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5"/>
  </p:notesMasterIdLst>
  <p:sldIdLst>
    <p:sldId id="256" r:id="rId5"/>
    <p:sldId id="258" r:id="rId6"/>
    <p:sldId id="263" r:id="rId7"/>
    <p:sldId id="264" r:id="rId8"/>
    <p:sldId id="259" r:id="rId9"/>
    <p:sldId id="260" r:id="rId10"/>
    <p:sldId id="261" r:id="rId11"/>
    <p:sldId id="266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5366" autoAdjust="0"/>
  </p:normalViewPr>
  <p:slideViewPr>
    <p:cSldViewPr snapToGrid="0">
      <p:cViewPr varScale="1">
        <p:scale>
          <a:sx n="39" d="100"/>
          <a:sy n="39" d="100"/>
        </p:scale>
        <p:origin x="83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5B2C7-B7B4-4D8B-ADC5-EB72D07C1D8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647B82-E25D-4339-A6AB-A17ECBFE3911}">
      <dgm:prSet/>
      <dgm:spPr/>
      <dgm:t>
        <a:bodyPr/>
        <a:lstStyle/>
        <a:p>
          <a:r>
            <a:rPr lang="en-US" dirty="0"/>
            <a:t>Global reach and continued growth and penetration in communities</a:t>
          </a:r>
        </a:p>
      </dgm:t>
    </dgm:pt>
    <dgm:pt modelId="{E6386C0E-D4F4-4CD0-9C8B-F79D966C0AF5}" type="parTrans" cxnId="{0594C252-B81A-47E9-BF69-28547BD4ACAB}">
      <dgm:prSet/>
      <dgm:spPr/>
      <dgm:t>
        <a:bodyPr/>
        <a:lstStyle/>
        <a:p>
          <a:endParaRPr lang="en-US"/>
        </a:p>
      </dgm:t>
    </dgm:pt>
    <dgm:pt modelId="{C3F9AD96-E150-470D-A0FC-F0A39F209344}" type="sibTrans" cxnId="{0594C252-B81A-47E9-BF69-28547BD4ACAB}">
      <dgm:prSet/>
      <dgm:spPr/>
      <dgm:t>
        <a:bodyPr/>
        <a:lstStyle/>
        <a:p>
          <a:endParaRPr lang="en-US"/>
        </a:p>
      </dgm:t>
    </dgm:pt>
    <dgm:pt modelId="{F69B07F8-6F30-47EB-B9A4-6D66D0BF0531}">
      <dgm:prSet custT="1"/>
      <dgm:spPr/>
      <dgm:t>
        <a:bodyPr/>
        <a:lstStyle/>
        <a:p>
          <a:r>
            <a:rPr lang="en-US" sz="1600" dirty="0"/>
            <a:t>ONNs may foster participation, peer support and mobilization intentions, and a sense of community both online and offline (De </a:t>
          </a:r>
          <a:r>
            <a:rPr lang="en-US" sz="1600" dirty="0" err="1"/>
            <a:t>Meulenaere</a:t>
          </a:r>
          <a:r>
            <a:rPr lang="en-US" sz="1600" dirty="0"/>
            <a:t> et al, 2020; Vogel et al, 2020; Vogel et al, 2021). </a:t>
          </a:r>
        </a:p>
      </dgm:t>
    </dgm:pt>
    <dgm:pt modelId="{06549A16-CD7B-49FB-9E6F-917484678AE0}" type="parTrans" cxnId="{3730D1F4-4CA6-4246-812A-8C9B77B2C450}">
      <dgm:prSet/>
      <dgm:spPr/>
      <dgm:t>
        <a:bodyPr/>
        <a:lstStyle/>
        <a:p>
          <a:endParaRPr lang="en-US"/>
        </a:p>
      </dgm:t>
    </dgm:pt>
    <dgm:pt modelId="{C5E8CF4E-8E26-4C7F-85EC-20FA3C485383}" type="sibTrans" cxnId="{3730D1F4-4CA6-4246-812A-8C9B77B2C450}">
      <dgm:prSet/>
      <dgm:spPr/>
      <dgm:t>
        <a:bodyPr/>
        <a:lstStyle/>
        <a:p>
          <a:endParaRPr lang="en-US"/>
        </a:p>
      </dgm:t>
    </dgm:pt>
    <dgm:pt modelId="{E9E7AE57-D77C-4645-A57C-DF2B89E81532}">
      <dgm:prSet custT="1"/>
      <dgm:spPr/>
      <dgm:t>
        <a:bodyPr/>
        <a:lstStyle/>
        <a:p>
          <a:r>
            <a:rPr lang="en-US" sz="1600" dirty="0"/>
            <a:t>Online community discussions prompt people to better protect themselves, their property, and avoid victimization (</a:t>
          </a:r>
          <a:r>
            <a:rPr lang="en-US" sz="1600" dirty="0" err="1"/>
            <a:t>Erete</a:t>
          </a:r>
          <a:r>
            <a:rPr lang="en-US" sz="1600" dirty="0"/>
            <a:t>, 2015)</a:t>
          </a:r>
        </a:p>
      </dgm:t>
    </dgm:pt>
    <dgm:pt modelId="{4F45DF43-6467-42B7-9CB7-BB1E85CDCCE9}" type="parTrans" cxnId="{0C8A45CC-1FE5-45BE-8FEB-7BC0A6245363}">
      <dgm:prSet/>
      <dgm:spPr/>
      <dgm:t>
        <a:bodyPr/>
        <a:lstStyle/>
        <a:p>
          <a:endParaRPr lang="en-US"/>
        </a:p>
      </dgm:t>
    </dgm:pt>
    <dgm:pt modelId="{FF44DC1E-EAF4-4D0E-A9AA-955E10DB620B}" type="sibTrans" cxnId="{0C8A45CC-1FE5-45BE-8FEB-7BC0A6245363}">
      <dgm:prSet/>
      <dgm:spPr/>
      <dgm:t>
        <a:bodyPr/>
        <a:lstStyle/>
        <a:p>
          <a:endParaRPr lang="en-US"/>
        </a:p>
      </dgm:t>
    </dgm:pt>
    <dgm:pt modelId="{F4DF4B66-122B-4DD6-B386-308F16FF795E}">
      <dgm:prSet custT="1"/>
      <dgm:spPr/>
      <dgm:t>
        <a:bodyPr/>
        <a:lstStyle/>
        <a:p>
          <a:r>
            <a:rPr lang="en-US" sz="1600" dirty="0"/>
            <a:t>Minorities, those with less trust in the police, and residents of high-crime neighborhoods are less likely to use different types of social media to discuss crime and social control measures (</a:t>
          </a:r>
          <a:r>
            <a:rPr lang="en-US" sz="1600" dirty="0" err="1"/>
            <a:t>Israni</a:t>
          </a:r>
          <a:r>
            <a:rPr lang="en-US" sz="1600" dirty="0"/>
            <a:t> et al, 2017)</a:t>
          </a:r>
        </a:p>
      </dgm:t>
    </dgm:pt>
    <dgm:pt modelId="{6EDED8C7-4CEE-4C92-8FDB-2BF2841058C8}" type="parTrans" cxnId="{87453F29-755B-4F47-A59D-7C319199B1DE}">
      <dgm:prSet/>
      <dgm:spPr/>
      <dgm:t>
        <a:bodyPr/>
        <a:lstStyle/>
        <a:p>
          <a:endParaRPr lang="en-US"/>
        </a:p>
      </dgm:t>
    </dgm:pt>
    <dgm:pt modelId="{9480B8BB-A1A0-4001-A6DD-B801BDFF1C44}" type="sibTrans" cxnId="{87453F29-755B-4F47-A59D-7C319199B1DE}">
      <dgm:prSet/>
      <dgm:spPr/>
      <dgm:t>
        <a:bodyPr/>
        <a:lstStyle/>
        <a:p>
          <a:endParaRPr lang="en-US"/>
        </a:p>
      </dgm:t>
    </dgm:pt>
    <dgm:pt modelId="{1862115E-72BF-48F5-B896-F6AC17081CCE}">
      <dgm:prSet/>
      <dgm:spPr/>
      <dgm:t>
        <a:bodyPr/>
        <a:lstStyle/>
        <a:p>
          <a:r>
            <a:rPr lang="en-US" dirty="0"/>
            <a:t>Lack of research on the role of online neighborhood networks in collective efficacy, fear of crime, and social controls</a:t>
          </a:r>
        </a:p>
      </dgm:t>
    </dgm:pt>
    <dgm:pt modelId="{4538D895-800E-424B-B124-A44669528773}" type="parTrans" cxnId="{AECD2186-D319-4252-92CA-9C17B0AE4660}">
      <dgm:prSet/>
      <dgm:spPr/>
      <dgm:t>
        <a:bodyPr/>
        <a:lstStyle/>
        <a:p>
          <a:endParaRPr lang="en-US"/>
        </a:p>
      </dgm:t>
    </dgm:pt>
    <dgm:pt modelId="{B23DFEF1-56D2-447C-9C8D-4BF6E49786EC}" type="sibTrans" cxnId="{AECD2186-D319-4252-92CA-9C17B0AE4660}">
      <dgm:prSet/>
      <dgm:spPr/>
      <dgm:t>
        <a:bodyPr/>
        <a:lstStyle/>
        <a:p>
          <a:endParaRPr lang="en-US"/>
        </a:p>
      </dgm:t>
    </dgm:pt>
    <dgm:pt modelId="{9792092D-5449-4151-99FB-BD0AC56806A9}">
      <dgm:prSet/>
      <dgm:spPr/>
      <dgm:t>
        <a:bodyPr/>
        <a:lstStyle/>
        <a:p>
          <a:r>
            <a:rPr lang="en-US" dirty="0"/>
            <a:t>Limited knowledge on whether online collective efficacy and offline collective efficacy are distinct and differentially impact neighborhood social controls</a:t>
          </a:r>
        </a:p>
      </dgm:t>
    </dgm:pt>
    <dgm:pt modelId="{67329BF9-C636-4DF1-BFB1-055DE6A3E9BA}" type="parTrans" cxnId="{A520684D-1F1A-4D9B-90D8-518E85E5B87F}">
      <dgm:prSet/>
      <dgm:spPr/>
      <dgm:t>
        <a:bodyPr/>
        <a:lstStyle/>
        <a:p>
          <a:endParaRPr lang="en-US"/>
        </a:p>
      </dgm:t>
    </dgm:pt>
    <dgm:pt modelId="{7224DFCB-D295-4AEF-90FD-E1AC01833B73}" type="sibTrans" cxnId="{A520684D-1F1A-4D9B-90D8-518E85E5B87F}">
      <dgm:prSet/>
      <dgm:spPr/>
      <dgm:t>
        <a:bodyPr/>
        <a:lstStyle/>
        <a:p>
          <a:endParaRPr lang="en-US"/>
        </a:p>
      </dgm:t>
    </dgm:pt>
    <dgm:pt modelId="{BE7BFD94-3108-4DDA-B92B-1C200BEFFB85}" type="pres">
      <dgm:prSet presAssocID="{20F5B2C7-B7B4-4D8B-ADC5-EB72D07C1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B38DD-F80B-44C1-9DB8-E61C37606297}" type="pres">
      <dgm:prSet presAssocID="{27647B82-E25D-4339-A6AB-A17ECBFE3911}" presName="root1" presStyleCnt="0"/>
      <dgm:spPr/>
    </dgm:pt>
    <dgm:pt modelId="{DABC4FED-380F-4D47-B666-99FB9BEFDF34}" type="pres">
      <dgm:prSet presAssocID="{27647B82-E25D-4339-A6AB-A17ECBFE3911}" presName="LevelOneTextNode" presStyleLbl="node0" presStyleIdx="0" presStyleCnt="3" custScaleX="1257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55A59-A2F7-44BE-BDC0-AD477825025C}" type="pres">
      <dgm:prSet presAssocID="{27647B82-E25D-4339-A6AB-A17ECBFE3911}" presName="level2hierChild" presStyleCnt="0"/>
      <dgm:spPr/>
    </dgm:pt>
    <dgm:pt modelId="{4883FCE8-BA33-4D14-B977-E12E4643260E}" type="pres">
      <dgm:prSet presAssocID="{06549A16-CD7B-49FB-9E6F-917484678AE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8A24CBD-04EA-475C-AB68-4A48BC8BB4C9}" type="pres">
      <dgm:prSet presAssocID="{06549A16-CD7B-49FB-9E6F-917484678AE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47C5528-FBA4-42E0-9315-4D528BC6E23A}" type="pres">
      <dgm:prSet presAssocID="{F69B07F8-6F30-47EB-B9A4-6D66D0BF0531}" presName="root2" presStyleCnt="0"/>
      <dgm:spPr/>
    </dgm:pt>
    <dgm:pt modelId="{58A03F54-3A9C-49E4-9DCE-4BC9F2CB3137}" type="pres">
      <dgm:prSet presAssocID="{F69B07F8-6F30-47EB-B9A4-6D66D0BF0531}" presName="LevelTwoTextNode" presStyleLbl="node2" presStyleIdx="0" presStyleCnt="3" custScaleX="191285" custScaleY="118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B7DBB-02A8-48DD-B89F-6315175EA875}" type="pres">
      <dgm:prSet presAssocID="{F69B07F8-6F30-47EB-B9A4-6D66D0BF0531}" presName="level3hierChild" presStyleCnt="0"/>
      <dgm:spPr/>
    </dgm:pt>
    <dgm:pt modelId="{B58010D2-91FD-4A13-B86F-9021EA9FFAE3}" type="pres">
      <dgm:prSet presAssocID="{4F45DF43-6467-42B7-9CB7-BB1E85CDCCE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A16819B-FC96-44DA-BB4B-481E49915E10}" type="pres">
      <dgm:prSet presAssocID="{4F45DF43-6467-42B7-9CB7-BB1E85CDCCE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E5D7A19-AD36-48DA-AFC9-1F030CD6ED44}" type="pres">
      <dgm:prSet presAssocID="{E9E7AE57-D77C-4645-A57C-DF2B89E81532}" presName="root2" presStyleCnt="0"/>
      <dgm:spPr/>
    </dgm:pt>
    <dgm:pt modelId="{C2A81EA4-DAEE-476E-8D75-3BF56D29008E}" type="pres">
      <dgm:prSet presAssocID="{E9E7AE57-D77C-4645-A57C-DF2B89E81532}" presName="LevelTwoTextNode" presStyleLbl="node2" presStyleIdx="1" presStyleCnt="3" custScaleX="186502" custScaleY="1386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EF344-06CD-4FF5-9698-6BE1CA83A100}" type="pres">
      <dgm:prSet presAssocID="{E9E7AE57-D77C-4645-A57C-DF2B89E81532}" presName="level3hierChild" presStyleCnt="0"/>
      <dgm:spPr/>
    </dgm:pt>
    <dgm:pt modelId="{A1EE3695-2993-48DA-9729-CF9266D9CFF1}" type="pres">
      <dgm:prSet presAssocID="{6EDED8C7-4CEE-4C92-8FDB-2BF2841058C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3142F7A-2A5C-45DD-BF26-F4EA2798496E}" type="pres">
      <dgm:prSet presAssocID="{6EDED8C7-4CEE-4C92-8FDB-2BF2841058C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D59555A-1EAA-4E14-A1CB-7209FD190D8B}" type="pres">
      <dgm:prSet presAssocID="{F4DF4B66-122B-4DD6-B386-308F16FF795E}" presName="root2" presStyleCnt="0"/>
      <dgm:spPr/>
    </dgm:pt>
    <dgm:pt modelId="{9769629D-A23C-442C-B81E-0AA7C4417112}" type="pres">
      <dgm:prSet presAssocID="{F4DF4B66-122B-4DD6-B386-308F16FF795E}" presName="LevelTwoTextNode" presStyleLbl="node2" presStyleIdx="2" presStyleCnt="3" custScaleX="1704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38AD93-6357-490D-9332-7FB07467CC15}" type="pres">
      <dgm:prSet presAssocID="{F4DF4B66-122B-4DD6-B386-308F16FF795E}" presName="level3hierChild" presStyleCnt="0"/>
      <dgm:spPr/>
    </dgm:pt>
    <dgm:pt modelId="{E725EA09-7712-4C27-B3BB-601A6789660E}" type="pres">
      <dgm:prSet presAssocID="{1862115E-72BF-48F5-B896-F6AC17081CCE}" presName="root1" presStyleCnt="0"/>
      <dgm:spPr/>
    </dgm:pt>
    <dgm:pt modelId="{78CC903C-B2CB-4982-BB93-72E1330D182B}" type="pres">
      <dgm:prSet presAssocID="{1862115E-72BF-48F5-B896-F6AC17081CCE}" presName="LevelOneTextNode" presStyleLbl="node0" presStyleIdx="1" presStyleCnt="3" custScaleX="1347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FA41A-2226-4220-A4EE-02EC037A4026}" type="pres">
      <dgm:prSet presAssocID="{1862115E-72BF-48F5-B896-F6AC17081CCE}" presName="level2hierChild" presStyleCnt="0"/>
      <dgm:spPr/>
    </dgm:pt>
    <dgm:pt modelId="{D0F449BD-8991-4913-8324-79C6A5C3392A}" type="pres">
      <dgm:prSet presAssocID="{9792092D-5449-4151-99FB-BD0AC56806A9}" presName="root1" presStyleCnt="0"/>
      <dgm:spPr/>
    </dgm:pt>
    <dgm:pt modelId="{755BDEE7-C7D0-4B79-86D0-B4B65089B809}" type="pres">
      <dgm:prSet presAssocID="{9792092D-5449-4151-99FB-BD0AC56806A9}" presName="LevelOneTextNode" presStyleLbl="node0" presStyleIdx="2" presStyleCnt="3" custScaleX="164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4725B0-5EA0-429E-88D7-6992C058B3A7}" type="pres">
      <dgm:prSet presAssocID="{9792092D-5449-4151-99FB-BD0AC56806A9}" presName="level2hierChild" presStyleCnt="0"/>
      <dgm:spPr/>
    </dgm:pt>
  </dgm:ptLst>
  <dgm:cxnLst>
    <dgm:cxn modelId="{EF8D5F5B-BE60-4C53-91D4-DBEBE95B5585}" type="presOf" srcId="{06549A16-CD7B-49FB-9E6F-917484678AE0}" destId="{78A24CBD-04EA-475C-AB68-4A48BC8BB4C9}" srcOrd="1" destOrd="0" presId="urn:microsoft.com/office/officeart/2005/8/layout/hierarchy2"/>
    <dgm:cxn modelId="{0E4085A7-9A67-402A-8B9E-8DFC4AAE57CA}" type="presOf" srcId="{1862115E-72BF-48F5-B896-F6AC17081CCE}" destId="{78CC903C-B2CB-4982-BB93-72E1330D182B}" srcOrd="0" destOrd="0" presId="urn:microsoft.com/office/officeart/2005/8/layout/hierarchy2"/>
    <dgm:cxn modelId="{B3CAC58C-27C1-41D0-B863-452AAC1E6A38}" type="presOf" srcId="{F69B07F8-6F30-47EB-B9A4-6D66D0BF0531}" destId="{58A03F54-3A9C-49E4-9DCE-4BC9F2CB3137}" srcOrd="0" destOrd="0" presId="urn:microsoft.com/office/officeart/2005/8/layout/hierarchy2"/>
    <dgm:cxn modelId="{1CAC84D4-5689-4F9B-B728-F570D2E50790}" type="presOf" srcId="{6EDED8C7-4CEE-4C92-8FDB-2BF2841058C8}" destId="{73142F7A-2A5C-45DD-BF26-F4EA2798496E}" srcOrd="1" destOrd="0" presId="urn:microsoft.com/office/officeart/2005/8/layout/hierarchy2"/>
    <dgm:cxn modelId="{9FE437A9-7BEE-481A-849D-65A3DA8DB78C}" type="presOf" srcId="{9792092D-5449-4151-99FB-BD0AC56806A9}" destId="{755BDEE7-C7D0-4B79-86D0-B4B65089B809}" srcOrd="0" destOrd="0" presId="urn:microsoft.com/office/officeart/2005/8/layout/hierarchy2"/>
    <dgm:cxn modelId="{DB05C081-2CFC-4079-8D67-6123CC6C5225}" type="presOf" srcId="{27647B82-E25D-4339-A6AB-A17ECBFE3911}" destId="{DABC4FED-380F-4D47-B666-99FB9BEFDF34}" srcOrd="0" destOrd="0" presId="urn:microsoft.com/office/officeart/2005/8/layout/hierarchy2"/>
    <dgm:cxn modelId="{A520684D-1F1A-4D9B-90D8-518E85E5B87F}" srcId="{20F5B2C7-B7B4-4D8B-ADC5-EB72D07C1D8E}" destId="{9792092D-5449-4151-99FB-BD0AC56806A9}" srcOrd="2" destOrd="0" parTransId="{67329BF9-C636-4DF1-BFB1-055DE6A3E9BA}" sibTransId="{7224DFCB-D295-4AEF-90FD-E1AC01833B73}"/>
    <dgm:cxn modelId="{770284D4-9C29-4BE4-BD7C-0B135BB0DC98}" type="presOf" srcId="{06549A16-CD7B-49FB-9E6F-917484678AE0}" destId="{4883FCE8-BA33-4D14-B977-E12E4643260E}" srcOrd="0" destOrd="0" presId="urn:microsoft.com/office/officeart/2005/8/layout/hierarchy2"/>
    <dgm:cxn modelId="{0C8A45CC-1FE5-45BE-8FEB-7BC0A6245363}" srcId="{27647B82-E25D-4339-A6AB-A17ECBFE3911}" destId="{E9E7AE57-D77C-4645-A57C-DF2B89E81532}" srcOrd="1" destOrd="0" parTransId="{4F45DF43-6467-42B7-9CB7-BB1E85CDCCE9}" sibTransId="{FF44DC1E-EAF4-4D0E-A9AA-955E10DB620B}"/>
    <dgm:cxn modelId="{FF46B7AD-087B-477C-A69E-D5177E3714F3}" type="presOf" srcId="{4F45DF43-6467-42B7-9CB7-BB1E85CDCCE9}" destId="{B58010D2-91FD-4A13-B86F-9021EA9FFAE3}" srcOrd="0" destOrd="0" presId="urn:microsoft.com/office/officeart/2005/8/layout/hierarchy2"/>
    <dgm:cxn modelId="{AECD2186-D319-4252-92CA-9C17B0AE4660}" srcId="{20F5B2C7-B7B4-4D8B-ADC5-EB72D07C1D8E}" destId="{1862115E-72BF-48F5-B896-F6AC17081CCE}" srcOrd="1" destOrd="0" parTransId="{4538D895-800E-424B-B124-A44669528773}" sibTransId="{B23DFEF1-56D2-447C-9C8D-4BF6E49786EC}"/>
    <dgm:cxn modelId="{15DA931A-CC54-44DE-96B6-71165953DB28}" type="presOf" srcId="{6EDED8C7-4CEE-4C92-8FDB-2BF2841058C8}" destId="{A1EE3695-2993-48DA-9729-CF9266D9CFF1}" srcOrd="0" destOrd="0" presId="urn:microsoft.com/office/officeart/2005/8/layout/hierarchy2"/>
    <dgm:cxn modelId="{3FEE0482-FE05-4FCD-858F-1955CD3EE54B}" type="presOf" srcId="{4F45DF43-6467-42B7-9CB7-BB1E85CDCCE9}" destId="{4A16819B-FC96-44DA-BB4B-481E49915E10}" srcOrd="1" destOrd="0" presId="urn:microsoft.com/office/officeart/2005/8/layout/hierarchy2"/>
    <dgm:cxn modelId="{62FBE947-46BF-4497-A19D-C09A5662B6F0}" type="presOf" srcId="{E9E7AE57-D77C-4645-A57C-DF2B89E81532}" destId="{C2A81EA4-DAEE-476E-8D75-3BF56D29008E}" srcOrd="0" destOrd="0" presId="urn:microsoft.com/office/officeart/2005/8/layout/hierarchy2"/>
    <dgm:cxn modelId="{3BEE4EA7-523B-4709-AA3C-0C25F938F43A}" type="presOf" srcId="{20F5B2C7-B7B4-4D8B-ADC5-EB72D07C1D8E}" destId="{BE7BFD94-3108-4DDA-B92B-1C200BEFFB85}" srcOrd="0" destOrd="0" presId="urn:microsoft.com/office/officeart/2005/8/layout/hierarchy2"/>
    <dgm:cxn modelId="{ACDBADEB-4E9F-40B4-91FD-3A87DF2FBAA3}" type="presOf" srcId="{F4DF4B66-122B-4DD6-B386-308F16FF795E}" destId="{9769629D-A23C-442C-B81E-0AA7C4417112}" srcOrd="0" destOrd="0" presId="urn:microsoft.com/office/officeart/2005/8/layout/hierarchy2"/>
    <dgm:cxn modelId="{87453F29-755B-4F47-A59D-7C319199B1DE}" srcId="{27647B82-E25D-4339-A6AB-A17ECBFE3911}" destId="{F4DF4B66-122B-4DD6-B386-308F16FF795E}" srcOrd="2" destOrd="0" parTransId="{6EDED8C7-4CEE-4C92-8FDB-2BF2841058C8}" sibTransId="{9480B8BB-A1A0-4001-A6DD-B801BDFF1C44}"/>
    <dgm:cxn modelId="{3730D1F4-4CA6-4246-812A-8C9B77B2C450}" srcId="{27647B82-E25D-4339-A6AB-A17ECBFE3911}" destId="{F69B07F8-6F30-47EB-B9A4-6D66D0BF0531}" srcOrd="0" destOrd="0" parTransId="{06549A16-CD7B-49FB-9E6F-917484678AE0}" sibTransId="{C5E8CF4E-8E26-4C7F-85EC-20FA3C485383}"/>
    <dgm:cxn modelId="{0594C252-B81A-47E9-BF69-28547BD4ACAB}" srcId="{20F5B2C7-B7B4-4D8B-ADC5-EB72D07C1D8E}" destId="{27647B82-E25D-4339-A6AB-A17ECBFE3911}" srcOrd="0" destOrd="0" parTransId="{E6386C0E-D4F4-4CD0-9C8B-F79D966C0AF5}" sibTransId="{C3F9AD96-E150-470D-A0FC-F0A39F209344}"/>
    <dgm:cxn modelId="{814AA62D-DA8A-48B7-9C50-14EE862C22C7}" type="presParOf" srcId="{BE7BFD94-3108-4DDA-B92B-1C200BEFFB85}" destId="{5C9B38DD-F80B-44C1-9DB8-E61C37606297}" srcOrd="0" destOrd="0" presId="urn:microsoft.com/office/officeart/2005/8/layout/hierarchy2"/>
    <dgm:cxn modelId="{2FC0155E-36A3-4143-80EF-0152D2C59A5E}" type="presParOf" srcId="{5C9B38DD-F80B-44C1-9DB8-E61C37606297}" destId="{DABC4FED-380F-4D47-B666-99FB9BEFDF34}" srcOrd="0" destOrd="0" presId="urn:microsoft.com/office/officeart/2005/8/layout/hierarchy2"/>
    <dgm:cxn modelId="{5A3565C0-7C6C-4DA5-8D01-DFAFC9567590}" type="presParOf" srcId="{5C9B38DD-F80B-44C1-9DB8-E61C37606297}" destId="{92E55A59-A2F7-44BE-BDC0-AD477825025C}" srcOrd="1" destOrd="0" presId="urn:microsoft.com/office/officeart/2005/8/layout/hierarchy2"/>
    <dgm:cxn modelId="{F2A6833C-77B3-4327-99BD-C9227910DC2D}" type="presParOf" srcId="{92E55A59-A2F7-44BE-BDC0-AD477825025C}" destId="{4883FCE8-BA33-4D14-B977-E12E4643260E}" srcOrd="0" destOrd="0" presId="urn:microsoft.com/office/officeart/2005/8/layout/hierarchy2"/>
    <dgm:cxn modelId="{B7CB839E-AFE3-4E03-9384-5FDB414504C7}" type="presParOf" srcId="{4883FCE8-BA33-4D14-B977-E12E4643260E}" destId="{78A24CBD-04EA-475C-AB68-4A48BC8BB4C9}" srcOrd="0" destOrd="0" presId="urn:microsoft.com/office/officeart/2005/8/layout/hierarchy2"/>
    <dgm:cxn modelId="{817CF50E-A8F7-4CDE-BC99-BA57679D60C0}" type="presParOf" srcId="{92E55A59-A2F7-44BE-BDC0-AD477825025C}" destId="{A47C5528-FBA4-42E0-9315-4D528BC6E23A}" srcOrd="1" destOrd="0" presId="urn:microsoft.com/office/officeart/2005/8/layout/hierarchy2"/>
    <dgm:cxn modelId="{D6638F40-F8FC-4372-B562-74132FDA3408}" type="presParOf" srcId="{A47C5528-FBA4-42E0-9315-4D528BC6E23A}" destId="{58A03F54-3A9C-49E4-9DCE-4BC9F2CB3137}" srcOrd="0" destOrd="0" presId="urn:microsoft.com/office/officeart/2005/8/layout/hierarchy2"/>
    <dgm:cxn modelId="{736B5044-D7B5-4E57-841D-FE362B9E45C1}" type="presParOf" srcId="{A47C5528-FBA4-42E0-9315-4D528BC6E23A}" destId="{E6CB7DBB-02A8-48DD-B89F-6315175EA875}" srcOrd="1" destOrd="0" presId="urn:microsoft.com/office/officeart/2005/8/layout/hierarchy2"/>
    <dgm:cxn modelId="{00E1D93E-3542-4C48-92F0-0EB6E85A118D}" type="presParOf" srcId="{92E55A59-A2F7-44BE-BDC0-AD477825025C}" destId="{B58010D2-91FD-4A13-B86F-9021EA9FFAE3}" srcOrd="2" destOrd="0" presId="urn:microsoft.com/office/officeart/2005/8/layout/hierarchy2"/>
    <dgm:cxn modelId="{1F158DA9-6552-4E16-BEE5-27A447D9D525}" type="presParOf" srcId="{B58010D2-91FD-4A13-B86F-9021EA9FFAE3}" destId="{4A16819B-FC96-44DA-BB4B-481E49915E10}" srcOrd="0" destOrd="0" presId="urn:microsoft.com/office/officeart/2005/8/layout/hierarchy2"/>
    <dgm:cxn modelId="{6FF32F2E-122E-4E2A-A7D7-DD14147071C5}" type="presParOf" srcId="{92E55A59-A2F7-44BE-BDC0-AD477825025C}" destId="{3E5D7A19-AD36-48DA-AFC9-1F030CD6ED44}" srcOrd="3" destOrd="0" presId="urn:microsoft.com/office/officeart/2005/8/layout/hierarchy2"/>
    <dgm:cxn modelId="{F6956ED5-1681-4759-A2A3-B3C06ACA7081}" type="presParOf" srcId="{3E5D7A19-AD36-48DA-AFC9-1F030CD6ED44}" destId="{C2A81EA4-DAEE-476E-8D75-3BF56D29008E}" srcOrd="0" destOrd="0" presId="urn:microsoft.com/office/officeart/2005/8/layout/hierarchy2"/>
    <dgm:cxn modelId="{BC75840F-38FC-499E-9479-3CA5E6EA2DBB}" type="presParOf" srcId="{3E5D7A19-AD36-48DA-AFC9-1F030CD6ED44}" destId="{901EF344-06CD-4FF5-9698-6BE1CA83A100}" srcOrd="1" destOrd="0" presId="urn:microsoft.com/office/officeart/2005/8/layout/hierarchy2"/>
    <dgm:cxn modelId="{C0E67BA5-6EDB-4051-B01B-2EA82D3FF2F1}" type="presParOf" srcId="{92E55A59-A2F7-44BE-BDC0-AD477825025C}" destId="{A1EE3695-2993-48DA-9729-CF9266D9CFF1}" srcOrd="4" destOrd="0" presId="urn:microsoft.com/office/officeart/2005/8/layout/hierarchy2"/>
    <dgm:cxn modelId="{FB3688FC-BD2F-4578-B87A-075CF8D8736D}" type="presParOf" srcId="{A1EE3695-2993-48DA-9729-CF9266D9CFF1}" destId="{73142F7A-2A5C-45DD-BF26-F4EA2798496E}" srcOrd="0" destOrd="0" presId="urn:microsoft.com/office/officeart/2005/8/layout/hierarchy2"/>
    <dgm:cxn modelId="{EA4EACB5-B681-4681-A07B-EA3446200338}" type="presParOf" srcId="{92E55A59-A2F7-44BE-BDC0-AD477825025C}" destId="{8D59555A-1EAA-4E14-A1CB-7209FD190D8B}" srcOrd="5" destOrd="0" presId="urn:microsoft.com/office/officeart/2005/8/layout/hierarchy2"/>
    <dgm:cxn modelId="{0863A7F0-BA63-4E97-8C12-C749055FDA5B}" type="presParOf" srcId="{8D59555A-1EAA-4E14-A1CB-7209FD190D8B}" destId="{9769629D-A23C-442C-B81E-0AA7C4417112}" srcOrd="0" destOrd="0" presId="urn:microsoft.com/office/officeart/2005/8/layout/hierarchy2"/>
    <dgm:cxn modelId="{15B474CD-6E03-41D6-BD0A-1222D50E2D62}" type="presParOf" srcId="{8D59555A-1EAA-4E14-A1CB-7209FD190D8B}" destId="{3338AD93-6357-490D-9332-7FB07467CC15}" srcOrd="1" destOrd="0" presId="urn:microsoft.com/office/officeart/2005/8/layout/hierarchy2"/>
    <dgm:cxn modelId="{37BE52A1-F45F-4C5B-918D-4EA40ECAE0C3}" type="presParOf" srcId="{BE7BFD94-3108-4DDA-B92B-1C200BEFFB85}" destId="{E725EA09-7712-4C27-B3BB-601A6789660E}" srcOrd="1" destOrd="0" presId="urn:microsoft.com/office/officeart/2005/8/layout/hierarchy2"/>
    <dgm:cxn modelId="{5C4896A0-5B5F-4AE0-92CD-55DF8B781CC0}" type="presParOf" srcId="{E725EA09-7712-4C27-B3BB-601A6789660E}" destId="{78CC903C-B2CB-4982-BB93-72E1330D182B}" srcOrd="0" destOrd="0" presId="urn:microsoft.com/office/officeart/2005/8/layout/hierarchy2"/>
    <dgm:cxn modelId="{620C0D15-2C68-450F-B356-0CF9AF7DCFD1}" type="presParOf" srcId="{E725EA09-7712-4C27-B3BB-601A6789660E}" destId="{75DFA41A-2226-4220-A4EE-02EC037A4026}" srcOrd="1" destOrd="0" presId="urn:microsoft.com/office/officeart/2005/8/layout/hierarchy2"/>
    <dgm:cxn modelId="{0A297E87-AAA8-466A-AC1E-F2C30B52FBAD}" type="presParOf" srcId="{BE7BFD94-3108-4DDA-B92B-1C200BEFFB85}" destId="{D0F449BD-8991-4913-8324-79C6A5C3392A}" srcOrd="2" destOrd="0" presId="urn:microsoft.com/office/officeart/2005/8/layout/hierarchy2"/>
    <dgm:cxn modelId="{7F573D85-4D1A-4C2B-931D-D5B391FF8DE2}" type="presParOf" srcId="{D0F449BD-8991-4913-8324-79C6A5C3392A}" destId="{755BDEE7-C7D0-4B79-86D0-B4B65089B809}" srcOrd="0" destOrd="0" presId="urn:microsoft.com/office/officeart/2005/8/layout/hierarchy2"/>
    <dgm:cxn modelId="{C003235F-500F-4A9C-8690-0E81954D5A9C}" type="presParOf" srcId="{D0F449BD-8991-4913-8324-79C6A5C3392A}" destId="{254725B0-5EA0-429E-88D7-6992C058B3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C872C-9843-41E7-9349-BA9F8D37B26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C5BBF9-F61B-4445-B8C5-76AAFA4F8E09}">
      <dgm:prSet/>
      <dgm:spPr/>
      <dgm:t>
        <a:bodyPr/>
        <a:lstStyle/>
        <a:p>
          <a:r>
            <a:rPr lang="en-US"/>
            <a:t>What is the relationship between online neighborhood network use and collective efficacy, fear of crime, and social control actions?</a:t>
          </a:r>
        </a:p>
      </dgm:t>
    </dgm:pt>
    <dgm:pt modelId="{38D48E57-FC38-4DBB-904A-BB26F103AE1B}" type="parTrans" cxnId="{BDD9254B-0315-4769-BA7D-797A61E232CA}">
      <dgm:prSet/>
      <dgm:spPr/>
      <dgm:t>
        <a:bodyPr/>
        <a:lstStyle/>
        <a:p>
          <a:endParaRPr lang="en-US"/>
        </a:p>
      </dgm:t>
    </dgm:pt>
    <dgm:pt modelId="{F704099A-56FA-4AB0-95E4-0873C7A076FE}" type="sibTrans" cxnId="{BDD9254B-0315-4769-BA7D-797A61E232CA}">
      <dgm:prSet/>
      <dgm:spPr/>
      <dgm:t>
        <a:bodyPr/>
        <a:lstStyle/>
        <a:p>
          <a:endParaRPr lang="en-US"/>
        </a:p>
      </dgm:t>
    </dgm:pt>
    <dgm:pt modelId="{72BA4E24-7DE3-4FE5-BDA7-320B6FC8CFC2}">
      <dgm:prSet/>
      <dgm:spPr/>
      <dgm:t>
        <a:bodyPr/>
        <a:lstStyle/>
        <a:p>
          <a:r>
            <a:rPr lang="en-US" dirty="0"/>
            <a:t>Does the use of online neighborhood networks for crime and safety information increase collective efficacy, fear of crime and/or social control actions?</a:t>
          </a:r>
        </a:p>
      </dgm:t>
    </dgm:pt>
    <dgm:pt modelId="{35B083C6-EA99-4801-ADDB-B1B8B279A72A}" type="parTrans" cxnId="{DA7A73B4-367A-4BD1-8AC4-82385DF830ED}">
      <dgm:prSet/>
      <dgm:spPr/>
      <dgm:t>
        <a:bodyPr/>
        <a:lstStyle/>
        <a:p>
          <a:endParaRPr lang="en-US"/>
        </a:p>
      </dgm:t>
    </dgm:pt>
    <dgm:pt modelId="{9E2223B1-D1EB-45E0-B5A2-6BF99647507E}" type="sibTrans" cxnId="{DA7A73B4-367A-4BD1-8AC4-82385DF830ED}">
      <dgm:prSet/>
      <dgm:spPr/>
      <dgm:t>
        <a:bodyPr/>
        <a:lstStyle/>
        <a:p>
          <a:endParaRPr lang="en-US"/>
        </a:p>
      </dgm:t>
    </dgm:pt>
    <dgm:pt modelId="{0DA50BAF-2386-467C-96CA-4306A0BCB898}">
      <dgm:prSet/>
      <dgm:spPr/>
      <dgm:t>
        <a:bodyPr/>
        <a:lstStyle/>
        <a:p>
          <a:r>
            <a:rPr lang="en-US" dirty="0"/>
            <a:t>How does the use of online neighborhood networks affect perceptions of collective efficacy, fear of crime, and the exercise of social controls?</a:t>
          </a:r>
        </a:p>
      </dgm:t>
    </dgm:pt>
    <dgm:pt modelId="{B6032F9D-9C05-4A29-9148-03D2E3E19290}" type="parTrans" cxnId="{6722D67A-7E55-40A6-8DA6-44384B802B8C}">
      <dgm:prSet/>
      <dgm:spPr/>
      <dgm:t>
        <a:bodyPr/>
        <a:lstStyle/>
        <a:p>
          <a:endParaRPr lang="en-US"/>
        </a:p>
      </dgm:t>
    </dgm:pt>
    <dgm:pt modelId="{CA22FDD0-37E1-48BF-894F-A3D541041C12}" type="sibTrans" cxnId="{6722D67A-7E55-40A6-8DA6-44384B802B8C}">
      <dgm:prSet/>
      <dgm:spPr/>
      <dgm:t>
        <a:bodyPr/>
        <a:lstStyle/>
        <a:p>
          <a:endParaRPr lang="en-US"/>
        </a:p>
      </dgm:t>
    </dgm:pt>
    <dgm:pt modelId="{18D8B743-E308-487D-9646-A5C3E900D39B}" type="pres">
      <dgm:prSet presAssocID="{867C872C-9843-41E7-9349-BA9F8D37B2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24CEF8-4CF0-4BAF-BEDE-39A899125030}" type="pres">
      <dgm:prSet presAssocID="{867C872C-9843-41E7-9349-BA9F8D37B265}" presName="dummyMaxCanvas" presStyleCnt="0">
        <dgm:presLayoutVars/>
      </dgm:prSet>
      <dgm:spPr/>
    </dgm:pt>
    <dgm:pt modelId="{DBB245FA-DFD8-4DCF-A50F-F6FF297F75F5}" type="pres">
      <dgm:prSet presAssocID="{867C872C-9843-41E7-9349-BA9F8D37B26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96AAD-C789-4DDD-AD6A-E8FA49362677}" type="pres">
      <dgm:prSet presAssocID="{867C872C-9843-41E7-9349-BA9F8D37B265}" presName="ThreeNodes_2" presStyleLbl="node1" presStyleIdx="1" presStyleCnt="3" custLinFactY="8620" custLinFactNeighborX="80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25A23-BF73-4DEC-A5D0-827F0619DFCC}" type="pres">
      <dgm:prSet presAssocID="{867C872C-9843-41E7-9349-BA9F8D37B265}" presName="ThreeNodes_3" presStyleLbl="node1" presStyleIdx="2" presStyleCnt="3" custLinFactY="-27390" custLinFactNeighborX="-542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42A0B-988C-41F4-9380-975F92F46186}" type="pres">
      <dgm:prSet presAssocID="{867C872C-9843-41E7-9349-BA9F8D37B26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3F23-8DC8-4F73-B40C-E45F77E578E1}" type="pres">
      <dgm:prSet presAssocID="{867C872C-9843-41E7-9349-BA9F8D37B26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88557-5A4E-4E44-B31D-05FD460705A8}" type="pres">
      <dgm:prSet presAssocID="{867C872C-9843-41E7-9349-BA9F8D37B26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CCDB9-81B5-4834-9CB2-EEA655E3A926}" type="pres">
      <dgm:prSet presAssocID="{867C872C-9843-41E7-9349-BA9F8D37B26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A31C3-AB8E-40DC-BFA4-B714D9F7A7A1}" type="pres">
      <dgm:prSet presAssocID="{867C872C-9843-41E7-9349-BA9F8D37B26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9254B-0315-4769-BA7D-797A61E232CA}" srcId="{867C872C-9843-41E7-9349-BA9F8D37B265}" destId="{EEC5BBF9-F61B-4445-B8C5-76AAFA4F8E09}" srcOrd="0" destOrd="0" parTransId="{38D48E57-FC38-4DBB-904A-BB26F103AE1B}" sibTransId="{F704099A-56FA-4AB0-95E4-0873C7A076FE}"/>
    <dgm:cxn modelId="{AF6CE994-7590-461D-BF56-381A3475D87E}" type="presOf" srcId="{72BA4E24-7DE3-4FE5-BDA7-320B6FC8CFC2}" destId="{41796AAD-C789-4DDD-AD6A-E8FA49362677}" srcOrd="0" destOrd="0" presId="urn:microsoft.com/office/officeart/2005/8/layout/vProcess5"/>
    <dgm:cxn modelId="{2B7AE723-2944-4FEE-8240-4F7704BFB2ED}" type="presOf" srcId="{72BA4E24-7DE3-4FE5-BDA7-320B6FC8CFC2}" destId="{F0DCCDB9-81B5-4834-9CB2-EEA655E3A926}" srcOrd="1" destOrd="0" presId="urn:microsoft.com/office/officeart/2005/8/layout/vProcess5"/>
    <dgm:cxn modelId="{16A7FB7A-B8F5-46DB-8DA6-1CFDDDD27476}" type="presOf" srcId="{0DA50BAF-2386-467C-96CA-4306A0BCB898}" destId="{83325A23-BF73-4DEC-A5D0-827F0619DFCC}" srcOrd="0" destOrd="0" presId="urn:microsoft.com/office/officeart/2005/8/layout/vProcess5"/>
    <dgm:cxn modelId="{594BC794-DD22-4287-9790-E2ADD47EDA0C}" type="presOf" srcId="{867C872C-9843-41E7-9349-BA9F8D37B265}" destId="{18D8B743-E308-487D-9646-A5C3E900D39B}" srcOrd="0" destOrd="0" presId="urn:microsoft.com/office/officeart/2005/8/layout/vProcess5"/>
    <dgm:cxn modelId="{1EDB6BF9-3DE7-47FE-955A-C6FB8E338139}" type="presOf" srcId="{EEC5BBF9-F61B-4445-B8C5-76AAFA4F8E09}" destId="{DBB245FA-DFD8-4DCF-A50F-F6FF297F75F5}" srcOrd="0" destOrd="0" presId="urn:microsoft.com/office/officeart/2005/8/layout/vProcess5"/>
    <dgm:cxn modelId="{DA7A73B4-367A-4BD1-8AC4-82385DF830ED}" srcId="{867C872C-9843-41E7-9349-BA9F8D37B265}" destId="{72BA4E24-7DE3-4FE5-BDA7-320B6FC8CFC2}" srcOrd="1" destOrd="0" parTransId="{35B083C6-EA99-4801-ADDB-B1B8B279A72A}" sibTransId="{9E2223B1-D1EB-45E0-B5A2-6BF99647507E}"/>
    <dgm:cxn modelId="{65A72676-10E1-47E8-9F1A-1D761BC78772}" type="presOf" srcId="{9E2223B1-D1EB-45E0-B5A2-6BF99647507E}" destId="{ABB93F23-8DC8-4F73-B40C-E45F77E578E1}" srcOrd="0" destOrd="0" presId="urn:microsoft.com/office/officeart/2005/8/layout/vProcess5"/>
    <dgm:cxn modelId="{3AAE3984-8CB9-4060-9F75-7BB68E113DC2}" type="presOf" srcId="{EEC5BBF9-F61B-4445-B8C5-76AAFA4F8E09}" destId="{A1D88557-5A4E-4E44-B31D-05FD460705A8}" srcOrd="1" destOrd="0" presId="urn:microsoft.com/office/officeart/2005/8/layout/vProcess5"/>
    <dgm:cxn modelId="{3EEF8A6E-A731-4C34-8B02-43D47DF9870F}" type="presOf" srcId="{0DA50BAF-2386-467C-96CA-4306A0BCB898}" destId="{F26A31C3-AB8E-40DC-BFA4-B714D9F7A7A1}" srcOrd="1" destOrd="0" presId="urn:microsoft.com/office/officeart/2005/8/layout/vProcess5"/>
    <dgm:cxn modelId="{6722D67A-7E55-40A6-8DA6-44384B802B8C}" srcId="{867C872C-9843-41E7-9349-BA9F8D37B265}" destId="{0DA50BAF-2386-467C-96CA-4306A0BCB898}" srcOrd="2" destOrd="0" parTransId="{B6032F9D-9C05-4A29-9148-03D2E3E19290}" sibTransId="{CA22FDD0-37E1-48BF-894F-A3D541041C12}"/>
    <dgm:cxn modelId="{A04DFB8B-238A-4013-9212-3D899743AA21}" type="presOf" srcId="{F704099A-56FA-4AB0-95E4-0873C7A076FE}" destId="{41542A0B-988C-41F4-9380-975F92F46186}" srcOrd="0" destOrd="0" presId="urn:microsoft.com/office/officeart/2005/8/layout/vProcess5"/>
    <dgm:cxn modelId="{5FCE8D5B-2351-4871-AAD5-657B8DDACA13}" type="presParOf" srcId="{18D8B743-E308-487D-9646-A5C3E900D39B}" destId="{4D24CEF8-4CF0-4BAF-BEDE-39A899125030}" srcOrd="0" destOrd="0" presId="urn:microsoft.com/office/officeart/2005/8/layout/vProcess5"/>
    <dgm:cxn modelId="{1EEC8F69-AE14-4E88-8ADE-EE83213B9202}" type="presParOf" srcId="{18D8B743-E308-487D-9646-A5C3E900D39B}" destId="{DBB245FA-DFD8-4DCF-A50F-F6FF297F75F5}" srcOrd="1" destOrd="0" presId="urn:microsoft.com/office/officeart/2005/8/layout/vProcess5"/>
    <dgm:cxn modelId="{5E70BD34-EC0F-478E-A3AA-055BCDC028C3}" type="presParOf" srcId="{18D8B743-E308-487D-9646-A5C3E900D39B}" destId="{41796AAD-C789-4DDD-AD6A-E8FA49362677}" srcOrd="2" destOrd="0" presId="urn:microsoft.com/office/officeart/2005/8/layout/vProcess5"/>
    <dgm:cxn modelId="{5A0B301C-B9B3-46E9-B7F8-EB4908E478C3}" type="presParOf" srcId="{18D8B743-E308-487D-9646-A5C3E900D39B}" destId="{83325A23-BF73-4DEC-A5D0-827F0619DFCC}" srcOrd="3" destOrd="0" presId="urn:microsoft.com/office/officeart/2005/8/layout/vProcess5"/>
    <dgm:cxn modelId="{3DA9464B-B1B9-4834-961A-828E3F73B441}" type="presParOf" srcId="{18D8B743-E308-487D-9646-A5C3E900D39B}" destId="{41542A0B-988C-41F4-9380-975F92F46186}" srcOrd="4" destOrd="0" presId="urn:microsoft.com/office/officeart/2005/8/layout/vProcess5"/>
    <dgm:cxn modelId="{8E981651-9D17-4DEB-B3ED-00A0FFC20443}" type="presParOf" srcId="{18D8B743-E308-487D-9646-A5C3E900D39B}" destId="{ABB93F23-8DC8-4F73-B40C-E45F77E578E1}" srcOrd="5" destOrd="0" presId="urn:microsoft.com/office/officeart/2005/8/layout/vProcess5"/>
    <dgm:cxn modelId="{8FC5634D-58D4-4792-9AAC-2BD8552D8BE3}" type="presParOf" srcId="{18D8B743-E308-487D-9646-A5C3E900D39B}" destId="{A1D88557-5A4E-4E44-B31D-05FD460705A8}" srcOrd="6" destOrd="0" presId="urn:microsoft.com/office/officeart/2005/8/layout/vProcess5"/>
    <dgm:cxn modelId="{2A1EA823-1DEA-4386-8E6F-F48625EB6187}" type="presParOf" srcId="{18D8B743-E308-487D-9646-A5C3E900D39B}" destId="{F0DCCDB9-81B5-4834-9CB2-EEA655E3A926}" srcOrd="7" destOrd="0" presId="urn:microsoft.com/office/officeart/2005/8/layout/vProcess5"/>
    <dgm:cxn modelId="{024750E5-CB54-488C-88D6-08B289CCBC10}" type="presParOf" srcId="{18D8B743-E308-487D-9646-A5C3E900D39B}" destId="{F26A31C3-AB8E-40DC-BFA4-B714D9F7A7A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25BA1-46EB-4A23-A080-C2B5A9141DB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C1223-F6DD-49EE-8371-90A3A7500C78}">
      <dgm:prSet/>
      <dgm:spPr/>
      <dgm:t>
        <a:bodyPr/>
        <a:lstStyle/>
        <a:p>
          <a:r>
            <a:rPr lang="en-US" dirty="0"/>
            <a:t>Pilot interviews with six individuals of various age, gender, race/ethnicity, and geographic locations</a:t>
          </a:r>
        </a:p>
      </dgm:t>
    </dgm:pt>
    <dgm:pt modelId="{08831E71-253B-4F8C-AB75-30DAB1303525}" type="parTrans" cxnId="{89DEFF26-ED4F-4CD9-B682-4B63D3BAF00D}">
      <dgm:prSet/>
      <dgm:spPr/>
      <dgm:t>
        <a:bodyPr/>
        <a:lstStyle/>
        <a:p>
          <a:endParaRPr lang="en-US"/>
        </a:p>
      </dgm:t>
    </dgm:pt>
    <dgm:pt modelId="{D42982D4-241F-4C00-AE8D-4C9BBC2277DA}" type="sibTrans" cxnId="{89DEFF26-ED4F-4CD9-B682-4B63D3BAF00D}">
      <dgm:prSet/>
      <dgm:spPr/>
      <dgm:t>
        <a:bodyPr/>
        <a:lstStyle/>
        <a:p>
          <a:endParaRPr lang="en-US"/>
        </a:p>
      </dgm:t>
    </dgm:pt>
    <dgm:pt modelId="{C75CEE1F-EBB3-40D4-9522-709B4D001E22}">
      <dgm:prSet/>
      <dgm:spPr/>
      <dgm:t>
        <a:bodyPr/>
        <a:lstStyle/>
        <a:p>
          <a:r>
            <a:rPr lang="en-US" dirty="0"/>
            <a:t>Interview protocol based on traditional collective efficacy</a:t>
          </a:r>
        </a:p>
      </dgm:t>
    </dgm:pt>
    <dgm:pt modelId="{E4C455DB-BDF2-44EF-B272-EFCFCDB63481}" type="parTrans" cxnId="{2B44D3D2-BC61-461E-9E59-674D9F88BB93}">
      <dgm:prSet/>
      <dgm:spPr/>
      <dgm:t>
        <a:bodyPr/>
        <a:lstStyle/>
        <a:p>
          <a:endParaRPr lang="en-US"/>
        </a:p>
      </dgm:t>
    </dgm:pt>
    <dgm:pt modelId="{4E611F0E-FF8F-49F5-A5B1-001C0C066757}" type="sibTrans" cxnId="{2B44D3D2-BC61-461E-9E59-674D9F88BB93}">
      <dgm:prSet/>
      <dgm:spPr/>
      <dgm:t>
        <a:bodyPr/>
        <a:lstStyle/>
        <a:p>
          <a:endParaRPr lang="en-US"/>
        </a:p>
      </dgm:t>
    </dgm:pt>
    <dgm:pt modelId="{1DD6E37C-5E8A-4461-A16D-EAC8F1069D2E}">
      <dgm:prSet custT="1"/>
      <dgm:spPr/>
      <dgm:t>
        <a:bodyPr/>
        <a:lstStyle/>
        <a:p>
          <a:r>
            <a:rPr lang="en-US" sz="1600" dirty="0"/>
            <a:t>Tell me how your online neighborhood make you feel safe?</a:t>
          </a:r>
        </a:p>
      </dgm:t>
    </dgm:pt>
    <dgm:pt modelId="{F130AB2A-C79F-4034-9C3B-E4D24B54CF7A}" type="parTrans" cxnId="{0DB8C588-A4B6-4E60-899C-6694EF7DF7A7}">
      <dgm:prSet/>
      <dgm:spPr/>
      <dgm:t>
        <a:bodyPr/>
        <a:lstStyle/>
        <a:p>
          <a:endParaRPr lang="en-US"/>
        </a:p>
      </dgm:t>
    </dgm:pt>
    <dgm:pt modelId="{EAD1031D-585F-4ADD-8ECB-9CD6CEE4E8C5}" type="sibTrans" cxnId="{0DB8C588-A4B6-4E60-899C-6694EF7DF7A7}">
      <dgm:prSet/>
      <dgm:spPr/>
      <dgm:t>
        <a:bodyPr/>
        <a:lstStyle/>
        <a:p>
          <a:endParaRPr lang="en-US"/>
        </a:p>
      </dgm:t>
    </dgm:pt>
    <dgm:pt modelId="{574EA257-3A75-47AF-9558-8CB43ACD8136}">
      <dgm:prSet custT="1"/>
      <dgm:spPr/>
      <dgm:t>
        <a:bodyPr/>
        <a:lstStyle/>
        <a:p>
          <a:r>
            <a:rPr lang="en-US" sz="1600" dirty="0"/>
            <a:t>Describe what makes your online neighbors trustworthy</a:t>
          </a:r>
          <a:r>
            <a:rPr lang="en-US" sz="1200" dirty="0"/>
            <a:t>. </a:t>
          </a:r>
        </a:p>
      </dgm:t>
    </dgm:pt>
    <dgm:pt modelId="{E0E539CC-9AE1-4983-99CA-BA0493659EE5}" type="parTrans" cxnId="{EDFA0A3C-93EC-4856-BF02-1ED21E594202}">
      <dgm:prSet/>
      <dgm:spPr/>
      <dgm:t>
        <a:bodyPr/>
        <a:lstStyle/>
        <a:p>
          <a:endParaRPr lang="en-US"/>
        </a:p>
      </dgm:t>
    </dgm:pt>
    <dgm:pt modelId="{4B42123B-26D2-457A-BF9B-06F24C497761}" type="sibTrans" cxnId="{EDFA0A3C-93EC-4856-BF02-1ED21E594202}">
      <dgm:prSet/>
      <dgm:spPr/>
      <dgm:t>
        <a:bodyPr/>
        <a:lstStyle/>
        <a:p>
          <a:endParaRPr lang="en-US"/>
        </a:p>
      </dgm:t>
    </dgm:pt>
    <dgm:pt modelId="{CC4F784B-95F5-4356-9205-E57C4D8E85C4}">
      <dgm:prSet custT="1"/>
      <dgm:spPr/>
      <dgm:t>
        <a:bodyPr/>
        <a:lstStyle/>
        <a:p>
          <a:r>
            <a:rPr lang="en-US" sz="1300" dirty="0"/>
            <a:t> </a:t>
          </a:r>
          <a:r>
            <a:rPr lang="en-US" sz="1400" dirty="0"/>
            <a:t>What expectations you have for your online neighborhood to do something when an incident happens in or around your neighborhood </a:t>
          </a:r>
        </a:p>
      </dgm:t>
    </dgm:pt>
    <dgm:pt modelId="{1260EE7E-0423-43EF-9922-874E1AAFF0FD}" type="parTrans" cxnId="{31553F3D-92CF-43BF-920F-D8DA9D645049}">
      <dgm:prSet/>
      <dgm:spPr/>
      <dgm:t>
        <a:bodyPr/>
        <a:lstStyle/>
        <a:p>
          <a:endParaRPr lang="en-US"/>
        </a:p>
      </dgm:t>
    </dgm:pt>
    <dgm:pt modelId="{6575E9B8-B4D8-4DAF-9513-6C36E23080AE}" type="sibTrans" cxnId="{31553F3D-92CF-43BF-920F-D8DA9D645049}">
      <dgm:prSet/>
      <dgm:spPr/>
      <dgm:t>
        <a:bodyPr/>
        <a:lstStyle/>
        <a:p>
          <a:endParaRPr lang="en-US"/>
        </a:p>
      </dgm:t>
    </dgm:pt>
    <dgm:pt modelId="{3DB6373E-15BB-40A3-9490-7BFE836DCA54}">
      <dgm:prSet custT="1"/>
      <dgm:spPr/>
      <dgm:t>
        <a:bodyPr/>
        <a:lstStyle/>
        <a:p>
          <a:r>
            <a:rPr lang="en-US" sz="1600" dirty="0"/>
            <a:t> Describe how your online neighbors show that they stick together? </a:t>
          </a:r>
        </a:p>
      </dgm:t>
    </dgm:pt>
    <dgm:pt modelId="{4C95631C-EFE1-4885-B600-CDA385256A0C}" type="parTrans" cxnId="{011048AF-1C12-42D5-BC09-F34C5F202588}">
      <dgm:prSet/>
      <dgm:spPr/>
      <dgm:t>
        <a:bodyPr/>
        <a:lstStyle/>
        <a:p>
          <a:endParaRPr lang="en-US"/>
        </a:p>
      </dgm:t>
    </dgm:pt>
    <dgm:pt modelId="{B3913001-81C1-4083-B39B-2F70C168E738}" type="sibTrans" cxnId="{011048AF-1C12-42D5-BC09-F34C5F202588}">
      <dgm:prSet/>
      <dgm:spPr/>
      <dgm:t>
        <a:bodyPr/>
        <a:lstStyle/>
        <a:p>
          <a:endParaRPr lang="en-US"/>
        </a:p>
      </dgm:t>
    </dgm:pt>
    <dgm:pt modelId="{87064106-A620-4558-A5B0-BE1A0941DD17}">
      <dgm:prSet/>
      <dgm:spPr/>
      <dgm:t>
        <a:bodyPr/>
        <a:lstStyle/>
        <a:p>
          <a:r>
            <a:rPr lang="en-US" dirty="0"/>
            <a:t>Describe how your online neighborhood comes together to help each other</a:t>
          </a:r>
        </a:p>
      </dgm:t>
    </dgm:pt>
    <dgm:pt modelId="{A404A0AE-2D70-4AC1-9D06-1D4262957350}" type="parTrans" cxnId="{2428E23F-C613-4B73-8814-86C0231D379B}">
      <dgm:prSet/>
      <dgm:spPr/>
      <dgm:t>
        <a:bodyPr/>
        <a:lstStyle/>
        <a:p>
          <a:endParaRPr lang="en-US"/>
        </a:p>
      </dgm:t>
    </dgm:pt>
    <dgm:pt modelId="{24AC2308-240C-49AE-9693-5E71E76A8BDF}" type="sibTrans" cxnId="{2428E23F-C613-4B73-8814-86C0231D379B}">
      <dgm:prSet/>
      <dgm:spPr/>
      <dgm:t>
        <a:bodyPr/>
        <a:lstStyle/>
        <a:p>
          <a:endParaRPr lang="en-US"/>
        </a:p>
      </dgm:t>
    </dgm:pt>
    <dgm:pt modelId="{BAE7A9C8-A5D8-4FDE-B724-92A09BBD67BB}">
      <dgm:prSet/>
      <dgm:spPr/>
      <dgm:t>
        <a:bodyPr/>
        <a:lstStyle/>
        <a:p>
          <a:r>
            <a:rPr lang="en-US" dirty="0"/>
            <a:t>Also asked questions about personal shared values </a:t>
          </a:r>
        </a:p>
      </dgm:t>
    </dgm:pt>
    <dgm:pt modelId="{29B65327-936A-41CF-AAE2-037F4400B2B4}" type="parTrans" cxnId="{3415C40A-6003-4175-8B70-B76E15BE97BF}">
      <dgm:prSet/>
      <dgm:spPr/>
      <dgm:t>
        <a:bodyPr/>
        <a:lstStyle/>
        <a:p>
          <a:endParaRPr lang="en-US"/>
        </a:p>
      </dgm:t>
    </dgm:pt>
    <dgm:pt modelId="{A6AF3CD2-5394-4424-8017-8A6F3DD99A05}" type="sibTrans" cxnId="{3415C40A-6003-4175-8B70-B76E15BE97BF}">
      <dgm:prSet/>
      <dgm:spPr/>
      <dgm:t>
        <a:bodyPr/>
        <a:lstStyle/>
        <a:p>
          <a:endParaRPr lang="en-US"/>
        </a:p>
      </dgm:t>
    </dgm:pt>
    <dgm:pt modelId="{749D5AAF-96DE-4C55-A996-F42A36128804}" type="pres">
      <dgm:prSet presAssocID="{B3D25BA1-46EB-4A23-A080-C2B5A9141D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A65DC1-682F-4241-AF94-CADBCF2587FF}" type="pres">
      <dgm:prSet presAssocID="{C75CEE1F-EBB3-40D4-9522-709B4D001E22}" presName="boxAndChildren" presStyleCnt="0"/>
      <dgm:spPr/>
    </dgm:pt>
    <dgm:pt modelId="{32394BF2-0309-4B42-B126-38395FE8D775}" type="pres">
      <dgm:prSet presAssocID="{C75CEE1F-EBB3-40D4-9522-709B4D001E22}" presName="parentTextBox" presStyleLbl="node1" presStyleIdx="0" presStyleCnt="2"/>
      <dgm:spPr/>
      <dgm:t>
        <a:bodyPr/>
        <a:lstStyle/>
        <a:p>
          <a:endParaRPr lang="en-US"/>
        </a:p>
      </dgm:t>
    </dgm:pt>
    <dgm:pt modelId="{65C0E494-16C0-4761-B9CA-B965DC56B207}" type="pres">
      <dgm:prSet presAssocID="{C75CEE1F-EBB3-40D4-9522-709B4D001E22}" presName="entireBox" presStyleLbl="node1" presStyleIdx="0" presStyleCnt="2" custScaleY="124153"/>
      <dgm:spPr/>
      <dgm:t>
        <a:bodyPr/>
        <a:lstStyle/>
        <a:p>
          <a:endParaRPr lang="en-US"/>
        </a:p>
      </dgm:t>
    </dgm:pt>
    <dgm:pt modelId="{D8529584-5097-477D-B237-DEDBD260E09D}" type="pres">
      <dgm:prSet presAssocID="{C75CEE1F-EBB3-40D4-9522-709B4D001E22}" presName="descendantBox" presStyleCnt="0"/>
      <dgm:spPr/>
    </dgm:pt>
    <dgm:pt modelId="{8C29C17D-9EAB-4206-963B-415CA8A7C914}" type="pres">
      <dgm:prSet presAssocID="{1DD6E37C-5E8A-4461-A16D-EAC8F1069D2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11B61-4F43-4D3D-B6FF-0A4D019B84B6}" type="pres">
      <dgm:prSet presAssocID="{574EA257-3A75-47AF-9558-8CB43ACD813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92215-4499-4BDC-B4AA-C2BF035C1853}" type="pres">
      <dgm:prSet presAssocID="{CC4F784B-95F5-4356-9205-E57C4D8E85C4}" presName="childTextBox" presStyleLbl="fgAccFollowNode1" presStyleIdx="2" presStyleCnt="6" custScaleX="133585" custScaleY="100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D6D8A-B243-4DF2-8C6F-E107C848CEB7}" type="pres">
      <dgm:prSet presAssocID="{3DB6373E-15BB-40A3-9490-7BFE836DCA54}" presName="childTextBox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9E248-15D4-4486-9CDD-BC209B91F87C}" type="pres">
      <dgm:prSet presAssocID="{87064106-A620-4558-A5B0-BE1A0941DD17}" presName="childTextBox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E14E-46A7-4165-A80C-030563299938}" type="pres">
      <dgm:prSet presAssocID="{BAE7A9C8-A5D8-4FDE-B724-92A09BBD67BB}" presName="childTextBox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0BFC2-1E73-4331-8A8B-CFFA3B33AAA0}" type="pres">
      <dgm:prSet presAssocID="{D42982D4-241F-4C00-AE8D-4C9BBC2277DA}" presName="sp" presStyleCnt="0"/>
      <dgm:spPr/>
    </dgm:pt>
    <dgm:pt modelId="{D6A124EF-0EC7-4D67-A015-943809FC8C47}" type="pres">
      <dgm:prSet presAssocID="{A79C1223-F6DD-49EE-8371-90A3A7500C78}" presName="arrowAndChildren" presStyleCnt="0"/>
      <dgm:spPr/>
    </dgm:pt>
    <dgm:pt modelId="{10CC44C4-3746-43D4-8E55-13CB2BBD4FFA}" type="pres">
      <dgm:prSet presAssocID="{A79C1223-F6DD-49EE-8371-90A3A7500C78}" presName="parentTextArrow" presStyleLbl="node1" presStyleIdx="1" presStyleCnt="2" custScaleY="48767"/>
      <dgm:spPr/>
      <dgm:t>
        <a:bodyPr/>
        <a:lstStyle/>
        <a:p>
          <a:endParaRPr lang="en-US"/>
        </a:p>
      </dgm:t>
    </dgm:pt>
  </dgm:ptLst>
  <dgm:cxnLst>
    <dgm:cxn modelId="{737578E9-AA11-41CC-87D5-39826ECE311B}" type="presOf" srcId="{C75CEE1F-EBB3-40D4-9522-709B4D001E22}" destId="{32394BF2-0309-4B42-B126-38395FE8D775}" srcOrd="0" destOrd="0" presId="urn:microsoft.com/office/officeart/2005/8/layout/process4"/>
    <dgm:cxn modelId="{E0EDAA93-8EA1-4D91-BBD7-EDADD734B6E0}" type="presOf" srcId="{A79C1223-F6DD-49EE-8371-90A3A7500C78}" destId="{10CC44C4-3746-43D4-8E55-13CB2BBD4FFA}" srcOrd="0" destOrd="0" presId="urn:microsoft.com/office/officeart/2005/8/layout/process4"/>
    <dgm:cxn modelId="{8802631C-C746-40C0-AC9D-DF49390C6392}" type="presOf" srcId="{574EA257-3A75-47AF-9558-8CB43ACD8136}" destId="{B0D11B61-4F43-4D3D-B6FF-0A4D019B84B6}" srcOrd="0" destOrd="0" presId="urn:microsoft.com/office/officeart/2005/8/layout/process4"/>
    <dgm:cxn modelId="{89DEFF26-ED4F-4CD9-B682-4B63D3BAF00D}" srcId="{B3D25BA1-46EB-4A23-A080-C2B5A9141DB7}" destId="{A79C1223-F6DD-49EE-8371-90A3A7500C78}" srcOrd="0" destOrd="0" parTransId="{08831E71-253B-4F8C-AB75-30DAB1303525}" sibTransId="{D42982D4-241F-4C00-AE8D-4C9BBC2277DA}"/>
    <dgm:cxn modelId="{91532B41-0FB9-4250-A80E-D6C13E925C84}" type="presOf" srcId="{3DB6373E-15BB-40A3-9490-7BFE836DCA54}" destId="{697D6D8A-B243-4DF2-8C6F-E107C848CEB7}" srcOrd="0" destOrd="0" presId="urn:microsoft.com/office/officeart/2005/8/layout/process4"/>
    <dgm:cxn modelId="{31553F3D-92CF-43BF-920F-D8DA9D645049}" srcId="{C75CEE1F-EBB3-40D4-9522-709B4D001E22}" destId="{CC4F784B-95F5-4356-9205-E57C4D8E85C4}" srcOrd="2" destOrd="0" parTransId="{1260EE7E-0423-43EF-9922-874E1AAFF0FD}" sibTransId="{6575E9B8-B4D8-4DAF-9513-6C36E23080AE}"/>
    <dgm:cxn modelId="{0DB8C588-A4B6-4E60-899C-6694EF7DF7A7}" srcId="{C75CEE1F-EBB3-40D4-9522-709B4D001E22}" destId="{1DD6E37C-5E8A-4461-A16D-EAC8F1069D2E}" srcOrd="0" destOrd="0" parTransId="{F130AB2A-C79F-4034-9C3B-E4D24B54CF7A}" sibTransId="{EAD1031D-585F-4ADD-8ECB-9CD6CEE4E8C5}"/>
    <dgm:cxn modelId="{2B44D3D2-BC61-461E-9E59-674D9F88BB93}" srcId="{B3D25BA1-46EB-4A23-A080-C2B5A9141DB7}" destId="{C75CEE1F-EBB3-40D4-9522-709B4D001E22}" srcOrd="1" destOrd="0" parTransId="{E4C455DB-BDF2-44EF-B272-EFCFCDB63481}" sibTransId="{4E611F0E-FF8F-49F5-A5B1-001C0C066757}"/>
    <dgm:cxn modelId="{2539B0E4-5C45-414F-8A9F-30294325DEAE}" type="presOf" srcId="{C75CEE1F-EBB3-40D4-9522-709B4D001E22}" destId="{65C0E494-16C0-4761-B9CA-B965DC56B207}" srcOrd="1" destOrd="0" presId="urn:microsoft.com/office/officeart/2005/8/layout/process4"/>
    <dgm:cxn modelId="{EDFA0A3C-93EC-4856-BF02-1ED21E594202}" srcId="{C75CEE1F-EBB3-40D4-9522-709B4D001E22}" destId="{574EA257-3A75-47AF-9558-8CB43ACD8136}" srcOrd="1" destOrd="0" parTransId="{E0E539CC-9AE1-4983-99CA-BA0493659EE5}" sibTransId="{4B42123B-26D2-457A-BF9B-06F24C497761}"/>
    <dgm:cxn modelId="{C6835D29-3001-450F-A27A-3B4E808BADFA}" type="presOf" srcId="{B3D25BA1-46EB-4A23-A080-C2B5A9141DB7}" destId="{749D5AAF-96DE-4C55-A996-F42A36128804}" srcOrd="0" destOrd="0" presId="urn:microsoft.com/office/officeart/2005/8/layout/process4"/>
    <dgm:cxn modelId="{3415C40A-6003-4175-8B70-B76E15BE97BF}" srcId="{C75CEE1F-EBB3-40D4-9522-709B4D001E22}" destId="{BAE7A9C8-A5D8-4FDE-B724-92A09BBD67BB}" srcOrd="5" destOrd="0" parTransId="{29B65327-936A-41CF-AAE2-037F4400B2B4}" sibTransId="{A6AF3CD2-5394-4424-8017-8A6F3DD99A05}"/>
    <dgm:cxn modelId="{011048AF-1C12-42D5-BC09-F34C5F202588}" srcId="{C75CEE1F-EBB3-40D4-9522-709B4D001E22}" destId="{3DB6373E-15BB-40A3-9490-7BFE836DCA54}" srcOrd="3" destOrd="0" parTransId="{4C95631C-EFE1-4885-B600-CDA385256A0C}" sibTransId="{B3913001-81C1-4083-B39B-2F70C168E738}"/>
    <dgm:cxn modelId="{2428E23F-C613-4B73-8814-86C0231D379B}" srcId="{C75CEE1F-EBB3-40D4-9522-709B4D001E22}" destId="{87064106-A620-4558-A5B0-BE1A0941DD17}" srcOrd="4" destOrd="0" parTransId="{A404A0AE-2D70-4AC1-9D06-1D4262957350}" sibTransId="{24AC2308-240C-49AE-9693-5E71E76A8BDF}"/>
    <dgm:cxn modelId="{A8522C93-3BDF-4440-9D8D-1E4A47D816AB}" type="presOf" srcId="{CC4F784B-95F5-4356-9205-E57C4D8E85C4}" destId="{27092215-4499-4BDC-B4AA-C2BF035C1853}" srcOrd="0" destOrd="0" presId="urn:microsoft.com/office/officeart/2005/8/layout/process4"/>
    <dgm:cxn modelId="{C700D890-F2EA-44C1-A53E-9FADD975229E}" type="presOf" srcId="{87064106-A620-4558-A5B0-BE1A0941DD17}" destId="{F1B9E248-15D4-4486-9CDD-BC209B91F87C}" srcOrd="0" destOrd="0" presId="urn:microsoft.com/office/officeart/2005/8/layout/process4"/>
    <dgm:cxn modelId="{B8CC7176-AAB5-4B74-8519-B35A755C63FA}" type="presOf" srcId="{BAE7A9C8-A5D8-4FDE-B724-92A09BBD67BB}" destId="{AB12E14E-46A7-4165-A80C-030563299938}" srcOrd="0" destOrd="0" presId="urn:microsoft.com/office/officeart/2005/8/layout/process4"/>
    <dgm:cxn modelId="{621F8118-DA14-4688-B432-B70D00258960}" type="presOf" srcId="{1DD6E37C-5E8A-4461-A16D-EAC8F1069D2E}" destId="{8C29C17D-9EAB-4206-963B-415CA8A7C914}" srcOrd="0" destOrd="0" presId="urn:microsoft.com/office/officeart/2005/8/layout/process4"/>
    <dgm:cxn modelId="{80DF5122-7AB9-4BD9-9A6A-0B518AC808E8}" type="presParOf" srcId="{749D5AAF-96DE-4C55-A996-F42A36128804}" destId="{F0A65DC1-682F-4241-AF94-CADBCF2587FF}" srcOrd="0" destOrd="0" presId="urn:microsoft.com/office/officeart/2005/8/layout/process4"/>
    <dgm:cxn modelId="{AC3B3BE1-1549-4F69-8C1C-209C0D904B16}" type="presParOf" srcId="{F0A65DC1-682F-4241-AF94-CADBCF2587FF}" destId="{32394BF2-0309-4B42-B126-38395FE8D775}" srcOrd="0" destOrd="0" presId="urn:microsoft.com/office/officeart/2005/8/layout/process4"/>
    <dgm:cxn modelId="{4593BEA3-DEE7-47EE-956D-299A3B39BC51}" type="presParOf" srcId="{F0A65DC1-682F-4241-AF94-CADBCF2587FF}" destId="{65C0E494-16C0-4761-B9CA-B965DC56B207}" srcOrd="1" destOrd="0" presId="urn:microsoft.com/office/officeart/2005/8/layout/process4"/>
    <dgm:cxn modelId="{14EA53D7-6FCA-4055-8A89-2F72C76AD5F7}" type="presParOf" srcId="{F0A65DC1-682F-4241-AF94-CADBCF2587FF}" destId="{D8529584-5097-477D-B237-DEDBD260E09D}" srcOrd="2" destOrd="0" presId="urn:microsoft.com/office/officeart/2005/8/layout/process4"/>
    <dgm:cxn modelId="{B5C5C017-E8A3-4660-AE09-0B784E25CB37}" type="presParOf" srcId="{D8529584-5097-477D-B237-DEDBD260E09D}" destId="{8C29C17D-9EAB-4206-963B-415CA8A7C914}" srcOrd="0" destOrd="0" presId="urn:microsoft.com/office/officeart/2005/8/layout/process4"/>
    <dgm:cxn modelId="{3BA8D16B-6062-4A19-9936-6AC10A15EDB8}" type="presParOf" srcId="{D8529584-5097-477D-B237-DEDBD260E09D}" destId="{B0D11B61-4F43-4D3D-B6FF-0A4D019B84B6}" srcOrd="1" destOrd="0" presId="urn:microsoft.com/office/officeart/2005/8/layout/process4"/>
    <dgm:cxn modelId="{7262C9A4-0FC0-4362-BADB-D522997DF975}" type="presParOf" srcId="{D8529584-5097-477D-B237-DEDBD260E09D}" destId="{27092215-4499-4BDC-B4AA-C2BF035C1853}" srcOrd="2" destOrd="0" presId="urn:microsoft.com/office/officeart/2005/8/layout/process4"/>
    <dgm:cxn modelId="{994A1D0D-A560-4BE5-9E91-B75865B303E0}" type="presParOf" srcId="{D8529584-5097-477D-B237-DEDBD260E09D}" destId="{697D6D8A-B243-4DF2-8C6F-E107C848CEB7}" srcOrd="3" destOrd="0" presId="urn:microsoft.com/office/officeart/2005/8/layout/process4"/>
    <dgm:cxn modelId="{23B812AC-F759-42F3-8BEE-40C5BF535BC7}" type="presParOf" srcId="{D8529584-5097-477D-B237-DEDBD260E09D}" destId="{F1B9E248-15D4-4486-9CDD-BC209B91F87C}" srcOrd="4" destOrd="0" presId="urn:microsoft.com/office/officeart/2005/8/layout/process4"/>
    <dgm:cxn modelId="{02725952-EE57-49A4-B6B1-53A26C26A2C2}" type="presParOf" srcId="{D8529584-5097-477D-B237-DEDBD260E09D}" destId="{AB12E14E-46A7-4165-A80C-030563299938}" srcOrd="5" destOrd="0" presId="urn:microsoft.com/office/officeart/2005/8/layout/process4"/>
    <dgm:cxn modelId="{6515120B-0D59-44FF-A227-DDA40E068D0D}" type="presParOf" srcId="{749D5AAF-96DE-4C55-A996-F42A36128804}" destId="{6620BFC2-1E73-4331-8A8B-CFFA3B33AAA0}" srcOrd="1" destOrd="0" presId="urn:microsoft.com/office/officeart/2005/8/layout/process4"/>
    <dgm:cxn modelId="{D33D1ECD-AA8B-4587-8F6D-C9138381D467}" type="presParOf" srcId="{749D5AAF-96DE-4C55-A996-F42A36128804}" destId="{D6A124EF-0EC7-4D67-A015-943809FC8C47}" srcOrd="2" destOrd="0" presId="urn:microsoft.com/office/officeart/2005/8/layout/process4"/>
    <dgm:cxn modelId="{4676986D-417F-4148-B0EF-5448CB28A6FA}" type="presParOf" srcId="{D6A124EF-0EC7-4D67-A015-943809FC8C47}" destId="{10CC44C4-3746-43D4-8E55-13CB2BBD4F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C4FED-380F-4D47-B666-99FB9BEFDF34}">
      <dsp:nvSpPr>
        <dsp:cNvPr id="0" name=""/>
        <dsp:cNvSpPr/>
      </dsp:nvSpPr>
      <dsp:spPr>
        <a:xfrm>
          <a:off x="6347" y="1925800"/>
          <a:ext cx="3198986" cy="1272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Global reach and continued growth and penetration in communities</a:t>
          </a:r>
        </a:p>
      </dsp:txBody>
      <dsp:txXfrm>
        <a:off x="43603" y="1963056"/>
        <a:ext cx="3124474" cy="1197501"/>
      </dsp:txXfrm>
    </dsp:sp>
    <dsp:sp modelId="{4883FCE8-BA33-4D14-B977-E12E4643260E}">
      <dsp:nvSpPr>
        <dsp:cNvPr id="0" name=""/>
        <dsp:cNvSpPr/>
      </dsp:nvSpPr>
      <dsp:spPr>
        <a:xfrm rot="18046832">
          <a:off x="2719894" y="1689223"/>
          <a:ext cx="1988488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988488" y="183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64426" y="1657905"/>
        <a:ext cx="99424" cy="99424"/>
      </dsp:txXfrm>
    </dsp:sp>
    <dsp:sp modelId="{58A03F54-3A9C-49E4-9DCE-4BC9F2CB3137}">
      <dsp:nvSpPr>
        <dsp:cNvPr id="0" name=""/>
        <dsp:cNvSpPr/>
      </dsp:nvSpPr>
      <dsp:spPr>
        <a:xfrm>
          <a:off x="4222944" y="100015"/>
          <a:ext cx="4866341" cy="150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ONNs may foster participation, peer support and mobilization intentions, and a sense of community both online and offline (De </a:t>
          </a:r>
          <a:r>
            <a:rPr lang="en-US" sz="1600" kern="1200" dirty="0" err="1"/>
            <a:t>Meulenaere</a:t>
          </a:r>
          <a:r>
            <a:rPr lang="en-US" sz="1600" kern="1200" dirty="0"/>
            <a:t> et al, 2020; Vogel et al, 2020; Vogel et al, 2021). </a:t>
          </a:r>
        </a:p>
      </dsp:txBody>
      <dsp:txXfrm>
        <a:off x="4267077" y="144148"/>
        <a:ext cx="4778075" cy="1418560"/>
      </dsp:txXfrm>
    </dsp:sp>
    <dsp:sp modelId="{B58010D2-91FD-4A13-B86F-9021EA9FFAE3}">
      <dsp:nvSpPr>
        <dsp:cNvPr id="0" name=""/>
        <dsp:cNvSpPr/>
      </dsp:nvSpPr>
      <dsp:spPr>
        <a:xfrm rot="394884">
          <a:off x="3201958" y="2602115"/>
          <a:ext cx="1024361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024361" y="183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88529" y="2594901"/>
        <a:ext cx="51218" cy="51218"/>
      </dsp:txXfrm>
    </dsp:sp>
    <dsp:sp modelId="{C2A81EA4-DAEE-476E-8D75-3BF56D29008E}">
      <dsp:nvSpPr>
        <dsp:cNvPr id="0" name=""/>
        <dsp:cNvSpPr/>
      </dsp:nvSpPr>
      <dsp:spPr>
        <a:xfrm>
          <a:off x="4222944" y="1797644"/>
          <a:ext cx="4744660" cy="1763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Online community discussions prompt people to better protect themselves, their property, and avoid victimization (</a:t>
          </a:r>
          <a:r>
            <a:rPr lang="en-US" sz="1600" kern="1200" dirty="0" err="1"/>
            <a:t>Erete</a:t>
          </a:r>
          <a:r>
            <a:rPr lang="en-US" sz="1600" kern="1200" dirty="0"/>
            <a:t>, 2015)</a:t>
          </a:r>
        </a:p>
      </dsp:txBody>
      <dsp:txXfrm>
        <a:off x="4274585" y="1849285"/>
        <a:ext cx="4641378" cy="1659855"/>
      </dsp:txXfrm>
    </dsp:sp>
    <dsp:sp modelId="{A1EE3695-2993-48DA-9729-CF9266D9CFF1}">
      <dsp:nvSpPr>
        <dsp:cNvPr id="0" name=""/>
        <dsp:cNvSpPr/>
      </dsp:nvSpPr>
      <dsp:spPr>
        <a:xfrm rot="3651999">
          <a:off x="2669028" y="3456303"/>
          <a:ext cx="2090220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2090220" y="183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61883" y="3422443"/>
        <a:ext cx="104511" cy="104511"/>
      </dsp:txXfrm>
    </dsp:sp>
    <dsp:sp modelId="{9769629D-A23C-442C-B81E-0AA7C4417112}">
      <dsp:nvSpPr>
        <dsp:cNvPr id="0" name=""/>
        <dsp:cNvSpPr/>
      </dsp:nvSpPr>
      <dsp:spPr>
        <a:xfrm>
          <a:off x="4222944" y="3751584"/>
          <a:ext cx="4335046" cy="1272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Minorities, those with less trust in the police, and residents of high-crime neighborhoods are less likely to use different types of social media to discuss crime and social control measures (</a:t>
          </a:r>
          <a:r>
            <a:rPr lang="en-US" sz="1600" kern="1200" dirty="0" err="1"/>
            <a:t>Israni</a:t>
          </a:r>
          <a:r>
            <a:rPr lang="en-US" sz="1600" kern="1200" dirty="0"/>
            <a:t> et al, 2017)</a:t>
          </a:r>
        </a:p>
      </dsp:txBody>
      <dsp:txXfrm>
        <a:off x="4260200" y="3788840"/>
        <a:ext cx="4260534" cy="1197501"/>
      </dsp:txXfrm>
    </dsp:sp>
    <dsp:sp modelId="{78CC903C-B2CB-4982-BB93-72E1330D182B}">
      <dsp:nvSpPr>
        <dsp:cNvPr id="0" name=""/>
        <dsp:cNvSpPr/>
      </dsp:nvSpPr>
      <dsp:spPr>
        <a:xfrm>
          <a:off x="6347" y="3388615"/>
          <a:ext cx="3428050" cy="1272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Lack of research on the role of online neighborhood networks in collective efficacy, fear of crime, and social controls</a:t>
          </a:r>
        </a:p>
      </dsp:txBody>
      <dsp:txXfrm>
        <a:off x="43603" y="3425871"/>
        <a:ext cx="3353538" cy="1197501"/>
      </dsp:txXfrm>
    </dsp:sp>
    <dsp:sp modelId="{755BDEE7-C7D0-4B79-86D0-B4B65089B809}">
      <dsp:nvSpPr>
        <dsp:cNvPr id="0" name=""/>
        <dsp:cNvSpPr/>
      </dsp:nvSpPr>
      <dsp:spPr>
        <a:xfrm>
          <a:off x="6347" y="4851430"/>
          <a:ext cx="4185610" cy="1272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Limited knowledge on whether online collective efficacy and offline collective efficacy are distinct and differentially impact neighborhood social controls</a:t>
          </a:r>
        </a:p>
      </dsp:txBody>
      <dsp:txXfrm>
        <a:off x="43603" y="4888686"/>
        <a:ext cx="4111098" cy="1197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45FA-DFD8-4DCF-A50F-F6FF297F75F5}">
      <dsp:nvSpPr>
        <dsp:cNvPr id="0" name=""/>
        <dsp:cNvSpPr/>
      </dsp:nvSpPr>
      <dsp:spPr>
        <a:xfrm>
          <a:off x="0" y="0"/>
          <a:ext cx="8975868" cy="1154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What is the relationship between online neighborhood network use and collective efficacy, fear of crime, and social control actions?</a:t>
          </a:r>
        </a:p>
      </dsp:txBody>
      <dsp:txXfrm>
        <a:off x="33806" y="33806"/>
        <a:ext cx="7730372" cy="1086610"/>
      </dsp:txXfrm>
    </dsp:sp>
    <dsp:sp modelId="{41796AAD-C789-4DDD-AD6A-E8FA49362677}">
      <dsp:nvSpPr>
        <dsp:cNvPr id="0" name=""/>
        <dsp:cNvSpPr/>
      </dsp:nvSpPr>
      <dsp:spPr>
        <a:xfrm>
          <a:off x="1510147" y="2600309"/>
          <a:ext cx="8975868" cy="1154222"/>
        </a:xfrm>
        <a:prstGeom prst="roundRect">
          <a:avLst>
            <a:gd name="adj" fmla="val 10000"/>
          </a:avLst>
        </a:prstGeom>
        <a:solidFill>
          <a:schemeClr val="accent2">
            <a:hueOff val="747708"/>
            <a:satOff val="-4742"/>
            <a:lumOff val="-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Does the use of online neighborhood networks for crime and safety information increase collective efficacy, fear of crime and/or social control actions?</a:t>
          </a:r>
        </a:p>
      </dsp:txBody>
      <dsp:txXfrm>
        <a:off x="1543953" y="2634115"/>
        <a:ext cx="7366023" cy="1086610"/>
      </dsp:txXfrm>
    </dsp:sp>
    <dsp:sp modelId="{83325A23-BF73-4DEC-A5D0-827F0619DFCC}">
      <dsp:nvSpPr>
        <dsp:cNvPr id="0" name=""/>
        <dsp:cNvSpPr/>
      </dsp:nvSpPr>
      <dsp:spPr>
        <a:xfrm>
          <a:off x="1096676" y="1222821"/>
          <a:ext cx="8975868" cy="1154222"/>
        </a:xfrm>
        <a:prstGeom prst="roundRect">
          <a:avLst>
            <a:gd name="adj" fmla="val 10000"/>
          </a:avLst>
        </a:prstGeom>
        <a:solidFill>
          <a:schemeClr val="accent2">
            <a:hueOff val="1495415"/>
            <a:satOff val="-9483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How does the use of online neighborhood networks affect perceptions of collective efficacy, fear of crime, and the exercise of social controls?</a:t>
          </a:r>
        </a:p>
      </dsp:txBody>
      <dsp:txXfrm>
        <a:off x="1130482" y="1256627"/>
        <a:ext cx="7366023" cy="1086610"/>
      </dsp:txXfrm>
    </dsp:sp>
    <dsp:sp modelId="{41542A0B-988C-41F4-9380-975F92F46186}">
      <dsp:nvSpPr>
        <dsp:cNvPr id="0" name=""/>
        <dsp:cNvSpPr/>
      </dsp:nvSpPr>
      <dsp:spPr>
        <a:xfrm>
          <a:off x="8225623" y="875285"/>
          <a:ext cx="750244" cy="750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8394428" y="875285"/>
        <a:ext cx="412634" cy="564559"/>
      </dsp:txXfrm>
    </dsp:sp>
    <dsp:sp modelId="{ABB93F23-8DC8-4F73-B40C-E45F77E578E1}">
      <dsp:nvSpPr>
        <dsp:cNvPr id="0" name=""/>
        <dsp:cNvSpPr/>
      </dsp:nvSpPr>
      <dsp:spPr>
        <a:xfrm>
          <a:off x="9017612" y="2214183"/>
          <a:ext cx="750244" cy="750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761355"/>
            <a:satOff val="-7643"/>
            <a:lumOff val="-59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61355"/>
              <a:satOff val="-7643"/>
              <a:lumOff val="-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9186417" y="2214183"/>
        <a:ext cx="412634" cy="564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0E494-16C0-4761-B9CA-B965DC56B207}">
      <dsp:nvSpPr>
        <dsp:cNvPr id="0" name=""/>
        <dsp:cNvSpPr/>
      </dsp:nvSpPr>
      <dsp:spPr>
        <a:xfrm>
          <a:off x="0" y="2201402"/>
          <a:ext cx="11987284" cy="3717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Interview protocol based on traditional collective efficacy</a:t>
          </a:r>
        </a:p>
      </dsp:txBody>
      <dsp:txXfrm>
        <a:off x="0" y="2201402"/>
        <a:ext cx="11987284" cy="2007531"/>
      </dsp:txXfrm>
    </dsp:sp>
    <dsp:sp modelId="{8C29C17D-9EAB-4206-963B-415CA8A7C914}">
      <dsp:nvSpPr>
        <dsp:cNvPr id="0" name=""/>
        <dsp:cNvSpPr/>
      </dsp:nvSpPr>
      <dsp:spPr>
        <a:xfrm>
          <a:off x="4449" y="4120115"/>
          <a:ext cx="1890572" cy="137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Tell me how your online neighborhood make you feel safe?</a:t>
          </a:r>
        </a:p>
      </dsp:txBody>
      <dsp:txXfrm>
        <a:off x="4449" y="4120115"/>
        <a:ext cx="1890572" cy="1377429"/>
      </dsp:txXfrm>
    </dsp:sp>
    <dsp:sp modelId="{B0D11B61-4F43-4D3D-B6FF-0A4D019B84B6}">
      <dsp:nvSpPr>
        <dsp:cNvPr id="0" name=""/>
        <dsp:cNvSpPr/>
      </dsp:nvSpPr>
      <dsp:spPr>
        <a:xfrm>
          <a:off x="1895022" y="4120115"/>
          <a:ext cx="1890572" cy="137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Describe what makes your online neighbors trustworthy</a:t>
          </a:r>
          <a:r>
            <a:rPr lang="en-US" sz="1200" kern="1200" dirty="0"/>
            <a:t>. </a:t>
          </a:r>
        </a:p>
      </dsp:txBody>
      <dsp:txXfrm>
        <a:off x="1895022" y="4120115"/>
        <a:ext cx="1890572" cy="1377429"/>
      </dsp:txXfrm>
    </dsp:sp>
    <dsp:sp modelId="{27092215-4499-4BDC-B4AA-C2BF035C1853}">
      <dsp:nvSpPr>
        <dsp:cNvPr id="0" name=""/>
        <dsp:cNvSpPr/>
      </dsp:nvSpPr>
      <dsp:spPr>
        <a:xfrm>
          <a:off x="3785594" y="4117836"/>
          <a:ext cx="2525521" cy="13819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 </a:t>
          </a:r>
          <a:r>
            <a:rPr lang="en-US" sz="1400" kern="1200" dirty="0"/>
            <a:t>What expectations you have for your online neighborhood to do something when an incident happens in or around your neighborhood </a:t>
          </a:r>
        </a:p>
      </dsp:txBody>
      <dsp:txXfrm>
        <a:off x="3785594" y="4117836"/>
        <a:ext cx="2525521" cy="1381988"/>
      </dsp:txXfrm>
    </dsp:sp>
    <dsp:sp modelId="{697D6D8A-B243-4DF2-8C6F-E107C848CEB7}">
      <dsp:nvSpPr>
        <dsp:cNvPr id="0" name=""/>
        <dsp:cNvSpPr/>
      </dsp:nvSpPr>
      <dsp:spPr>
        <a:xfrm>
          <a:off x="6311116" y="4120115"/>
          <a:ext cx="1890572" cy="137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Describe how your online neighbors show that they stick together? </a:t>
          </a:r>
        </a:p>
      </dsp:txBody>
      <dsp:txXfrm>
        <a:off x="6311116" y="4120115"/>
        <a:ext cx="1890572" cy="1377429"/>
      </dsp:txXfrm>
    </dsp:sp>
    <dsp:sp modelId="{F1B9E248-15D4-4486-9CDD-BC209B91F87C}">
      <dsp:nvSpPr>
        <dsp:cNvPr id="0" name=""/>
        <dsp:cNvSpPr/>
      </dsp:nvSpPr>
      <dsp:spPr>
        <a:xfrm>
          <a:off x="8201689" y="4120115"/>
          <a:ext cx="1890572" cy="137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Describe how your online neighborhood comes together to help each other</a:t>
          </a:r>
        </a:p>
      </dsp:txBody>
      <dsp:txXfrm>
        <a:off x="8201689" y="4120115"/>
        <a:ext cx="1890572" cy="1377429"/>
      </dsp:txXfrm>
    </dsp:sp>
    <dsp:sp modelId="{AB12E14E-46A7-4165-A80C-030563299938}">
      <dsp:nvSpPr>
        <dsp:cNvPr id="0" name=""/>
        <dsp:cNvSpPr/>
      </dsp:nvSpPr>
      <dsp:spPr>
        <a:xfrm>
          <a:off x="10092261" y="4120115"/>
          <a:ext cx="1890572" cy="137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Also asked questions about personal shared values </a:t>
          </a:r>
        </a:p>
      </dsp:txBody>
      <dsp:txXfrm>
        <a:off x="10092261" y="4120115"/>
        <a:ext cx="1890572" cy="1377429"/>
      </dsp:txXfrm>
    </dsp:sp>
    <dsp:sp modelId="{10CC44C4-3746-43D4-8E55-13CB2BBD4FFA}">
      <dsp:nvSpPr>
        <dsp:cNvPr id="0" name=""/>
        <dsp:cNvSpPr/>
      </dsp:nvSpPr>
      <dsp:spPr>
        <a:xfrm rot="10800000">
          <a:off x="0" y="400"/>
          <a:ext cx="11987284" cy="22459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Pilot interviews with six individuals of various age, gender, race/ethnicity, and geographic locations</a:t>
          </a:r>
        </a:p>
      </dsp:txBody>
      <dsp:txXfrm rot="10800000">
        <a:off x="0" y="400"/>
        <a:ext cx="11987284" cy="145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9FC7-3493-4B65-BA42-2961BBC7964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8786C-169A-4AC0-8970-5986757D5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1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Front Porch Forum, European ones, Restricted Facebook Groups.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Physical space is NOT a necessary condition anymore to form community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While spatial boundaries initially play a role, it may also shift what we consider our own personal neighborhoods to 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786C-169A-4AC0-8970-5986757D58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 err="1"/>
              <a:t>Nextdoor</a:t>
            </a:r>
            <a:r>
              <a:rPr lang="en-US" sz="1800" dirty="0"/>
              <a:t> is in 1 out of every 3 households in the US. 290,000 </a:t>
            </a:r>
            <a:r>
              <a:rPr lang="en-US" sz="1800" dirty="0" err="1"/>
              <a:t>nhoods</a:t>
            </a:r>
            <a:r>
              <a:rPr lang="en-US" sz="1800" dirty="0"/>
              <a:t>, 27 million members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/>
              <a:t>Facebook </a:t>
            </a:r>
            <a:r>
              <a:rPr lang="en-US" sz="1800" dirty="0" err="1"/>
              <a:t>nhoods</a:t>
            </a:r>
            <a:r>
              <a:rPr lang="en-US" sz="1800" dirty="0"/>
              <a:t> launched in Canada, launching in US cities this year.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/>
              <a:t>Ring 10 million active users</a:t>
            </a: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800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Online structures and interactions bypass obstacles found in offline dynamics, and online processes influence offline processes and outcomes </a:t>
            </a:r>
            <a:endParaRPr lang="en-US" sz="1800" dirty="0"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8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800" dirty="0"/>
              <a:t>Fear of Crime / Collective Efficacy – A century of neighborhood crime and safety studies yet no significant literature focuses on how these platforms shape neighborhoods</a:t>
            </a: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786C-169A-4AC0-8970-5986757D5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3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786C-169A-4AC0-8970-5986757D58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fight broke out in front of their house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   Someone spraying graffiti</a:t>
            </a:r>
          </a:p>
          <a:p>
            <a:pPr marL="171450" indent="-171450">
              <a:buFontTx/>
              <a:buChar char="-"/>
            </a:pP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 in this neighborhood are willing to help their neighbors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is a close-knit community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 in this neighborhood can be trusted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 in this neighborhood do not share the same values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786C-169A-4AC0-8970-5986757D58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Can’t assume that a traditional collective efficacy scale would be valid or reliable for measuring online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786C-169A-4AC0-8970-5986757D58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Now, tell me how your online neighborhood make you feel safe? (Prompt: Could you describe a specific example)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Now, tell me how your online neighborhood makes you feel less safe? (Prompt: Could you describe an example?)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12) Now, tell me what expectations you have for your online neighborhood to do something when an incident happens in or around your neighborhood (Prompt: Could you give me specific example?)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786C-169A-4AC0-8970-5986757D58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786C-169A-4AC0-8970-5986757D58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0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8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6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7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3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699" r:id="rId4"/>
    <p:sldLayoutId id="2147483700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00A98-C991-91BE-1517-4FA97816B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7" r="11677" b="2"/>
          <a:stretch/>
        </p:blipFill>
        <p:spPr>
          <a:xfrm>
            <a:off x="20" y="10"/>
            <a:ext cx="8911959" cy="6688965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50BC9-577B-5796-792E-17BE0D87D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4879" y="2565863"/>
            <a:ext cx="3415571" cy="3444972"/>
          </a:xfrm>
        </p:spPr>
        <p:txBody>
          <a:bodyPr>
            <a:normAutofit/>
          </a:bodyPr>
          <a:lstStyle/>
          <a:p>
            <a:pPr algn="r"/>
            <a:r>
              <a:rPr lang="en-US" sz="2800" b="0" i="0" u="none" strike="noStrike" baseline="0" dirty="0">
                <a:latin typeface="Calibri-Light"/>
              </a:rPr>
              <a:t>Developing Scales to Capture Collective Efficacy in Online Neighborhood Networks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C032D-A02A-0E6A-7215-AB792102F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176" y="1116873"/>
            <a:ext cx="2521424" cy="1520669"/>
          </a:xfrm>
        </p:spPr>
        <p:txBody>
          <a:bodyPr>
            <a:normAutofit/>
          </a:bodyPr>
          <a:lstStyle/>
          <a:p>
            <a:pPr algn="r"/>
            <a:r>
              <a:rPr lang="en-US" sz="1600" b="0" i="0" u="none" strike="noStrike" baseline="0" dirty="0">
                <a:latin typeface="Calibri-Light"/>
              </a:rPr>
              <a:t>MariTere Molinet Georgia State University</a:t>
            </a:r>
            <a:endParaRPr lang="en-US" sz="1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2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AF4C-7611-0756-4AEB-BE60E199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4019"/>
            <a:ext cx="9906000" cy="6137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AC60-01A6-EBD1-92F2-50CF5AC9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075113"/>
            <a:ext cx="11504815" cy="5447607"/>
          </a:xfrm>
        </p:spPr>
        <p:txBody>
          <a:bodyPr/>
          <a:lstStyle/>
          <a:p>
            <a:r>
              <a:rPr lang="en-US" dirty="0"/>
              <a:t>Increase sample size to 30 individuals</a:t>
            </a:r>
          </a:p>
          <a:p>
            <a:r>
              <a:rPr lang="en-US" dirty="0"/>
              <a:t>Analyze the data and build an online collective efficacy scale</a:t>
            </a:r>
          </a:p>
          <a:p>
            <a:r>
              <a:rPr lang="en-US" dirty="0"/>
              <a:t>Launch a pilot test to measure scale’s validity </a:t>
            </a:r>
          </a:p>
          <a:p>
            <a:r>
              <a:rPr lang="en-US" dirty="0"/>
              <a:t>Conduct confirmatory factor analysis to see if the factors load into the construct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dirty="0"/>
              <a:t>If successful, conduct the survey with the new online collective efficacy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8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290ED-DDD7-D4DF-1177-EEB6448C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448876"/>
            <a:ext cx="12075886" cy="114866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Is an Online Neighborhood Network?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C85F-A004-2F46-7123-95E18DA5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26" y="2255848"/>
            <a:ext cx="9932896" cy="3141883"/>
          </a:xfrm>
        </p:spPr>
        <p:txBody>
          <a:bodyPr anchor="ctr">
            <a:normAutofit/>
          </a:bodyPr>
          <a:lstStyle/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Restricted social media platforms designed to organize neighborhoods and connect neighbors online based on socio-spatially defined boundaries and identity verification</a:t>
            </a:r>
            <a:endParaRPr lang="en-US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Distinct from other social media in its membership protocols and spatial delineation of neighborhoods</a:t>
            </a:r>
            <a:endParaRPr lang="en-US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latin typeface="Trebuchet MS"/>
                <a:ea typeface="Trebuchet MS"/>
                <a:cs typeface="Trebuchet MS"/>
                <a:sym typeface="Trebuchet MS"/>
              </a:rPr>
              <a:t>Specified by the applications, the neighbors, or a combination of both</a:t>
            </a:r>
            <a:endParaRPr lang="en-US" dirty="0"/>
          </a:p>
          <a:p>
            <a:endParaRPr lang="en-US" dirty="0"/>
          </a:p>
        </p:txBody>
      </p:sp>
      <p:pic>
        <p:nvPicPr>
          <p:cNvPr id="4" name="Google Shape;215;p22">
            <a:extLst>
              <a:ext uri="{FF2B5EF4-FFF2-40B4-BE49-F238E27FC236}">
                <a16:creationId xmlns:a16="http://schemas.microsoft.com/office/drawing/2014/main" id="{81428FC4-4018-9077-C258-58F31B6DC3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356" y="5321041"/>
            <a:ext cx="1135960" cy="106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8;p22">
            <a:extLst>
              <a:ext uri="{FF2B5EF4-FFF2-40B4-BE49-F238E27FC236}">
                <a16:creationId xmlns:a16="http://schemas.microsoft.com/office/drawing/2014/main" id="{1693D5BF-F0E3-D03F-162E-95857F4080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624" y="5321041"/>
            <a:ext cx="1604193" cy="106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7;p22">
            <a:extLst>
              <a:ext uri="{FF2B5EF4-FFF2-40B4-BE49-F238E27FC236}">
                <a16:creationId xmlns:a16="http://schemas.microsoft.com/office/drawing/2014/main" id="{6EDBDF43-117E-B6BA-1888-6F15544F80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9143" y="5430554"/>
            <a:ext cx="2255206" cy="69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7;p22">
            <a:extLst>
              <a:ext uri="{FF2B5EF4-FFF2-40B4-BE49-F238E27FC236}">
                <a16:creationId xmlns:a16="http://schemas.microsoft.com/office/drawing/2014/main" id="{BFB3CF86-7E18-3996-4CED-44912A108DD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1862" y="5340611"/>
            <a:ext cx="1042925" cy="93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1;p22" descr="Why relational connection is so important during the coronavirus pandemic |  SmartBrief">
            <a:extLst>
              <a:ext uri="{FF2B5EF4-FFF2-40B4-BE49-F238E27FC236}">
                <a16:creationId xmlns:a16="http://schemas.microsoft.com/office/drawing/2014/main" id="{3FE02DB0-4774-8D0E-F91E-5C688324DB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5727" r="29043" b="-1"/>
          <a:stretch/>
        </p:blipFill>
        <p:spPr>
          <a:xfrm>
            <a:off x="9543642" y="4074725"/>
            <a:ext cx="2352296" cy="1547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41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FF4BD241-F172-410B-B0DE-9D7344B35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97AB0-1166-7481-4CAA-6DA82247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3" y="466566"/>
            <a:ext cx="4850734" cy="1471361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WHY STUDY ONNs?</a:t>
            </a: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5FD3351A-189A-E0B0-3CE6-E53554BF8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088752"/>
              </p:ext>
            </p:extLst>
          </p:nvPr>
        </p:nvGraphicFramePr>
        <p:xfrm>
          <a:off x="3002024" y="463798"/>
          <a:ext cx="9095633" cy="622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599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D1122F7E-BE38-4ED6-B882-31F599E0D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544226B-D7D2-40B5-9D20-C68AEA43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485860" cy="154172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22EC542-85CF-4333-82BD-70DDC109C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1116"/>
            <a:ext cx="12192000" cy="10915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49E7A9-3AE2-96B8-8EDD-2E5B38F7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013" y="427059"/>
            <a:ext cx="6337658" cy="8068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/>
              <a:t>Dissertation questions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47EB42A-023A-EFD4-E6F1-2AA860F1D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230994"/>
              </p:ext>
            </p:extLst>
          </p:nvPr>
        </p:nvGraphicFramePr>
        <p:xfrm>
          <a:off x="830826" y="2099188"/>
          <a:ext cx="10559845" cy="384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064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66E3-427D-FB3A-D3BB-EE820CCC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43" y="388258"/>
            <a:ext cx="11546114" cy="13821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TRADITIONAL COLLECTIVE EFFICACY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A42A-3E03-D275-18F5-B54E31AA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86" y="1618344"/>
            <a:ext cx="11067143" cy="4789714"/>
          </a:xfrm>
        </p:spPr>
        <p:txBody>
          <a:bodyPr/>
          <a:lstStyle/>
          <a:p>
            <a:pPr lvl="1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“social cohesion among neighbors, combined with their willingness to intervene on behalf of the common good (Sampson et al, 1997)”</a:t>
            </a:r>
          </a:p>
          <a:p>
            <a:pPr marL="457200" lvl="1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Operationalized by (1) asking respondents about their own beliefs about their neighbor’s willingness/likelihood to stop or prevent certain events from happening (2) asking respondents about trust, cohesiveness, and shared values.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6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2BDFF-4AA3-7D3F-C3FD-13C0FF9A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28" y="467833"/>
            <a:ext cx="8829493" cy="17384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ONLINE COLLECTIVE 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0CB2C-D3AB-DBA3-41F5-6456BC9A8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83425"/>
            <a:ext cx="8264545" cy="4118345"/>
          </a:xfrm>
        </p:spPr>
        <p:txBody>
          <a:bodyPr>
            <a:normAutofit/>
          </a:bodyPr>
          <a:lstStyle/>
          <a:p>
            <a:r>
              <a:rPr lang="en-US" dirty="0"/>
              <a:t>May look different than traditional collective efficacy which implies a different operationalization:</a:t>
            </a:r>
          </a:p>
          <a:p>
            <a:pPr lvl="1"/>
            <a:r>
              <a:rPr lang="en-US" dirty="0"/>
              <a:t>Boundaries are different / expanded</a:t>
            </a:r>
          </a:p>
          <a:p>
            <a:pPr lvl="1"/>
            <a:r>
              <a:rPr lang="en-US" dirty="0"/>
              <a:t>The notion of trust may look different since individuals will most likely not know most others personally. </a:t>
            </a:r>
          </a:p>
          <a:p>
            <a:pPr lvl="1"/>
            <a:r>
              <a:rPr lang="en-US" dirty="0"/>
              <a:t>Closeness, values, and expectations for online neighbors will be distinct from the physical neighbors that we interact with everyday.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THERE SUCH A THING AS ONLINE COLLECTIVE EFFICACY AND HOW DO WE OPERATIONALIZE 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EA417485-55C2-5D19-F571-D5D22F474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75" r="39969"/>
          <a:stretch/>
        </p:blipFill>
        <p:spPr>
          <a:xfrm>
            <a:off x="7613102" y="10"/>
            <a:ext cx="4578898" cy="6857990"/>
          </a:xfrm>
          <a:custGeom>
            <a:avLst/>
            <a:gdLst/>
            <a:ahLst/>
            <a:cxnLst/>
            <a:rect l="l" t="t" r="r" b="b"/>
            <a:pathLst>
              <a:path w="4578898" h="6844352">
                <a:moveTo>
                  <a:pt x="2085784" y="0"/>
                </a:moveTo>
                <a:lnTo>
                  <a:pt x="4578898" y="0"/>
                </a:lnTo>
                <a:lnTo>
                  <a:pt x="4578898" y="6844352"/>
                </a:lnTo>
                <a:lnTo>
                  <a:pt x="0" y="6844352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3195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AF4D-F0D1-884D-54B6-A5F8BC4C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7979"/>
            <a:ext cx="9906000" cy="5709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PRELIMINARY WORK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BF5E3C5-46F3-402F-8AED-1CD5714F9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170943"/>
              </p:ext>
            </p:extLst>
          </p:nvPr>
        </p:nvGraphicFramePr>
        <p:xfrm>
          <a:off x="204716" y="808892"/>
          <a:ext cx="11987284" cy="591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432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54AB6C-88A1-D4EA-E1D4-DF7AC452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95" y="220802"/>
            <a:ext cx="10736649" cy="8728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PRELIMINARY RESULTS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2ED08-1B3D-36C1-EBCD-D715C4A3A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9" y="1470957"/>
            <a:ext cx="8648396" cy="45204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Online collective efficacy can be operationalized, and it is empirically distinct from offline collective efficacy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TRUST – For ONN users, trust seems to be derived from knowing that individuals are relating real experiences or events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VALUES – Confusing for ONN users. Values online are based on things directly related to the online dynamics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COHESIVENESS – Helpfulness. Share information, volunteer help.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SAFETY – Alerting people/Reporting. Giving tips/recommendations on how to stay safe. Even preventing in some cases someone being put in a dangerous situation due to false information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EXPECTATION – Duty or responsibility to post when something happens.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6" descr="Social Network">
            <a:extLst>
              <a:ext uri="{FF2B5EF4-FFF2-40B4-BE49-F238E27FC236}">
                <a16:creationId xmlns:a16="http://schemas.microsoft.com/office/drawing/2014/main" id="{CFC1227B-501F-C701-68C7-B5710665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54352" y="1660204"/>
            <a:ext cx="3463985" cy="34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4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105210-61FE-4E9D-9076-A5618FDA8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92272-F161-2B9E-1FEF-F55EA7A1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611" y="165200"/>
            <a:ext cx="6008914" cy="1034561"/>
          </a:xfrm>
        </p:spPr>
        <p:txBody>
          <a:bodyPr>
            <a:normAutofit/>
          </a:bodyPr>
          <a:lstStyle/>
          <a:p>
            <a:r>
              <a:rPr lang="en-US" sz="3400" b="1" dirty="0"/>
              <a:t>POTENTIAL SCALE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82650-F30A-1658-7941-4D7F37A8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87" y="1617785"/>
            <a:ext cx="8072743" cy="49236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What would an online collective efficacy scale measure could look like: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Instead of “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How likely is it that your neighbors can be counted on to intervene in various ways if?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ea typeface="Calibri" panose="020F0502020204030204" pitchFamily="34" charset="0"/>
              </a:rPr>
              <a:t>How likely is it that your online neighbors will report/alert others the following incidents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Instead of “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People in this neighborhood can be trusted”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effectLst/>
                <a:ea typeface="Times New Roman" panose="02020603050405020304" pitchFamily="18" charset="0"/>
              </a:rPr>
              <a:t>“I can trust my online neighbors to share real experiences backed up by proof”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>
                <a:ea typeface="Times New Roman" panose="02020603050405020304" pitchFamily="18" charset="0"/>
              </a:rPr>
              <a:t>Instead of “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People in this neighborhood do not share the same values”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“My online neighbors and I care about when something happens to others”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“My online neighbors and I value empathy toward others online”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“My online neighbors and I do not value insults toward others”</a:t>
            </a:r>
          </a:p>
          <a:p>
            <a:pPr lvl="2">
              <a:lnSpc>
                <a:spcPct val="90000"/>
              </a:lnSpc>
            </a:pPr>
            <a:endParaRPr lang="en-US" sz="2600" dirty="0">
              <a:latin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endParaRPr lang="en-US" sz="1400" dirty="0"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1DF613-CD5C-4D37-9F6C-843AFBBBD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2875207" cy="166007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B56F5D-A737-4E56-BCDD-0F992B89C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33977"/>
            <a:ext cx="7151914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ouses in an area">
            <a:extLst>
              <a:ext uri="{FF2B5EF4-FFF2-40B4-BE49-F238E27FC236}">
                <a16:creationId xmlns:a16="http://schemas.microsoft.com/office/drawing/2014/main" id="{C37E6DC9-6882-2371-33A8-8ACEDA350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8" r="34177" b="-1"/>
          <a:stretch/>
        </p:blipFill>
        <p:spPr>
          <a:xfrm>
            <a:off x="8432136" y="386862"/>
            <a:ext cx="3759864" cy="60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939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RightStep">
      <a:dk1>
        <a:srgbClr val="000000"/>
      </a:dk1>
      <a:lt1>
        <a:srgbClr val="FFFFFF"/>
      </a:lt1>
      <a:dk2>
        <a:srgbClr val="2C3A21"/>
      </a:dk2>
      <a:lt2>
        <a:srgbClr val="E2E6E8"/>
      </a:lt2>
      <a:accent1>
        <a:srgbClr val="C79783"/>
      </a:accent1>
      <a:accent2>
        <a:srgbClr val="B3A06E"/>
      </a:accent2>
      <a:accent3>
        <a:srgbClr val="9EA573"/>
      </a:accent3>
      <a:accent4>
        <a:srgbClr val="88AD6A"/>
      </a:accent4>
      <a:accent5>
        <a:srgbClr val="79B077"/>
      </a:accent5>
      <a:accent6>
        <a:srgbClr val="6BAF85"/>
      </a:accent6>
      <a:hlink>
        <a:srgbClr val="5E899C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F6A978C41A24095374C620FB77BB2" ma:contentTypeVersion="12" ma:contentTypeDescription="Create a new document." ma:contentTypeScope="" ma:versionID="18fb4260e0f77028da72b6a0d058c514">
  <xsd:schema xmlns:xsd="http://www.w3.org/2001/XMLSchema" xmlns:xs="http://www.w3.org/2001/XMLSchema" xmlns:p="http://schemas.microsoft.com/office/2006/metadata/properties" xmlns:ns3="f8754da8-7fd2-457f-85fe-b8c5d992fbe0" xmlns:ns4="40c4ee40-aa12-43d6-b72a-37133c3be8ff" targetNamespace="http://schemas.microsoft.com/office/2006/metadata/properties" ma:root="true" ma:fieldsID="e394407a8e8e8a5c94d83044d363f5d1" ns3:_="" ns4:_="">
    <xsd:import namespace="f8754da8-7fd2-457f-85fe-b8c5d992fbe0"/>
    <xsd:import namespace="40c4ee40-aa12-43d6-b72a-37133c3be8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4da8-7fd2-457f-85fe-b8c5d992f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4ee40-aa12-43d6-b72a-37133c3be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A6CD3C-18CE-4EDF-BB46-4CD1F1CD54FB}">
  <ds:schemaRefs>
    <ds:schemaRef ds:uri="40c4ee40-aa12-43d6-b72a-37133c3be8ff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f8754da8-7fd2-457f-85fe-b8c5d992fbe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84D980-9726-400D-BF62-C78E56988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54da8-7fd2-457f-85fe-b8c5d992fbe0"/>
    <ds:schemaRef ds:uri="40c4ee40-aa12-43d6-b72a-37133c3be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42BB2-4189-419A-B74C-96AA2365FC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1170</TotalTime>
  <Words>1112</Words>
  <Application>Microsoft Office PowerPoint</Application>
  <PresentationFormat>Widescreen</PresentationFormat>
  <Paragraphs>101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Calibri-Light</vt:lpstr>
      <vt:lpstr>Times New Roman</vt:lpstr>
      <vt:lpstr>Trebuchet MS</vt:lpstr>
      <vt:lpstr>Univers Condensed Light</vt:lpstr>
      <vt:lpstr>Walbaum Display Light</vt:lpstr>
      <vt:lpstr>AngleLinesVTI</vt:lpstr>
      <vt:lpstr>Developing Scales to Capture Collective Efficacy in Online Neighborhood Networks</vt:lpstr>
      <vt:lpstr>What Is an Online Neighborhood Network?</vt:lpstr>
      <vt:lpstr>WHY STUDY ONNs?</vt:lpstr>
      <vt:lpstr>Dissertation questions</vt:lpstr>
      <vt:lpstr>TRADITIONAL COLLECTIVE EFFICACY SCALE</vt:lpstr>
      <vt:lpstr>ONLINE COLLECTIVE EFFICACY</vt:lpstr>
      <vt:lpstr>PRELIMINARY WORK</vt:lpstr>
      <vt:lpstr>PRELIMINARY RESULTS</vt:lpstr>
      <vt:lpstr>POTENTIAL SCALE DESIGN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Scales to Capture Collective Efficacy in Online Neighborhood Networks</dc:title>
  <dc:creator>Mari Tere Molinet</dc:creator>
  <cp:lastModifiedBy>John(Stu) Batchelder</cp:lastModifiedBy>
  <cp:revision>4</cp:revision>
  <dcterms:created xsi:type="dcterms:W3CDTF">2022-10-05T14:54:42Z</dcterms:created>
  <dcterms:modified xsi:type="dcterms:W3CDTF">2022-10-07T14:32:17Z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0x010100DD5F6A978C41A24095374C620FB77BB2</vt:lpwstr>
  </property>
</Properties>
</file>