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68" r:id="rId2"/>
    <p:sldId id="399" r:id="rId3"/>
    <p:sldId id="338" r:id="rId4"/>
    <p:sldId id="387" r:id="rId5"/>
    <p:sldId id="389" r:id="rId6"/>
    <p:sldId id="390" r:id="rId7"/>
    <p:sldId id="391" r:id="rId8"/>
    <p:sldId id="424" r:id="rId9"/>
    <p:sldId id="297" r:id="rId10"/>
    <p:sldId id="371" r:id="rId11"/>
    <p:sldId id="394" r:id="rId12"/>
    <p:sldId id="306" r:id="rId13"/>
    <p:sldId id="426" r:id="rId14"/>
    <p:sldId id="427" r:id="rId15"/>
    <p:sldId id="428" r:id="rId16"/>
    <p:sldId id="429" r:id="rId17"/>
    <p:sldId id="299" r:id="rId18"/>
    <p:sldId id="425" r:id="rId19"/>
    <p:sldId id="261" r:id="rId20"/>
    <p:sldId id="400" r:id="rId21"/>
    <p:sldId id="401" r:id="rId22"/>
    <p:sldId id="402" r:id="rId23"/>
    <p:sldId id="403" r:id="rId24"/>
    <p:sldId id="404" r:id="rId25"/>
    <p:sldId id="405" r:id="rId26"/>
    <p:sldId id="430" r:id="rId27"/>
    <p:sldId id="365" r:id="rId28"/>
    <p:sldId id="3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69" d="100"/>
          <a:sy n="69"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152A1-9983-4545-BC89-91410A58EFDB}" type="datetimeFigureOut">
              <a:rPr lang="en-US" smtClean="0"/>
              <a:t>10/7/2022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2870D-DD17-4022-9A97-99D8349B895C}" type="slidenum">
              <a:rPr lang="en-US" smtClean="0"/>
              <a:t>‹#›</a:t>
            </a:fld>
            <a:endParaRPr lang="en-US"/>
          </a:p>
        </p:txBody>
      </p:sp>
    </p:spTree>
    <p:extLst>
      <p:ext uri="{BB962C8B-B14F-4D97-AF65-F5344CB8AC3E}">
        <p14:creationId xmlns:p14="http://schemas.microsoft.com/office/powerpoint/2010/main" val="89815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93ED32-01B2-4C9C-B9F9-68740C936075}" type="datetimeFigureOut">
              <a:rPr lang="en-US" smtClean="0"/>
              <a:t>10/7/2022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1627722-8C4E-4405-B9BE-4E7ADD24FC1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479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3ED32-01B2-4C9C-B9F9-68740C93607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27722-8C4E-4405-B9BE-4E7ADD24FC1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362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3ED32-01B2-4C9C-B9F9-68740C93607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27722-8C4E-4405-B9BE-4E7ADD24FC1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935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3ED32-01B2-4C9C-B9F9-68740C93607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27722-8C4E-4405-B9BE-4E7ADD24FC1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289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93ED32-01B2-4C9C-B9F9-68740C936075}" type="datetimeFigureOut">
              <a:rPr lang="en-US" smtClean="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27722-8C4E-4405-B9BE-4E7ADD24FC1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956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3ED32-01B2-4C9C-B9F9-68740C93607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27722-8C4E-4405-B9BE-4E7ADD24FC1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060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93ED32-01B2-4C9C-B9F9-68740C936075}" type="datetimeFigureOut">
              <a:rPr lang="en-US" smtClean="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27722-8C4E-4405-B9BE-4E7ADD24FC1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47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93ED32-01B2-4C9C-B9F9-68740C936075}" type="datetimeFigureOut">
              <a:rPr lang="en-US" smtClean="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27722-8C4E-4405-B9BE-4E7ADD24FC1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964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3ED32-01B2-4C9C-B9F9-68740C936075}" type="datetimeFigureOut">
              <a:rPr lang="en-US" smtClean="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27722-8C4E-4405-B9BE-4E7ADD24FC10}" type="slidenum">
              <a:rPr lang="en-US" smtClean="0"/>
              <a:t>‹#›</a:t>
            </a:fld>
            <a:endParaRPr lang="en-US"/>
          </a:p>
        </p:txBody>
      </p:sp>
    </p:spTree>
    <p:extLst>
      <p:ext uri="{BB962C8B-B14F-4D97-AF65-F5344CB8AC3E}">
        <p14:creationId xmlns:p14="http://schemas.microsoft.com/office/powerpoint/2010/main" val="223930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93ED32-01B2-4C9C-B9F9-68740C936075}" type="datetimeFigureOut">
              <a:rPr lang="en-US" smtClean="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27722-8C4E-4405-B9BE-4E7ADD24FC1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53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D93ED32-01B2-4C9C-B9F9-68740C936075}" type="datetimeFigureOut">
              <a:rPr lang="en-US" smtClean="0"/>
              <a:t>10/7/2022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1627722-8C4E-4405-B9BE-4E7ADD24FC1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067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D93ED32-01B2-4C9C-B9F9-68740C936075}" type="datetimeFigureOut">
              <a:rPr lang="en-US" smtClean="0"/>
              <a:t>10/7/2022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1627722-8C4E-4405-B9BE-4E7ADD24FC1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5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595" y="897622"/>
            <a:ext cx="11878810" cy="830997"/>
          </a:xfrm>
          <a:prstGeom prst="rect">
            <a:avLst/>
          </a:prstGeom>
          <a:noFill/>
        </p:spPr>
        <p:txBody>
          <a:bodyPr wrap="square" rtlCol="0">
            <a:spAutoFit/>
          </a:bodyPr>
          <a:lstStyle/>
          <a:p>
            <a:pPr algn="ctr"/>
            <a:r>
              <a:rPr lang="en-US" sz="2400" b="1" dirty="0"/>
              <a:t>THE DETENTION OF ASYLUM SEEKERS IN THE U.S. AND THE DUE PROCESS CLAUSE</a:t>
            </a:r>
          </a:p>
        </p:txBody>
      </p:sp>
      <p:sp>
        <p:nvSpPr>
          <p:cNvPr id="4" name="TextBox 3"/>
          <p:cNvSpPr txBox="1"/>
          <p:nvPr/>
        </p:nvSpPr>
        <p:spPr>
          <a:xfrm>
            <a:off x="3102016" y="2362647"/>
            <a:ext cx="5725485" cy="400110"/>
          </a:xfrm>
          <a:prstGeom prst="rect">
            <a:avLst/>
          </a:prstGeom>
          <a:noFill/>
        </p:spPr>
        <p:txBody>
          <a:bodyPr wrap="square" rtlCol="0">
            <a:spAutoFit/>
          </a:bodyPr>
          <a:lstStyle/>
          <a:p>
            <a:pPr algn="ctr"/>
            <a:r>
              <a:rPr lang="en-US" sz="2000" dirty="0"/>
              <a:t>Jim </a:t>
            </a:r>
            <a:r>
              <a:rPr lang="en-US" sz="2000" dirty="0" err="1"/>
              <a:t>Nzonguma</a:t>
            </a:r>
            <a:r>
              <a:rPr lang="en-US" sz="2000" dirty="0"/>
              <a:t> </a:t>
            </a:r>
            <a:r>
              <a:rPr lang="en-US" sz="2000" dirty="0" err="1"/>
              <a:t>Mayua</a:t>
            </a:r>
            <a:endParaRPr lang="en-US" sz="2000" dirty="0"/>
          </a:p>
        </p:txBody>
      </p:sp>
      <p:sp>
        <p:nvSpPr>
          <p:cNvPr id="5" name="TextBox 4"/>
          <p:cNvSpPr txBox="1"/>
          <p:nvPr/>
        </p:nvSpPr>
        <p:spPr>
          <a:xfrm>
            <a:off x="4924338" y="3664357"/>
            <a:ext cx="1921953" cy="369332"/>
          </a:xfrm>
          <a:prstGeom prst="rect">
            <a:avLst/>
          </a:prstGeom>
          <a:noFill/>
        </p:spPr>
        <p:txBody>
          <a:bodyPr wrap="square" rtlCol="0">
            <a:spAutoFit/>
          </a:bodyPr>
          <a:lstStyle/>
          <a:p>
            <a:pPr algn="ctr"/>
            <a:r>
              <a:rPr lang="en-US" dirty="0"/>
              <a:t>Fall  2022</a:t>
            </a:r>
          </a:p>
        </p:txBody>
      </p:sp>
    </p:spTree>
    <p:extLst>
      <p:ext uri="{BB962C8B-B14F-4D97-AF65-F5344CB8AC3E}">
        <p14:creationId xmlns:p14="http://schemas.microsoft.com/office/powerpoint/2010/main" val="2710809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E672-FBE2-4EE9-8CF3-564725ABA5AF}"/>
              </a:ext>
            </a:extLst>
          </p:cNvPr>
          <p:cNvSpPr>
            <a:spLocks noGrp="1"/>
          </p:cNvSpPr>
          <p:nvPr>
            <p:ph type="title"/>
          </p:nvPr>
        </p:nvSpPr>
        <p:spPr>
          <a:xfrm>
            <a:off x="855961" y="720629"/>
            <a:ext cx="9603275" cy="1049235"/>
          </a:xfrm>
        </p:spPr>
        <p:txBody>
          <a:bodyPr>
            <a:normAutofit fontScale="90000"/>
          </a:bodyPr>
          <a:lstStyle/>
          <a:p>
            <a:r>
              <a:rPr lang="en-US" dirty="0"/>
              <a:t>3. </a:t>
            </a:r>
            <a:r>
              <a:rPr lang="en-US" sz="3600" b="1" dirty="0"/>
              <a:t>RESEARCH QUESTION and its significance</a:t>
            </a:r>
            <a:br>
              <a:rPr lang="en-US" sz="3600" b="1" dirty="0"/>
            </a:br>
            <a:endParaRPr lang="en-US" sz="3600" b="1" dirty="0"/>
          </a:p>
        </p:txBody>
      </p:sp>
      <p:sp>
        <p:nvSpPr>
          <p:cNvPr id="3" name="Content Placeholder 2">
            <a:extLst>
              <a:ext uri="{FF2B5EF4-FFF2-40B4-BE49-F238E27FC236}">
                <a16:creationId xmlns:a16="http://schemas.microsoft.com/office/drawing/2014/main" id="{CB6D3E49-4827-4895-A464-146A5F44DDFD}"/>
              </a:ext>
            </a:extLst>
          </p:cNvPr>
          <p:cNvSpPr>
            <a:spLocks noGrp="1"/>
          </p:cNvSpPr>
          <p:nvPr>
            <p:ph idx="1"/>
          </p:nvPr>
        </p:nvSpPr>
        <p:spPr>
          <a:xfrm>
            <a:off x="612396" y="2015732"/>
            <a:ext cx="11140579" cy="3450613"/>
          </a:xfrm>
        </p:spPr>
        <p:txBody>
          <a:bodyPr>
            <a:normAutofit/>
          </a:bodyPr>
          <a:lstStyle/>
          <a:p>
            <a:pPr>
              <a:spcBef>
                <a:spcPts val="2400"/>
              </a:spcBef>
            </a:pPr>
            <a:r>
              <a:rPr lang="en-US" sz="3600" dirty="0"/>
              <a:t>Are unlawful entrants seeking asylum entitled to due process, to seek release into receiving states?</a:t>
            </a:r>
          </a:p>
        </p:txBody>
      </p:sp>
    </p:spTree>
    <p:extLst>
      <p:ext uri="{BB962C8B-B14F-4D97-AF65-F5344CB8AC3E}">
        <p14:creationId xmlns:p14="http://schemas.microsoft.com/office/powerpoint/2010/main" val="119542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4544-E13E-4853-9021-61F82CC61BBA}"/>
              </a:ext>
            </a:extLst>
          </p:cNvPr>
          <p:cNvSpPr>
            <a:spLocks noGrp="1"/>
          </p:cNvSpPr>
          <p:nvPr>
            <p:ph type="title"/>
          </p:nvPr>
        </p:nvSpPr>
        <p:spPr/>
        <p:txBody>
          <a:bodyPr/>
          <a:lstStyle/>
          <a:p>
            <a:r>
              <a:rPr lang="en-US" dirty="0"/>
              <a:t>3. </a:t>
            </a:r>
            <a:r>
              <a:rPr lang="en-US" sz="3200" b="1" dirty="0"/>
              <a:t>RESEARCH QUESTION and its significance</a:t>
            </a:r>
            <a:r>
              <a:rPr lang="en-US" sz="1600" dirty="0"/>
              <a:t>(continued)</a:t>
            </a:r>
            <a:endParaRPr lang="en-US" dirty="0"/>
          </a:p>
        </p:txBody>
      </p:sp>
      <p:sp>
        <p:nvSpPr>
          <p:cNvPr id="3" name="Content Placeholder 2">
            <a:extLst>
              <a:ext uri="{FF2B5EF4-FFF2-40B4-BE49-F238E27FC236}">
                <a16:creationId xmlns:a16="http://schemas.microsoft.com/office/drawing/2014/main" id="{C84CB779-F254-4579-974C-5C9317549F6B}"/>
              </a:ext>
            </a:extLst>
          </p:cNvPr>
          <p:cNvSpPr>
            <a:spLocks noGrp="1"/>
          </p:cNvSpPr>
          <p:nvPr>
            <p:ph idx="1"/>
          </p:nvPr>
        </p:nvSpPr>
        <p:spPr/>
        <p:txBody>
          <a:bodyPr>
            <a:normAutofit fontScale="85000" lnSpcReduction="10000"/>
          </a:bodyPr>
          <a:lstStyle/>
          <a:p>
            <a:r>
              <a:rPr lang="en-US" sz="3200" dirty="0"/>
              <a:t>Although immigration scholars continue to explore issues in the context of mandatory detention, </a:t>
            </a:r>
            <a:r>
              <a:rPr lang="en-US" sz="3200" i="1" dirty="0"/>
              <a:t>they have yet to examine whether unlawful entrants seeking asylum are entitled to Due Process</a:t>
            </a:r>
          </a:p>
          <a:p>
            <a:r>
              <a:rPr lang="en-US" sz="3200" dirty="0"/>
              <a:t>This paper builds on that scholarship but makes a unique contribution to the existing analyses of mandatory detention of immigrants by focusing on mandatory detention of unlawful entrants seeking asylum in the US</a:t>
            </a:r>
          </a:p>
          <a:p>
            <a:endParaRPr lang="en-US" dirty="0"/>
          </a:p>
        </p:txBody>
      </p:sp>
    </p:spTree>
    <p:extLst>
      <p:ext uri="{BB962C8B-B14F-4D97-AF65-F5344CB8AC3E}">
        <p14:creationId xmlns:p14="http://schemas.microsoft.com/office/powerpoint/2010/main" val="210381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4351B-3B17-4DD4-9E20-1D6D22A6887B}"/>
              </a:ext>
            </a:extLst>
          </p:cNvPr>
          <p:cNvSpPr>
            <a:spLocks noGrp="1"/>
          </p:cNvSpPr>
          <p:nvPr>
            <p:ph idx="1"/>
          </p:nvPr>
        </p:nvSpPr>
        <p:spPr>
          <a:xfrm>
            <a:off x="584463" y="2015732"/>
            <a:ext cx="11123628" cy="3450613"/>
          </a:xfrm>
        </p:spPr>
        <p:txBody>
          <a:bodyPr>
            <a:normAutofit/>
          </a:bodyPr>
          <a:lstStyle/>
          <a:p>
            <a:r>
              <a:rPr lang="en-US" sz="3800" dirty="0"/>
              <a:t>The question whether the detention of asylum seekers does serve the government's legitimate purpose, remains unclear. </a:t>
            </a:r>
          </a:p>
          <a:p>
            <a:endParaRPr lang="en-US" dirty="0"/>
          </a:p>
        </p:txBody>
      </p:sp>
      <p:sp>
        <p:nvSpPr>
          <p:cNvPr id="5" name="Title 1">
            <a:extLst>
              <a:ext uri="{FF2B5EF4-FFF2-40B4-BE49-F238E27FC236}">
                <a16:creationId xmlns:a16="http://schemas.microsoft.com/office/drawing/2014/main" id="{178EFE7C-7361-4B7D-AFEB-1A7025D93B57}"/>
              </a:ext>
            </a:extLst>
          </p:cNvPr>
          <p:cNvSpPr>
            <a:spLocks noGrp="1"/>
          </p:cNvSpPr>
          <p:nvPr>
            <p:ph type="title"/>
          </p:nvPr>
        </p:nvSpPr>
        <p:spPr>
          <a:xfrm>
            <a:off x="810705" y="772999"/>
            <a:ext cx="10821971" cy="1080756"/>
          </a:xfrm>
        </p:spPr>
        <p:txBody>
          <a:bodyPr>
            <a:normAutofit/>
          </a:bodyPr>
          <a:lstStyle/>
          <a:p>
            <a:r>
              <a:rPr lang="en-US" sz="2800" dirty="0"/>
              <a:t>3. </a:t>
            </a:r>
            <a:r>
              <a:rPr lang="en-US" sz="2800" b="1" dirty="0"/>
              <a:t>RESEARCH QUESTION and its significance</a:t>
            </a:r>
          </a:p>
        </p:txBody>
      </p:sp>
    </p:spTree>
    <p:extLst>
      <p:ext uri="{BB962C8B-B14F-4D97-AF65-F5344CB8AC3E}">
        <p14:creationId xmlns:p14="http://schemas.microsoft.com/office/powerpoint/2010/main" val="422091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EB00-89AC-4FA0-B477-83F2EDD6E078}"/>
              </a:ext>
            </a:extLst>
          </p:cNvPr>
          <p:cNvSpPr>
            <a:spLocks noGrp="1"/>
          </p:cNvSpPr>
          <p:nvPr>
            <p:ph type="title"/>
          </p:nvPr>
        </p:nvSpPr>
        <p:spPr/>
        <p:txBody>
          <a:bodyPr/>
          <a:lstStyle/>
          <a:p>
            <a:r>
              <a:rPr lang="en-US" dirty="0"/>
              <a:t>4. DUE PROCESS CLAUSE</a:t>
            </a:r>
          </a:p>
        </p:txBody>
      </p:sp>
      <p:sp>
        <p:nvSpPr>
          <p:cNvPr id="3" name="Content Placeholder 2">
            <a:extLst>
              <a:ext uri="{FF2B5EF4-FFF2-40B4-BE49-F238E27FC236}">
                <a16:creationId xmlns:a16="http://schemas.microsoft.com/office/drawing/2014/main" id="{7961D68E-554C-43C6-9E28-80FE60C801F8}"/>
              </a:ext>
            </a:extLst>
          </p:cNvPr>
          <p:cNvSpPr>
            <a:spLocks noGrp="1"/>
          </p:cNvSpPr>
          <p:nvPr>
            <p:ph idx="1"/>
          </p:nvPr>
        </p:nvSpPr>
        <p:spPr/>
        <p:txBody>
          <a:bodyPr/>
          <a:lstStyle/>
          <a:p>
            <a:r>
              <a:rPr lang="en-US" sz="2800" dirty="0">
                <a:solidFill>
                  <a:srgbClr val="202124"/>
                </a:solidFill>
                <a:latin typeface="Times New Roman" panose="02020603050405020304" pitchFamily="18" charset="0"/>
                <a:cs typeface="Times New Roman" panose="02020603050405020304" pitchFamily="18" charset="0"/>
              </a:rPr>
              <a:t>Each amendment contains a due process clause</a:t>
            </a:r>
          </a:p>
          <a:p>
            <a:r>
              <a:rPr lang="en-US" sz="2800" dirty="0">
                <a:solidFill>
                  <a:srgbClr val="202124"/>
                </a:solidFill>
                <a:latin typeface="Times New Roman" panose="02020603050405020304" pitchFamily="18" charset="0"/>
                <a:cs typeface="Times New Roman" panose="02020603050405020304" pitchFamily="18" charset="0"/>
              </a:rPr>
              <a:t> Due process clause </a:t>
            </a:r>
            <a:r>
              <a:rPr lang="en-US" sz="2800" b="1" dirty="0">
                <a:solidFill>
                  <a:srgbClr val="202124"/>
                </a:solidFill>
                <a:latin typeface="Times New Roman" panose="02020603050405020304" pitchFamily="18" charset="0"/>
                <a:cs typeface="Times New Roman" panose="02020603050405020304" pitchFamily="18" charset="0"/>
              </a:rPr>
              <a:t>prevents the government from taking any action that would deprive a person of “life, liberty, or property without due process of law."</a:t>
            </a:r>
            <a:r>
              <a:rPr lang="en-US" sz="2800" dirty="0">
                <a:solidFill>
                  <a:srgbClr val="202124"/>
                </a:solidFill>
                <a:latin typeface="Times New Roman" panose="02020603050405020304" pitchFamily="18" charset="0"/>
                <a:cs typeface="Times New Roman" panose="02020603050405020304" pitchFamily="18" charset="0"/>
              </a:rPr>
              <a:t> </a:t>
            </a:r>
          </a:p>
          <a:p>
            <a:r>
              <a:rPr lang="en-US" sz="2800" dirty="0">
                <a:solidFill>
                  <a:srgbClr val="202124"/>
                </a:solidFill>
                <a:latin typeface="Times New Roman" panose="02020603050405020304" pitchFamily="18" charset="0"/>
                <a:cs typeface="Times New Roman" panose="02020603050405020304" pitchFamily="18" charset="0"/>
              </a:rPr>
              <a:t>The due process clause provides several types of protection</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49341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0F400-5334-3BCC-F337-B930A4E2AAB4}"/>
              </a:ext>
            </a:extLst>
          </p:cNvPr>
          <p:cNvSpPr>
            <a:spLocks noGrp="1"/>
          </p:cNvSpPr>
          <p:nvPr>
            <p:ph type="title"/>
          </p:nvPr>
        </p:nvSpPr>
        <p:spPr/>
        <p:txBody>
          <a:bodyPr/>
          <a:lstStyle/>
          <a:p>
            <a:r>
              <a:rPr lang="en-US" dirty="0"/>
              <a:t>4. DUE PROCESS CLAUSE </a:t>
            </a:r>
            <a:r>
              <a:rPr lang="en-US" sz="1400" dirty="0"/>
              <a:t>(continued)</a:t>
            </a:r>
          </a:p>
        </p:txBody>
      </p:sp>
      <p:sp>
        <p:nvSpPr>
          <p:cNvPr id="3" name="Content Placeholder 2">
            <a:extLst>
              <a:ext uri="{FF2B5EF4-FFF2-40B4-BE49-F238E27FC236}">
                <a16:creationId xmlns:a16="http://schemas.microsoft.com/office/drawing/2014/main" id="{7BE644E7-22DC-6138-0897-F115C4ED7924}"/>
              </a:ext>
            </a:extLst>
          </p:cNvPr>
          <p:cNvSpPr>
            <a:spLocks noGrp="1"/>
          </p:cNvSpPr>
          <p:nvPr>
            <p:ph idx="1"/>
          </p:nvPr>
        </p:nvSpPr>
        <p:spPr>
          <a:xfrm>
            <a:off x="0" y="2015732"/>
            <a:ext cx="12192000" cy="4135686"/>
          </a:xfrm>
        </p:spPr>
        <p:txBody>
          <a:bodyPr>
            <a:normAutofit fontScale="92500"/>
          </a:bodyPr>
          <a:lstStyle/>
          <a:p>
            <a:r>
              <a:rPr lang="en-US" sz="2800" b="1" dirty="0">
                <a:solidFill>
                  <a:srgbClr val="202124"/>
                </a:solidFill>
                <a:latin typeface="Times New Roman" panose="02020603050405020304" pitchFamily="18" charset="0"/>
                <a:cs typeface="Times New Roman" panose="02020603050405020304" pitchFamily="18" charset="0"/>
              </a:rPr>
              <a:t>The due process clause provides several types of protection</a:t>
            </a:r>
            <a:r>
              <a:rPr lang="en-US" sz="2800" b="1" i="0" dirty="0">
                <a:effectLst/>
                <a:latin typeface="Times New Roman" panose="02020603050405020304" pitchFamily="18" charset="0"/>
                <a:cs typeface="Times New Roman" panose="02020603050405020304" pitchFamily="18" charset="0"/>
              </a:rPr>
              <a:t>:</a:t>
            </a:r>
          </a:p>
          <a:p>
            <a:pPr algn="l">
              <a:buFont typeface="Arial" panose="020B0604020202020204" pitchFamily="34" charset="0"/>
              <a:buChar char="•"/>
            </a:pPr>
            <a:r>
              <a:rPr lang="en-US" sz="2800" i="0" dirty="0">
                <a:effectLst/>
                <a:latin typeface="Times New Roman" panose="02020603050405020304" pitchFamily="18" charset="0"/>
                <a:cs typeface="Times New Roman" panose="02020603050405020304" pitchFamily="18" charset="0"/>
              </a:rPr>
              <a:t>procedural protections, such as notice and a hearing before termination of entitlements such as publicly funded medical insurance;</a:t>
            </a:r>
          </a:p>
          <a:p>
            <a:pPr algn="l">
              <a:buFont typeface="Arial" panose="020B0604020202020204" pitchFamily="34" charset="0"/>
              <a:buChar char="•"/>
            </a:pPr>
            <a:r>
              <a:rPr lang="en-US" sz="2800" i="0" dirty="0">
                <a:effectLst/>
                <a:latin typeface="Times New Roman" panose="02020603050405020304" pitchFamily="18" charset="0"/>
                <a:cs typeface="Times New Roman" panose="02020603050405020304" pitchFamily="18" charset="0"/>
              </a:rPr>
              <a:t>individual rights listed in the Bill of Rights, including freedom of speech, free exercise of religion, the right to bear arms, and a variety of criminal procedure protections;</a:t>
            </a:r>
          </a:p>
          <a:p>
            <a:pPr algn="l">
              <a:buFont typeface="Arial" panose="020B0604020202020204" pitchFamily="34" charset="0"/>
              <a:buChar char="•"/>
            </a:pPr>
            <a:r>
              <a:rPr lang="en-US" sz="2800" i="0" dirty="0">
                <a:effectLst/>
                <a:latin typeface="Times New Roman" panose="02020603050405020304" pitchFamily="18" charset="0"/>
                <a:cs typeface="Times New Roman" panose="02020603050405020304" pitchFamily="18" charset="0"/>
              </a:rPr>
              <a:t>fundamental rights that are not specifically enumerated elsewhere in the Constitution, including the right to marry, the right to use contraception, and the right to abortion.</a:t>
            </a:r>
          </a:p>
          <a:p>
            <a:endParaRPr lang="en-US" dirty="0"/>
          </a:p>
        </p:txBody>
      </p:sp>
    </p:spTree>
    <p:extLst>
      <p:ext uri="{BB962C8B-B14F-4D97-AF65-F5344CB8AC3E}">
        <p14:creationId xmlns:p14="http://schemas.microsoft.com/office/powerpoint/2010/main" val="412698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EC2C4-4D04-BBBC-54F6-9939434A4F18}"/>
              </a:ext>
            </a:extLst>
          </p:cNvPr>
          <p:cNvSpPr>
            <a:spLocks noGrp="1"/>
          </p:cNvSpPr>
          <p:nvPr>
            <p:ph type="title"/>
          </p:nvPr>
        </p:nvSpPr>
        <p:spPr/>
        <p:txBody>
          <a:bodyPr/>
          <a:lstStyle/>
          <a:p>
            <a:r>
              <a:rPr lang="en-US" dirty="0"/>
              <a:t>4. DUE PROCESS CLAUSE </a:t>
            </a:r>
            <a:r>
              <a:rPr lang="en-US" sz="1200" dirty="0"/>
              <a:t>(continued)</a:t>
            </a:r>
          </a:p>
        </p:txBody>
      </p:sp>
      <p:sp>
        <p:nvSpPr>
          <p:cNvPr id="3" name="Content Placeholder 2">
            <a:extLst>
              <a:ext uri="{FF2B5EF4-FFF2-40B4-BE49-F238E27FC236}">
                <a16:creationId xmlns:a16="http://schemas.microsoft.com/office/drawing/2014/main" id="{E3A472C1-5453-2CF4-20B3-520EB81D6E62}"/>
              </a:ext>
            </a:extLst>
          </p:cNvPr>
          <p:cNvSpPr>
            <a:spLocks noGrp="1"/>
          </p:cNvSpPr>
          <p:nvPr>
            <p:ph idx="1"/>
          </p:nvPr>
        </p:nvSpPr>
        <p:spPr>
          <a:xfrm>
            <a:off x="152401" y="2015732"/>
            <a:ext cx="11859490" cy="4037749"/>
          </a:xfrm>
        </p:spPr>
        <p:txBody>
          <a:bodyPr>
            <a:normAutofit lnSpcReduction="10000"/>
          </a:bodyPr>
          <a:lstStyle/>
          <a:p>
            <a:pPr algn="l"/>
            <a:r>
              <a:rPr lang="en-US" sz="3600" b="1" i="1" dirty="0">
                <a:effectLst/>
                <a:latin typeface="bentonsansregular"/>
              </a:rPr>
              <a:t>Procedural Due Process</a:t>
            </a:r>
            <a:endParaRPr lang="en-US" sz="3600" b="1" i="0" dirty="0">
              <a:effectLst/>
              <a:latin typeface="bentonsansregular"/>
            </a:endParaRPr>
          </a:p>
          <a:p>
            <a:pPr algn="l"/>
            <a:r>
              <a:rPr lang="en-US" sz="3600" b="0" i="0" dirty="0">
                <a:effectLst/>
                <a:latin typeface="bentonsansregular"/>
              </a:rPr>
              <a:t>“Procedural due process” concerns the procedures that the government must follow before it deprives an individual of life, liberty, or property. The key questions are: What procedures satisfy due process? And what constitutes “life, liberty, or property”?</a:t>
            </a:r>
          </a:p>
          <a:p>
            <a:endParaRPr lang="en-US" dirty="0"/>
          </a:p>
        </p:txBody>
      </p:sp>
    </p:spTree>
    <p:extLst>
      <p:ext uri="{BB962C8B-B14F-4D97-AF65-F5344CB8AC3E}">
        <p14:creationId xmlns:p14="http://schemas.microsoft.com/office/powerpoint/2010/main" val="2001868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1B69-59F4-613D-B80B-EB5C71903D28}"/>
              </a:ext>
            </a:extLst>
          </p:cNvPr>
          <p:cNvSpPr>
            <a:spLocks noGrp="1"/>
          </p:cNvSpPr>
          <p:nvPr>
            <p:ph type="title"/>
          </p:nvPr>
        </p:nvSpPr>
        <p:spPr/>
        <p:txBody>
          <a:bodyPr/>
          <a:lstStyle/>
          <a:p>
            <a:r>
              <a:rPr lang="en-US" dirty="0"/>
              <a:t>4. DUE PROCESS CLAUSE </a:t>
            </a:r>
            <a:r>
              <a:rPr lang="en-US" sz="1400" dirty="0"/>
              <a:t>(continued)</a:t>
            </a:r>
          </a:p>
        </p:txBody>
      </p:sp>
      <p:sp>
        <p:nvSpPr>
          <p:cNvPr id="3" name="Content Placeholder 2">
            <a:extLst>
              <a:ext uri="{FF2B5EF4-FFF2-40B4-BE49-F238E27FC236}">
                <a16:creationId xmlns:a16="http://schemas.microsoft.com/office/drawing/2014/main" id="{8340E2C5-9624-04A9-012B-8F01C38A51B9}"/>
              </a:ext>
            </a:extLst>
          </p:cNvPr>
          <p:cNvSpPr>
            <a:spLocks noGrp="1"/>
          </p:cNvSpPr>
          <p:nvPr>
            <p:ph idx="1"/>
          </p:nvPr>
        </p:nvSpPr>
        <p:spPr>
          <a:xfrm>
            <a:off x="0" y="2015732"/>
            <a:ext cx="12191999" cy="4037749"/>
          </a:xfrm>
        </p:spPr>
        <p:txBody>
          <a:bodyPr>
            <a:normAutofit/>
          </a:bodyPr>
          <a:lstStyle/>
          <a:p>
            <a:pPr algn="l"/>
            <a:r>
              <a:rPr lang="en-US" sz="2800" b="1" i="1" dirty="0">
                <a:effectLst/>
                <a:latin typeface="bentonsansregular"/>
              </a:rPr>
              <a:t>Substantive Due Process</a:t>
            </a:r>
            <a:endParaRPr lang="en-US" sz="2800" b="1" i="0" dirty="0">
              <a:effectLst/>
              <a:latin typeface="bentonsansregular"/>
            </a:endParaRPr>
          </a:p>
          <a:p>
            <a:pPr algn="l"/>
            <a:r>
              <a:rPr lang="en-US" sz="2800" b="0" i="0" dirty="0">
                <a:effectLst/>
                <a:latin typeface="bentonsansregular"/>
              </a:rPr>
              <a:t>The Court has also deemed the due process guarantees of the Fifth and Fourteenth Amendments to protect certain substantive rights that are not listed (or “enumerated”) in the Constitution. The idea is that certain liberties are so important that they cannot be infringed without a compelling reason no matter how much process is given.</a:t>
            </a:r>
          </a:p>
          <a:p>
            <a:endParaRPr lang="en-US" dirty="0"/>
          </a:p>
        </p:txBody>
      </p:sp>
    </p:spTree>
    <p:extLst>
      <p:ext uri="{BB962C8B-B14F-4D97-AF65-F5344CB8AC3E}">
        <p14:creationId xmlns:p14="http://schemas.microsoft.com/office/powerpoint/2010/main" val="1321544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8E0A-F4E3-4B96-BBC0-C41A8A373EBC}"/>
              </a:ext>
            </a:extLst>
          </p:cNvPr>
          <p:cNvSpPr>
            <a:spLocks noGrp="1"/>
          </p:cNvSpPr>
          <p:nvPr>
            <p:ph type="title"/>
          </p:nvPr>
        </p:nvSpPr>
        <p:spPr>
          <a:xfrm>
            <a:off x="1124409" y="410123"/>
            <a:ext cx="9603275" cy="1279809"/>
          </a:xfrm>
        </p:spPr>
        <p:txBody>
          <a:bodyPr>
            <a:normAutofit/>
          </a:bodyPr>
          <a:lstStyle/>
          <a:p>
            <a:r>
              <a:rPr lang="en-US" sz="3600" b="1" dirty="0"/>
              <a:t>5. </a:t>
            </a:r>
            <a:r>
              <a:rPr lang="en-US" sz="3600" dirty="0"/>
              <a:t>IMMIGRATION Detention Under the </a:t>
            </a:r>
            <a:r>
              <a:rPr lang="en-US" sz="3600" dirty="0" err="1"/>
              <a:t>u.s.</a:t>
            </a:r>
            <a:r>
              <a:rPr lang="en-US" sz="3600" dirty="0"/>
              <a:t> laws &amp; jurisprudence</a:t>
            </a:r>
            <a:endParaRPr lang="en-US" sz="3600" b="1" dirty="0"/>
          </a:p>
        </p:txBody>
      </p:sp>
      <p:sp>
        <p:nvSpPr>
          <p:cNvPr id="3" name="Content Placeholder 2">
            <a:extLst>
              <a:ext uri="{FF2B5EF4-FFF2-40B4-BE49-F238E27FC236}">
                <a16:creationId xmlns:a16="http://schemas.microsoft.com/office/drawing/2014/main" id="{621936C6-B49D-48CF-818A-1FAA6A832D5C}"/>
              </a:ext>
            </a:extLst>
          </p:cNvPr>
          <p:cNvSpPr>
            <a:spLocks noGrp="1"/>
          </p:cNvSpPr>
          <p:nvPr>
            <p:ph idx="1"/>
          </p:nvPr>
        </p:nvSpPr>
        <p:spPr/>
        <p:txBody>
          <a:bodyPr/>
          <a:lstStyle/>
          <a:p>
            <a:pPr marL="457200" indent="-457200">
              <a:buAutoNum type="arabicPeriod"/>
            </a:pPr>
            <a:r>
              <a:rPr lang="en-US" sz="3200" dirty="0"/>
              <a:t>The current detention law </a:t>
            </a:r>
          </a:p>
          <a:p>
            <a:pPr marL="457200" indent="-457200">
              <a:buAutoNum type="arabicPeriod"/>
            </a:pPr>
            <a:r>
              <a:rPr lang="en-US" sz="3200" dirty="0"/>
              <a:t>Due Process Clause-asylum seekers</a:t>
            </a:r>
          </a:p>
          <a:p>
            <a:pPr marL="0" indent="0">
              <a:buNone/>
            </a:pPr>
            <a:endParaRPr lang="en-US" dirty="0"/>
          </a:p>
        </p:txBody>
      </p:sp>
      <p:sp>
        <p:nvSpPr>
          <p:cNvPr id="4" name="Title 1">
            <a:extLst>
              <a:ext uri="{FF2B5EF4-FFF2-40B4-BE49-F238E27FC236}">
                <a16:creationId xmlns:a16="http://schemas.microsoft.com/office/drawing/2014/main" id="{306D75B1-2D27-43CA-8603-92160EB5CBCF}"/>
              </a:ext>
            </a:extLst>
          </p:cNvPr>
          <p:cNvSpPr txBox="1">
            <a:spLocks/>
          </p:cNvSpPr>
          <p:nvPr/>
        </p:nvSpPr>
        <p:spPr>
          <a:xfrm>
            <a:off x="1921363" y="1093377"/>
            <a:ext cx="9603275"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spTree>
    <p:extLst>
      <p:ext uri="{BB962C8B-B14F-4D97-AF65-F5344CB8AC3E}">
        <p14:creationId xmlns:p14="http://schemas.microsoft.com/office/powerpoint/2010/main" val="2911543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BF7F-7583-4020-AD9C-5201FD5A4540}"/>
              </a:ext>
            </a:extLst>
          </p:cNvPr>
          <p:cNvSpPr>
            <a:spLocks noGrp="1"/>
          </p:cNvSpPr>
          <p:nvPr>
            <p:ph type="title"/>
          </p:nvPr>
        </p:nvSpPr>
        <p:spPr/>
        <p:txBody>
          <a:bodyPr/>
          <a:lstStyle/>
          <a:p>
            <a:r>
              <a:rPr lang="en-US" dirty="0"/>
              <a:t>5.The current detention law </a:t>
            </a:r>
            <a:br>
              <a:rPr lang="en-US" dirty="0"/>
            </a:br>
            <a:endParaRPr lang="en-US" dirty="0"/>
          </a:p>
        </p:txBody>
      </p:sp>
      <p:sp>
        <p:nvSpPr>
          <p:cNvPr id="3" name="Content Placeholder 2">
            <a:extLst>
              <a:ext uri="{FF2B5EF4-FFF2-40B4-BE49-F238E27FC236}">
                <a16:creationId xmlns:a16="http://schemas.microsoft.com/office/drawing/2014/main" id="{6DD42001-DAAB-4DD7-ACB7-328C01BC5CE5}"/>
              </a:ext>
            </a:extLst>
          </p:cNvPr>
          <p:cNvSpPr>
            <a:spLocks noGrp="1"/>
          </p:cNvSpPr>
          <p:nvPr>
            <p:ph idx="1"/>
          </p:nvPr>
        </p:nvSpPr>
        <p:spPr>
          <a:xfrm>
            <a:off x="-17003" y="1853754"/>
            <a:ext cx="12209003" cy="4066331"/>
          </a:xfrm>
        </p:spPr>
        <p:txBody>
          <a:bodyPr>
            <a:normAutofit/>
          </a:bodyPr>
          <a:lstStyle/>
          <a:p>
            <a:r>
              <a:rPr lang="en-US" sz="2800" dirty="0">
                <a:latin typeface="Times New Roman" panose="02020603050405020304" pitchFamily="18" charset="0"/>
                <a:ea typeface="Times New Roman" panose="02020603050405020304" pitchFamily="18" charset="0"/>
              </a:rPr>
              <a:t>The provision of INA authorizes DHS officials to detain non-U.S. citizens who are subject to removal from the United States. This detention program has different dimensions, with rules that turn on several factors  such as </a:t>
            </a:r>
          </a:p>
          <a:p>
            <a:r>
              <a:rPr lang="en-US" sz="2400" b="1" dirty="0">
                <a:latin typeface="Times New Roman" panose="02020603050405020304" pitchFamily="18" charset="0"/>
                <a:ea typeface="Times New Roman" panose="02020603050405020304" pitchFamily="18" charset="0"/>
              </a:rPr>
              <a:t>whether the non-citizen is seeking admission (</a:t>
            </a:r>
            <a:r>
              <a:rPr lang="en-US" sz="2400" b="1" dirty="0">
                <a:solidFill>
                  <a:srgbClr val="000000"/>
                </a:solidFill>
                <a:latin typeface="Times New Roman" panose="02020603050405020304" pitchFamily="18" charset="0"/>
                <a:ea typeface="Times New Roman" panose="02020603050405020304" pitchFamily="18" charset="0"/>
              </a:rPr>
              <a:t>8 USC § 1225</a:t>
            </a:r>
            <a:r>
              <a:rPr lang="en-US" sz="2400" dirty="0">
                <a:latin typeface="Times New Roman" panose="02020603050405020304" pitchFamily="18" charset="0"/>
                <a:ea typeface="Times New Roman" panose="02020603050405020304" pitchFamily="18" charset="0"/>
              </a:rPr>
              <a:t>); or</a:t>
            </a:r>
          </a:p>
          <a:p>
            <a:r>
              <a:rPr lang="en-US" sz="2400" dirty="0">
                <a:latin typeface="Times New Roman" panose="02020603050405020304" pitchFamily="18" charset="0"/>
                <a:ea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rPr>
              <a:t>whether the non-citizen has engaged in certain criminal conduct (</a:t>
            </a:r>
            <a:r>
              <a:rPr lang="en-US" sz="2400" b="1" dirty="0">
                <a:solidFill>
                  <a:srgbClr val="000000"/>
                </a:solidFill>
                <a:latin typeface="Times New Roman" panose="02020603050405020304" pitchFamily="18" charset="0"/>
                <a:ea typeface="Times New Roman" panose="02020603050405020304" pitchFamily="18" charset="0"/>
              </a:rPr>
              <a:t>8 USC § 1226</a:t>
            </a:r>
            <a:r>
              <a:rPr lang="en-US" sz="2400" dirty="0">
                <a:solidFill>
                  <a:srgbClr val="00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and</a:t>
            </a:r>
          </a:p>
          <a:p>
            <a:r>
              <a:rPr lang="en-US" sz="2400" b="1" dirty="0">
                <a:latin typeface="Times New Roman" panose="02020603050405020304" pitchFamily="18" charset="0"/>
                <a:ea typeface="Times New Roman" panose="02020603050405020304" pitchFamily="18" charset="0"/>
              </a:rPr>
              <a:t>whether the non-citizen has been issued a final order of removal (</a:t>
            </a:r>
            <a:r>
              <a:rPr lang="en-US" sz="2400" b="1" dirty="0">
                <a:solidFill>
                  <a:srgbClr val="000000"/>
                </a:solidFill>
                <a:latin typeface="Times New Roman" panose="02020603050405020304" pitchFamily="18" charset="0"/>
                <a:ea typeface="Times New Roman" panose="02020603050405020304" pitchFamily="18" charset="0"/>
              </a:rPr>
              <a:t>8 USC § 1231</a:t>
            </a:r>
            <a:r>
              <a:rPr lang="en-US" sz="2400" b="1" dirty="0">
                <a:latin typeface="Times New Roman" panose="02020603050405020304" pitchFamily="18" charset="0"/>
                <a:ea typeface="Times New Roman" panose="02020603050405020304" pitchFamily="18" charset="0"/>
              </a:rPr>
              <a:t>). </a:t>
            </a:r>
            <a:endParaRPr lang="en-US" sz="2400" b="1"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93382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bruary had highest total of undocumented immigrants crossing U.S. border  in 12 years">
            <a:extLst>
              <a:ext uri="{FF2B5EF4-FFF2-40B4-BE49-F238E27FC236}">
                <a16:creationId xmlns:a16="http://schemas.microsoft.com/office/drawing/2014/main" id="{74E275D3-1356-4514-BB34-680B9F9A18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669" r="-2" b="13357"/>
          <a:stretch/>
        </p:blipFill>
        <p:spPr bwMode="auto">
          <a:xfrm>
            <a:off x="6742134" y="1607391"/>
            <a:ext cx="5245734" cy="2271615"/>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4" name="Picture 3" descr="No evidence prosecutions deter illegal border crossings, report says">
            <a:extLst>
              <a:ext uri="{FF2B5EF4-FFF2-40B4-BE49-F238E27FC236}">
                <a16:creationId xmlns:a16="http://schemas.microsoft.com/office/drawing/2014/main" id="{EE3274DA-1E69-4A9B-AA80-7D23846A66B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0413" r="-2" b="10613"/>
          <a:stretch/>
        </p:blipFill>
        <p:spPr bwMode="auto">
          <a:xfrm>
            <a:off x="6742134" y="3879006"/>
            <a:ext cx="5304639" cy="2082218"/>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p:nvSpPr>
          <p:cNvPr id="3" name="Content Placeholder 2">
            <a:extLst>
              <a:ext uri="{FF2B5EF4-FFF2-40B4-BE49-F238E27FC236}">
                <a16:creationId xmlns:a16="http://schemas.microsoft.com/office/drawing/2014/main" id="{CBB814AE-326A-4D2A-A165-7739CDDBC005}"/>
              </a:ext>
            </a:extLst>
          </p:cNvPr>
          <p:cNvSpPr>
            <a:spLocks noGrp="1"/>
          </p:cNvSpPr>
          <p:nvPr>
            <p:ph idx="1"/>
          </p:nvPr>
        </p:nvSpPr>
        <p:spPr>
          <a:xfrm>
            <a:off x="565999" y="1979628"/>
            <a:ext cx="6390982" cy="3901055"/>
          </a:xfrm>
        </p:spPr>
        <p:txBody>
          <a:bodyPr>
            <a:normAutofit fontScale="25000" lnSpcReduction="20000"/>
          </a:bodyPr>
          <a:lstStyle/>
          <a:p>
            <a:pPr marL="0" indent="0">
              <a:buNone/>
            </a:pPr>
            <a:r>
              <a:rPr lang="en-US" sz="9600" b="1" dirty="0"/>
              <a:t>A. The statute</a:t>
            </a:r>
          </a:p>
          <a:p>
            <a:pPr algn="just"/>
            <a:r>
              <a:rPr lang="en-US" sz="9600" dirty="0">
                <a:latin typeface="Times New Roman" panose="02020603050405020304" pitchFamily="18" charset="0"/>
                <a:cs typeface="Times New Roman" panose="02020603050405020304" pitchFamily="18" charset="0"/>
              </a:rPr>
              <a:t>The provision of title </a:t>
            </a:r>
            <a:r>
              <a:rPr lang="en-US" sz="9600" b="1" dirty="0">
                <a:latin typeface="Times New Roman" panose="02020603050405020304" pitchFamily="18" charset="0"/>
                <a:cs typeface="Times New Roman" panose="02020603050405020304" pitchFamily="18" charset="0"/>
              </a:rPr>
              <a:t>8 USC  § 1225 </a:t>
            </a:r>
            <a:r>
              <a:rPr lang="en-US" sz="9600" dirty="0">
                <a:latin typeface="Times New Roman" panose="02020603050405020304" pitchFamily="18" charset="0"/>
                <a:cs typeface="Times New Roman" panose="02020603050405020304" pitchFamily="18" charset="0"/>
              </a:rPr>
              <a:t>is crucial to my paper, because it  authorizes immigration officers to detain unlawful entrants into the United States, without a bond hearing, </a:t>
            </a:r>
            <a:r>
              <a:rPr lang="en-US" sz="9600" b="1" dirty="0">
                <a:latin typeface="Times New Roman" panose="02020603050405020304" pitchFamily="18" charset="0"/>
                <a:cs typeface="Times New Roman" panose="02020603050405020304" pitchFamily="18" charset="0"/>
              </a:rPr>
              <a:t>who establishing a credible fear of persecution </a:t>
            </a:r>
            <a:r>
              <a:rPr lang="en-US" sz="9600" dirty="0">
                <a:latin typeface="Times New Roman" panose="02020603050405020304" pitchFamily="18" charset="0"/>
                <a:cs typeface="Times New Roman" panose="02020603050405020304" pitchFamily="18" charset="0"/>
              </a:rPr>
              <a:t>or torture for further consideration of the application for asylum” in formal removal proceedings.</a:t>
            </a:r>
          </a:p>
          <a:p>
            <a:endParaRPr lang="en-US" sz="9600" dirty="0">
              <a:latin typeface="Times New Roman" panose="02020603050405020304" pitchFamily="18" charset="0"/>
              <a:cs typeface="Times New Roman" panose="02020603050405020304" pitchFamily="18" charset="0"/>
            </a:endParaRPr>
          </a:p>
          <a:p>
            <a:endParaRPr lang="en-US" sz="6000" b="0" i="0" u="none" strike="noStrike" baseline="0" dirty="0">
              <a:latin typeface="Times New Roman" panose="02020603050405020304" pitchFamily="18" charset="0"/>
              <a:cs typeface="Times New Roman" panose="02020603050405020304" pitchFamily="18" charset="0"/>
            </a:endParaRPr>
          </a:p>
          <a:p>
            <a:endParaRPr lang="en-US" sz="1900" dirty="0">
              <a:latin typeface="TimesNewRomanPSMT"/>
            </a:endParaRPr>
          </a:p>
          <a:p>
            <a:pPr marL="0" indent="0">
              <a:buNone/>
            </a:pPr>
            <a:r>
              <a:rPr lang="en-US" sz="1900" b="0" i="0" u="none" strike="noStrike" baseline="0" dirty="0">
                <a:highlight>
                  <a:srgbClr val="FFFF00"/>
                </a:highlight>
                <a:latin typeface="TimesNewRomanPSMT"/>
              </a:rPr>
              <a:t> </a:t>
            </a:r>
            <a:endParaRPr lang="en-US" sz="1900" b="1" dirty="0">
              <a:latin typeface="Times New Roman" panose="02020603050405020304" pitchFamily="18" charset="0"/>
              <a:cs typeface="Times New Roman" panose="02020603050405020304" pitchFamily="18" charset="0"/>
            </a:endParaRPr>
          </a:p>
          <a:p>
            <a:endParaRPr lang="en-US" sz="1900" b="1" dirty="0">
              <a:latin typeface="Times New Roman" panose="02020603050405020304" pitchFamily="18" charset="0"/>
              <a:cs typeface="Times New Roman" panose="02020603050405020304" pitchFamily="18" charset="0"/>
            </a:endParaRPr>
          </a:p>
          <a:p>
            <a:endParaRPr lang="en-US" sz="1900" b="0" i="0" u="none" strike="noStrike" baseline="0" dirty="0">
              <a:latin typeface="TimesNewRomanPSMT"/>
            </a:endParaRPr>
          </a:p>
          <a:p>
            <a:endParaRPr lang="en-US" sz="1900" dirty="0">
              <a:latin typeface="TimesNewRomanPSMT"/>
            </a:endParaRPr>
          </a:p>
          <a:p>
            <a:endParaRPr lang="en-US" sz="1900" b="0" i="0" u="none" strike="noStrike" baseline="0" dirty="0">
              <a:latin typeface="TimesNewRomanPSMT"/>
            </a:endParaRPr>
          </a:p>
          <a:p>
            <a:endParaRPr lang="en-US" sz="1900" b="0" i="0" u="none" strike="noStrike" baseline="0" dirty="0">
              <a:latin typeface="TimesNewRomanPSMT"/>
            </a:endParaRPr>
          </a:p>
        </p:txBody>
      </p:sp>
      <p:sp>
        <p:nvSpPr>
          <p:cNvPr id="6" name="Title 1">
            <a:extLst>
              <a:ext uri="{FF2B5EF4-FFF2-40B4-BE49-F238E27FC236}">
                <a16:creationId xmlns:a16="http://schemas.microsoft.com/office/drawing/2014/main" id="{650D0BC2-EF14-49C3-AE6D-69F607BFC070}"/>
              </a:ext>
            </a:extLst>
          </p:cNvPr>
          <p:cNvSpPr txBox="1">
            <a:spLocks/>
          </p:cNvSpPr>
          <p:nvPr/>
        </p:nvSpPr>
        <p:spPr>
          <a:xfrm>
            <a:off x="1191521" y="207124"/>
            <a:ext cx="9603275" cy="118453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b="1" dirty="0"/>
              <a:t>5. </a:t>
            </a:r>
            <a:r>
              <a:rPr lang="en-US" sz="2800" dirty="0"/>
              <a:t>IMMIGRATION Detention Under the </a:t>
            </a:r>
            <a:r>
              <a:rPr lang="en-US" sz="2800" dirty="0" err="1"/>
              <a:t>u.s.</a:t>
            </a:r>
            <a:r>
              <a:rPr lang="en-US" sz="2800" dirty="0"/>
              <a:t> laws &amp; jurisprudence</a:t>
            </a:r>
            <a:endParaRPr lang="en-US" sz="2800" b="1" dirty="0"/>
          </a:p>
        </p:txBody>
      </p:sp>
      <p:sp>
        <p:nvSpPr>
          <p:cNvPr id="7" name="Title 1">
            <a:extLst>
              <a:ext uri="{FF2B5EF4-FFF2-40B4-BE49-F238E27FC236}">
                <a16:creationId xmlns:a16="http://schemas.microsoft.com/office/drawing/2014/main" id="{FA460290-2066-4898-9FCD-8744C855C6E1}"/>
              </a:ext>
            </a:extLst>
          </p:cNvPr>
          <p:cNvSpPr txBox="1">
            <a:spLocks/>
          </p:cNvSpPr>
          <p:nvPr/>
        </p:nvSpPr>
        <p:spPr>
          <a:xfrm>
            <a:off x="1191520" y="795098"/>
            <a:ext cx="9603275"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sz="2500" dirty="0"/>
          </a:p>
        </p:txBody>
      </p:sp>
    </p:spTree>
    <p:extLst>
      <p:ext uri="{BB962C8B-B14F-4D97-AF65-F5344CB8AC3E}">
        <p14:creationId xmlns:p14="http://schemas.microsoft.com/office/powerpoint/2010/main" val="1099435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E62E-8CDB-404A-9706-BCB7B083626F}"/>
              </a:ext>
            </a:extLst>
          </p:cNvPr>
          <p:cNvSpPr txBox="1">
            <a:spLocks/>
          </p:cNvSpPr>
          <p:nvPr/>
        </p:nvSpPr>
        <p:spPr>
          <a:xfrm>
            <a:off x="629174" y="0"/>
            <a:ext cx="10515600" cy="581891"/>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700" dirty="0"/>
              <a:t>Agenda </a:t>
            </a:r>
          </a:p>
        </p:txBody>
      </p:sp>
      <p:sp>
        <p:nvSpPr>
          <p:cNvPr id="3" name="Content Placeholder 2">
            <a:extLst>
              <a:ext uri="{FF2B5EF4-FFF2-40B4-BE49-F238E27FC236}">
                <a16:creationId xmlns:a16="http://schemas.microsoft.com/office/drawing/2014/main" id="{AA98E8AA-0D6D-4784-A24F-52E271FEB72D}"/>
              </a:ext>
            </a:extLst>
          </p:cNvPr>
          <p:cNvSpPr txBox="1">
            <a:spLocks/>
          </p:cNvSpPr>
          <p:nvPr/>
        </p:nvSpPr>
        <p:spPr>
          <a:xfrm>
            <a:off x="629174" y="581891"/>
            <a:ext cx="11177631" cy="5444835"/>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spcBef>
                <a:spcPts val="600"/>
              </a:spcBef>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I. INTRODUCTION</a:t>
            </a:r>
          </a:p>
          <a:p>
            <a:pPr marL="914400" lvl="1" indent="-457200">
              <a:spcBef>
                <a:spcPts val="600"/>
              </a:spcBef>
              <a:buFont typeface="+mj-lt"/>
              <a:buAutoNum type="alphaUcPeriod"/>
            </a:pPr>
            <a:r>
              <a:rPr lang="en-US" sz="2600" dirty="0">
                <a:latin typeface="Times New Roman" panose="02020603050405020304" pitchFamily="18" charset="0"/>
                <a:cs typeface="Times New Roman" panose="02020603050405020304" pitchFamily="18" charset="0"/>
              </a:rPr>
              <a:t>A trend of detaining asylum seekers</a:t>
            </a:r>
          </a:p>
          <a:p>
            <a:pPr marL="914400" lvl="1" indent="-457200">
              <a:spcBef>
                <a:spcPts val="600"/>
              </a:spcBef>
              <a:buFont typeface="+mj-lt"/>
              <a:buAutoNum type="alphaUcPeriod"/>
            </a:pPr>
            <a:r>
              <a:rPr lang="en-US" sz="2600" dirty="0">
                <a:latin typeface="Times New Roman" panose="02020603050405020304" pitchFamily="18" charset="0"/>
                <a:cs typeface="Times New Roman" panose="02020603050405020304" pitchFamily="18" charset="0"/>
              </a:rPr>
              <a:t>Criminal justice as a tool to enforce immigration policy</a:t>
            </a:r>
          </a:p>
          <a:p>
            <a:pPr marL="0" indent="0">
              <a:spcBef>
                <a:spcPts val="600"/>
              </a:spcBef>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2. MAIN ARGUMENT </a:t>
            </a:r>
          </a:p>
          <a:p>
            <a:pPr marL="0" indent="0">
              <a:spcBef>
                <a:spcPts val="600"/>
              </a:spcBef>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3. RESEARCH QUESTION</a:t>
            </a:r>
          </a:p>
          <a:p>
            <a:pPr marL="0" indent="0">
              <a:spcBef>
                <a:spcPts val="600"/>
              </a:spcBef>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4. DUE PROCESS CLAUSE</a:t>
            </a:r>
          </a:p>
          <a:p>
            <a:pPr marL="0" indent="0">
              <a:spcBef>
                <a:spcPts val="600"/>
              </a:spcBef>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5. IMMIGRATION DETENTION IN THE U.S. </a:t>
            </a:r>
          </a:p>
          <a:p>
            <a:pPr marL="914400" lvl="1" indent="-457200">
              <a:spcBef>
                <a:spcPts val="600"/>
              </a:spcBef>
              <a:buFont typeface="Arial" panose="020B0604020202020204" pitchFamily="34" charset="0"/>
              <a:buAutoNum type="alphaUcPeriod"/>
            </a:pPr>
            <a:r>
              <a:rPr lang="en-US" sz="2600" dirty="0">
                <a:latin typeface="Times New Roman" panose="02020603050405020304" pitchFamily="18" charset="0"/>
                <a:cs typeface="Times New Roman" panose="02020603050405020304" pitchFamily="18" charset="0"/>
              </a:rPr>
              <a:t>Detention statute </a:t>
            </a:r>
          </a:p>
          <a:p>
            <a:pPr marL="914400" lvl="1" indent="-457200">
              <a:spcBef>
                <a:spcPts val="600"/>
              </a:spcBef>
              <a:buFont typeface="Arial" panose="020B0604020202020204" pitchFamily="34" charset="0"/>
              <a:buAutoNum type="alphaUcPeriod"/>
            </a:pPr>
            <a:r>
              <a:rPr lang="en-US" sz="2600" dirty="0">
                <a:latin typeface="Times New Roman" panose="02020603050405020304" pitchFamily="18" charset="0"/>
                <a:cs typeface="Times New Roman" panose="02020603050405020304" pitchFamily="18" charset="0"/>
              </a:rPr>
              <a:t>Jurisprudence of immigration detention</a:t>
            </a:r>
          </a:p>
          <a:p>
            <a:pPr marL="0" indent="0">
              <a:spcBef>
                <a:spcPts val="600"/>
              </a:spcBef>
              <a:buFont typeface="Arial" panose="020B0604020202020204" pitchFamily="34" charset="0"/>
              <a:buNone/>
            </a:pPr>
            <a:r>
              <a:rPr lang="en-US" sz="2600" dirty="0">
                <a:latin typeface="Times New Roman" panose="02020603050405020304" pitchFamily="18" charset="0"/>
                <a:cs typeface="Times New Roman" panose="02020603050405020304" pitchFamily="18" charset="0"/>
              </a:rPr>
              <a:t>6. CONCLUSION AND RECOMMENDATIONS</a:t>
            </a:r>
          </a:p>
          <a:p>
            <a:pPr marL="0" indent="0">
              <a:spcBef>
                <a:spcPts val="600"/>
              </a:spcBef>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a:p>
            <a:pPr marL="0" indent="0">
              <a:spcBef>
                <a:spcPts val="600"/>
              </a:spcBef>
              <a:buFont typeface="Arial" panose="020B0604020202020204" pitchFamily="34" charset="0"/>
              <a:buNone/>
            </a:pPr>
            <a:r>
              <a:rPr lang="en-US" sz="2400" dirty="0">
                <a:latin typeface="Times New Roman" panose="02020603050405020304" pitchFamily="18" charset="0"/>
                <a:cs typeface="Times New Roman" panose="02020603050405020304" pitchFamily="18" charset="0"/>
              </a:rPr>
              <a:t> </a:t>
            </a:r>
          </a:p>
          <a:p>
            <a:pPr marL="0" indent="0">
              <a:spcBef>
                <a:spcPts val="600"/>
              </a:spcBef>
              <a:buFont typeface="Arial" panose="020B0604020202020204" pitchFamily="34" charset="0"/>
              <a:buNone/>
            </a:pPr>
            <a:r>
              <a:rPr lang="en-US" sz="1500" dirty="0"/>
              <a:t>           </a:t>
            </a:r>
          </a:p>
          <a:p>
            <a:pPr marL="0" indent="0">
              <a:spcBef>
                <a:spcPts val="600"/>
              </a:spcBef>
              <a:buFont typeface="Arial" panose="020B0604020202020204" pitchFamily="34" charset="0"/>
              <a:buNone/>
            </a:pPr>
            <a:endParaRPr lang="en-US" sz="1500" dirty="0"/>
          </a:p>
          <a:p>
            <a:pPr marL="514350" indent="-514350">
              <a:spcBef>
                <a:spcPts val="600"/>
              </a:spcBef>
              <a:buFont typeface="Arial" panose="020B0604020202020204" pitchFamily="34" charset="0"/>
              <a:buAutoNum type="arabicPeriod"/>
            </a:pPr>
            <a:endParaRPr lang="en-US" sz="1500" dirty="0"/>
          </a:p>
          <a:p>
            <a:pPr>
              <a:spcBef>
                <a:spcPts val="600"/>
              </a:spcBef>
            </a:pPr>
            <a:endParaRPr lang="en-US" sz="1500" dirty="0"/>
          </a:p>
        </p:txBody>
      </p:sp>
    </p:spTree>
    <p:extLst>
      <p:ext uri="{BB962C8B-B14F-4D97-AF65-F5344CB8AC3E}">
        <p14:creationId xmlns:p14="http://schemas.microsoft.com/office/powerpoint/2010/main" val="33452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814AE-326A-4D2A-A165-7739CDDBC005}"/>
              </a:ext>
            </a:extLst>
          </p:cNvPr>
          <p:cNvSpPr>
            <a:spLocks noGrp="1"/>
          </p:cNvSpPr>
          <p:nvPr>
            <p:ph idx="1"/>
          </p:nvPr>
        </p:nvSpPr>
        <p:spPr>
          <a:xfrm>
            <a:off x="864066" y="1979628"/>
            <a:ext cx="6253171" cy="3901055"/>
          </a:xfrm>
        </p:spPr>
        <p:txBody>
          <a:bodyPr>
            <a:normAutofit fontScale="25000" lnSpcReduction="20000"/>
          </a:bodyPr>
          <a:lstStyle/>
          <a:p>
            <a:pPr marL="0" indent="0">
              <a:buNone/>
            </a:pPr>
            <a:r>
              <a:rPr lang="en-US" sz="9600" b="1" dirty="0"/>
              <a:t>1. The statute</a:t>
            </a:r>
          </a:p>
          <a:p>
            <a:r>
              <a:rPr lang="en-US" sz="9600" b="1" dirty="0">
                <a:latin typeface="Times New Roman" panose="02020603050405020304" pitchFamily="18" charset="0"/>
                <a:cs typeface="Times New Roman" panose="02020603050405020304" pitchFamily="18" charset="0"/>
              </a:rPr>
              <a:t>Credible fear interview</a:t>
            </a:r>
          </a:p>
          <a:p>
            <a:pPr lvl="1">
              <a:buFont typeface="Wingdings" panose="05000000000000000000" pitchFamily="2" charset="2"/>
              <a:buChar char="ü"/>
            </a:pPr>
            <a:r>
              <a:rPr lang="en-US" sz="9400" b="1" dirty="0">
                <a:latin typeface="Times New Roman" panose="02020603050405020304" pitchFamily="18" charset="0"/>
                <a:cs typeface="Times New Roman" panose="02020603050405020304" pitchFamily="18" charset="0"/>
              </a:rPr>
              <a:t>Screening mechanism </a:t>
            </a:r>
            <a:r>
              <a:rPr lang="en-US" sz="9400" dirty="0">
                <a:latin typeface="Times New Roman" panose="02020603050405020304" pitchFamily="18" charset="0"/>
                <a:cs typeface="Times New Roman" panose="02020603050405020304" pitchFamily="18" charset="0"/>
              </a:rPr>
              <a:t>meaning in expedited removal Proceedings</a:t>
            </a:r>
          </a:p>
          <a:p>
            <a:pPr lvl="1">
              <a:buFont typeface="Wingdings" panose="05000000000000000000" pitchFamily="2" charset="2"/>
              <a:buChar char="ü"/>
            </a:pPr>
            <a:r>
              <a:rPr lang="en-US" sz="9400" dirty="0">
                <a:latin typeface="Times New Roman" panose="02020603050405020304" pitchFamily="18" charset="0"/>
                <a:cs typeface="Times New Roman" panose="02020603050405020304" pitchFamily="18" charset="0"/>
              </a:rPr>
              <a:t>Prevents those  who may be eligible for asylum from being wrongfully removed.</a:t>
            </a:r>
          </a:p>
          <a:p>
            <a:pPr lvl="1">
              <a:buFont typeface="Wingdings" panose="05000000000000000000" pitchFamily="2" charset="2"/>
              <a:buChar char="ü"/>
            </a:pPr>
            <a:r>
              <a:rPr lang="en-US" sz="9400" dirty="0">
                <a:latin typeface="Times New Roman" panose="02020603050405020304" pitchFamily="18" charset="0"/>
                <a:cs typeface="Times New Roman" panose="02020603050405020304" pitchFamily="18" charset="0"/>
              </a:rPr>
              <a:t>she establishes that there is a “</a:t>
            </a:r>
            <a:r>
              <a:rPr lang="en-US" sz="9400" b="1" dirty="0">
                <a:latin typeface="Times New Roman" panose="02020603050405020304" pitchFamily="18" charset="0"/>
                <a:cs typeface="Times New Roman" panose="02020603050405020304" pitchFamily="18" charset="0"/>
              </a:rPr>
              <a:t>significant possibility”</a:t>
            </a:r>
            <a:r>
              <a:rPr lang="en-US" sz="9400" dirty="0">
                <a:latin typeface="Times New Roman" panose="02020603050405020304" pitchFamily="18" charset="0"/>
                <a:cs typeface="Times New Roman" panose="02020603050405020304" pitchFamily="18" charset="0"/>
              </a:rPr>
              <a:t> that the person will be able to demonstrate eligibility for asylum</a:t>
            </a:r>
          </a:p>
          <a:p>
            <a:endParaRPr lang="en-US" sz="9600" dirty="0">
              <a:latin typeface="Times New Roman" panose="02020603050405020304" pitchFamily="18" charset="0"/>
              <a:cs typeface="Times New Roman" panose="02020603050405020304" pitchFamily="18" charset="0"/>
            </a:endParaRPr>
          </a:p>
          <a:p>
            <a:endParaRPr lang="en-US" sz="6000" b="0" i="0" u="none" strike="noStrike" baseline="0" dirty="0">
              <a:latin typeface="Times New Roman" panose="02020603050405020304" pitchFamily="18" charset="0"/>
              <a:cs typeface="Times New Roman" panose="02020603050405020304" pitchFamily="18" charset="0"/>
            </a:endParaRPr>
          </a:p>
          <a:p>
            <a:endParaRPr lang="en-US" sz="1900" dirty="0">
              <a:latin typeface="TimesNewRomanPSMT"/>
            </a:endParaRPr>
          </a:p>
          <a:p>
            <a:pPr marL="0" indent="0">
              <a:buNone/>
            </a:pPr>
            <a:r>
              <a:rPr lang="en-US" sz="1900" b="0" i="0" u="none" strike="noStrike" baseline="0" dirty="0">
                <a:highlight>
                  <a:srgbClr val="FFFF00"/>
                </a:highlight>
                <a:latin typeface="TimesNewRomanPSMT"/>
              </a:rPr>
              <a:t> </a:t>
            </a:r>
            <a:endParaRPr lang="en-US" sz="1900" b="1" dirty="0">
              <a:latin typeface="Times New Roman" panose="02020603050405020304" pitchFamily="18" charset="0"/>
              <a:cs typeface="Times New Roman" panose="02020603050405020304" pitchFamily="18" charset="0"/>
            </a:endParaRPr>
          </a:p>
          <a:p>
            <a:endParaRPr lang="en-US" sz="1900" b="1" dirty="0">
              <a:latin typeface="Times New Roman" panose="02020603050405020304" pitchFamily="18" charset="0"/>
              <a:cs typeface="Times New Roman" panose="02020603050405020304" pitchFamily="18" charset="0"/>
            </a:endParaRPr>
          </a:p>
          <a:p>
            <a:endParaRPr lang="en-US" sz="1900" b="0" i="0" u="none" strike="noStrike" baseline="0" dirty="0">
              <a:latin typeface="TimesNewRomanPSMT"/>
            </a:endParaRPr>
          </a:p>
          <a:p>
            <a:endParaRPr lang="en-US" sz="1900" dirty="0">
              <a:latin typeface="TimesNewRomanPSMT"/>
            </a:endParaRPr>
          </a:p>
          <a:p>
            <a:endParaRPr lang="en-US" sz="1900" b="0" i="0" u="none" strike="noStrike" baseline="0" dirty="0">
              <a:latin typeface="TimesNewRomanPSMT"/>
            </a:endParaRPr>
          </a:p>
          <a:p>
            <a:endParaRPr lang="en-US" sz="1900" b="0" i="0" u="none" strike="noStrike" baseline="0" dirty="0">
              <a:latin typeface="TimesNewRomanPSMT"/>
            </a:endParaRPr>
          </a:p>
        </p:txBody>
      </p:sp>
      <p:sp>
        <p:nvSpPr>
          <p:cNvPr id="6" name="Title 1">
            <a:extLst>
              <a:ext uri="{FF2B5EF4-FFF2-40B4-BE49-F238E27FC236}">
                <a16:creationId xmlns:a16="http://schemas.microsoft.com/office/drawing/2014/main" id="{650D0BC2-EF14-49C3-AE6D-69F607BFC070}"/>
              </a:ext>
            </a:extLst>
          </p:cNvPr>
          <p:cNvSpPr txBox="1">
            <a:spLocks/>
          </p:cNvSpPr>
          <p:nvPr/>
        </p:nvSpPr>
        <p:spPr>
          <a:xfrm>
            <a:off x="1191521" y="207124"/>
            <a:ext cx="9603275" cy="12231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dirty="0"/>
              <a:t>5. IMMIGRATION Detention Under the </a:t>
            </a:r>
            <a:r>
              <a:rPr lang="en-US" sz="2800" dirty="0" err="1"/>
              <a:t>u.s.</a:t>
            </a:r>
            <a:r>
              <a:rPr lang="en-US" sz="2800" dirty="0"/>
              <a:t> laws &amp; jurisprudence</a:t>
            </a:r>
          </a:p>
        </p:txBody>
      </p:sp>
      <p:sp>
        <p:nvSpPr>
          <p:cNvPr id="7" name="Title 1">
            <a:extLst>
              <a:ext uri="{FF2B5EF4-FFF2-40B4-BE49-F238E27FC236}">
                <a16:creationId xmlns:a16="http://schemas.microsoft.com/office/drawing/2014/main" id="{FA460290-2066-4898-9FCD-8744C855C6E1}"/>
              </a:ext>
            </a:extLst>
          </p:cNvPr>
          <p:cNvSpPr txBox="1">
            <a:spLocks/>
          </p:cNvSpPr>
          <p:nvPr/>
        </p:nvSpPr>
        <p:spPr>
          <a:xfrm>
            <a:off x="864066" y="771994"/>
            <a:ext cx="9603275"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sz="2500" dirty="0"/>
          </a:p>
        </p:txBody>
      </p:sp>
      <p:pic>
        <p:nvPicPr>
          <p:cNvPr id="8" name="Content Placeholder 3" descr="Canada doubles refugee target to 57,000 by the end of this year | Canada |  The Guardian">
            <a:extLst>
              <a:ext uri="{FF2B5EF4-FFF2-40B4-BE49-F238E27FC236}">
                <a16:creationId xmlns:a16="http://schemas.microsoft.com/office/drawing/2014/main" id="{1C38E0D2-4A09-4EB5-B1DC-E215E20F11F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17237" y="1902131"/>
            <a:ext cx="4508764" cy="3525547"/>
          </a:xfrm>
          <a:prstGeom prst="rect">
            <a:avLst/>
          </a:prstGeom>
          <a:noFill/>
          <a:ln>
            <a:noFill/>
          </a:ln>
        </p:spPr>
      </p:pic>
    </p:spTree>
    <p:extLst>
      <p:ext uri="{BB962C8B-B14F-4D97-AF65-F5344CB8AC3E}">
        <p14:creationId xmlns:p14="http://schemas.microsoft.com/office/powerpoint/2010/main" val="135805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814AE-326A-4D2A-A165-7739CDDBC005}"/>
              </a:ext>
            </a:extLst>
          </p:cNvPr>
          <p:cNvSpPr>
            <a:spLocks noGrp="1"/>
          </p:cNvSpPr>
          <p:nvPr>
            <p:ph idx="1"/>
          </p:nvPr>
        </p:nvSpPr>
        <p:spPr>
          <a:xfrm>
            <a:off x="1392571" y="1979628"/>
            <a:ext cx="10184235" cy="4387616"/>
          </a:xfrm>
        </p:spPr>
        <p:txBody>
          <a:bodyPr>
            <a:normAutofit fontScale="32500" lnSpcReduction="20000"/>
          </a:bodyPr>
          <a:lstStyle/>
          <a:p>
            <a:pPr marL="0" indent="0">
              <a:spcBef>
                <a:spcPts val="1800"/>
              </a:spcBef>
              <a:buNone/>
            </a:pPr>
            <a:r>
              <a:rPr lang="en-US" sz="9600" b="1" dirty="0"/>
              <a:t>2. Jurisprudence: Current Ruling of Supreme Court </a:t>
            </a:r>
          </a:p>
          <a:p>
            <a:pPr lvl="1">
              <a:spcBef>
                <a:spcPts val="1800"/>
              </a:spcBef>
              <a:buFont typeface="Wingdings" panose="05000000000000000000" pitchFamily="2" charset="2"/>
              <a:buChar char="§"/>
            </a:pPr>
            <a:r>
              <a:rPr lang="en-US" sz="9400" i="1" dirty="0">
                <a:latin typeface="Times New Roman" panose="02020603050405020304" pitchFamily="18" charset="0"/>
                <a:cs typeface="Times New Roman" panose="02020603050405020304" pitchFamily="18" charset="0"/>
              </a:rPr>
              <a:t>Jennings v. Rodriguez</a:t>
            </a:r>
            <a:r>
              <a:rPr lang="en-US" sz="9400" dirty="0">
                <a:latin typeface="Times New Roman" panose="02020603050405020304" pitchFamily="18" charset="0"/>
                <a:cs typeface="Times New Roman" panose="02020603050405020304" pitchFamily="18" charset="0"/>
              </a:rPr>
              <a:t>, 583 U.S. (2018).</a:t>
            </a:r>
          </a:p>
          <a:p>
            <a:pPr lvl="1">
              <a:spcBef>
                <a:spcPts val="1800"/>
              </a:spcBef>
              <a:buFont typeface="Wingdings" panose="05000000000000000000" pitchFamily="2" charset="2"/>
              <a:buChar char="§"/>
            </a:pPr>
            <a:r>
              <a:rPr lang="en-US" sz="9400" i="1" dirty="0">
                <a:latin typeface="Times New Roman" panose="02020603050405020304" pitchFamily="18" charset="0"/>
                <a:cs typeface="Times New Roman" panose="02020603050405020304" pitchFamily="18" charset="0"/>
              </a:rPr>
              <a:t>Padilla v DHS, NO 20-234</a:t>
            </a:r>
            <a:r>
              <a:rPr lang="en-US" sz="9400" dirty="0">
                <a:latin typeface="Times New Roman" panose="02020603050405020304" pitchFamily="18" charset="0"/>
                <a:cs typeface="Times New Roman" panose="02020603050405020304" pitchFamily="18" charset="0"/>
              </a:rPr>
              <a:t>, (2021).</a:t>
            </a:r>
          </a:p>
          <a:p>
            <a:pPr lvl="1">
              <a:spcBef>
                <a:spcPts val="1800"/>
              </a:spcBef>
              <a:buFont typeface="Wingdings" panose="05000000000000000000" pitchFamily="2" charset="2"/>
              <a:buChar char="§"/>
            </a:pPr>
            <a:r>
              <a:rPr lang="en-US" sz="9400" dirty="0">
                <a:latin typeface="Times New Roman" panose="02020603050405020304" pitchFamily="18" charset="0"/>
                <a:cs typeface="Times New Roman" panose="02020603050405020304" pitchFamily="18" charset="0"/>
              </a:rPr>
              <a:t>RULING: Unlawful entrants seeking asylum are not entitled to the Due Process Clause</a:t>
            </a:r>
            <a:endParaRPr lang="en-US" sz="1900" dirty="0">
              <a:latin typeface="TimesNewRomanPSMT"/>
            </a:endParaRPr>
          </a:p>
          <a:p>
            <a:pPr marL="0" indent="0">
              <a:buNone/>
            </a:pPr>
            <a:r>
              <a:rPr lang="en-US" sz="1900" b="0" i="0" u="none" strike="noStrike" baseline="0" dirty="0">
                <a:highlight>
                  <a:srgbClr val="FFFF00"/>
                </a:highlight>
                <a:latin typeface="TimesNewRomanPSMT"/>
              </a:rPr>
              <a:t> </a:t>
            </a:r>
            <a:endParaRPr lang="en-US" sz="1900" b="1" dirty="0">
              <a:latin typeface="Times New Roman" panose="02020603050405020304" pitchFamily="18" charset="0"/>
              <a:cs typeface="Times New Roman" panose="02020603050405020304" pitchFamily="18" charset="0"/>
            </a:endParaRPr>
          </a:p>
          <a:p>
            <a:endParaRPr lang="en-US" sz="1900" b="1" dirty="0">
              <a:latin typeface="Times New Roman" panose="02020603050405020304" pitchFamily="18" charset="0"/>
              <a:cs typeface="Times New Roman" panose="02020603050405020304" pitchFamily="18" charset="0"/>
            </a:endParaRPr>
          </a:p>
          <a:p>
            <a:endParaRPr lang="en-US" sz="1900" b="0" i="0" u="none" strike="noStrike" baseline="0" dirty="0">
              <a:latin typeface="TimesNewRomanPSMT"/>
            </a:endParaRPr>
          </a:p>
          <a:p>
            <a:endParaRPr lang="en-US" sz="1900" dirty="0">
              <a:latin typeface="TimesNewRomanPSMT"/>
            </a:endParaRPr>
          </a:p>
          <a:p>
            <a:endParaRPr lang="en-US" sz="1900" b="0" i="0" u="none" strike="noStrike" baseline="0" dirty="0">
              <a:latin typeface="TimesNewRomanPSMT"/>
            </a:endParaRPr>
          </a:p>
          <a:p>
            <a:endParaRPr lang="en-US" sz="1900" b="0" i="0" u="none" strike="noStrike" baseline="0" dirty="0">
              <a:latin typeface="TimesNewRomanPSMT"/>
            </a:endParaRPr>
          </a:p>
        </p:txBody>
      </p:sp>
      <p:sp>
        <p:nvSpPr>
          <p:cNvPr id="6" name="Title 1">
            <a:extLst>
              <a:ext uri="{FF2B5EF4-FFF2-40B4-BE49-F238E27FC236}">
                <a16:creationId xmlns:a16="http://schemas.microsoft.com/office/drawing/2014/main" id="{650D0BC2-EF14-49C3-AE6D-69F607BFC070}"/>
              </a:ext>
            </a:extLst>
          </p:cNvPr>
          <p:cNvSpPr txBox="1">
            <a:spLocks/>
          </p:cNvSpPr>
          <p:nvPr/>
        </p:nvSpPr>
        <p:spPr>
          <a:xfrm>
            <a:off x="1191521" y="207124"/>
            <a:ext cx="9603275" cy="13196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b="1" dirty="0"/>
              <a:t>5. </a:t>
            </a:r>
            <a:r>
              <a:rPr lang="en-US" sz="2800" dirty="0"/>
              <a:t> IMMIGRATION Detention Under the </a:t>
            </a:r>
            <a:r>
              <a:rPr lang="en-US" sz="2800" dirty="0" err="1"/>
              <a:t>u.s.</a:t>
            </a:r>
            <a:r>
              <a:rPr lang="en-US" sz="2800" dirty="0"/>
              <a:t> laws &amp; jurisprudence </a:t>
            </a:r>
            <a:endParaRPr lang="en-US" sz="2800" b="1" dirty="0"/>
          </a:p>
        </p:txBody>
      </p:sp>
      <p:sp>
        <p:nvSpPr>
          <p:cNvPr id="7" name="Title 1">
            <a:extLst>
              <a:ext uri="{FF2B5EF4-FFF2-40B4-BE49-F238E27FC236}">
                <a16:creationId xmlns:a16="http://schemas.microsoft.com/office/drawing/2014/main" id="{FA460290-2066-4898-9FCD-8744C855C6E1}"/>
              </a:ext>
            </a:extLst>
          </p:cNvPr>
          <p:cNvSpPr txBox="1">
            <a:spLocks/>
          </p:cNvSpPr>
          <p:nvPr/>
        </p:nvSpPr>
        <p:spPr>
          <a:xfrm>
            <a:off x="1191520" y="795098"/>
            <a:ext cx="9603275"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sz="2500" dirty="0"/>
          </a:p>
        </p:txBody>
      </p:sp>
    </p:spTree>
    <p:extLst>
      <p:ext uri="{BB962C8B-B14F-4D97-AF65-F5344CB8AC3E}">
        <p14:creationId xmlns:p14="http://schemas.microsoft.com/office/powerpoint/2010/main" val="2704664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814AE-326A-4D2A-A165-7739CDDBC005}"/>
              </a:ext>
            </a:extLst>
          </p:cNvPr>
          <p:cNvSpPr>
            <a:spLocks noGrp="1"/>
          </p:cNvSpPr>
          <p:nvPr>
            <p:ph idx="1"/>
          </p:nvPr>
        </p:nvSpPr>
        <p:spPr>
          <a:xfrm>
            <a:off x="565999" y="1979628"/>
            <a:ext cx="11010808" cy="4387616"/>
          </a:xfrm>
        </p:spPr>
        <p:txBody>
          <a:bodyPr>
            <a:normAutofit fontScale="32500" lnSpcReduction="20000"/>
          </a:bodyPr>
          <a:lstStyle/>
          <a:p>
            <a:pPr marL="0" indent="0">
              <a:spcBef>
                <a:spcPts val="1800"/>
              </a:spcBef>
              <a:buNone/>
            </a:pPr>
            <a:r>
              <a:rPr lang="en-US" sz="8000" b="1" dirty="0"/>
              <a:t>2. Jurisprudence: Previous ruling </a:t>
            </a:r>
          </a:p>
          <a:p>
            <a:pPr>
              <a:spcBef>
                <a:spcPts val="1800"/>
              </a:spcBef>
            </a:pPr>
            <a:r>
              <a:rPr lang="en-US" sz="8000" i="1" dirty="0" err="1"/>
              <a:t>Zadvydas</a:t>
            </a:r>
            <a:r>
              <a:rPr lang="en-US" sz="8000" i="1" dirty="0"/>
              <a:t> v. Davis</a:t>
            </a:r>
            <a:r>
              <a:rPr lang="en-US" sz="8000" dirty="0"/>
              <a:t>, 533 U.S. 678 (2001)</a:t>
            </a:r>
          </a:p>
          <a:p>
            <a:pPr lvl="1">
              <a:buFont typeface="Wingdings" panose="05000000000000000000" pitchFamily="2" charset="2"/>
              <a:buChar char="§"/>
            </a:pPr>
            <a:r>
              <a:rPr lang="en-US" sz="9400" i="1" dirty="0" err="1"/>
              <a:t>Zadvydas</a:t>
            </a:r>
            <a:r>
              <a:rPr lang="en-US" sz="9400" i="1" dirty="0"/>
              <a:t> </a:t>
            </a:r>
            <a:r>
              <a:rPr lang="en-US" sz="9400" dirty="0"/>
              <a:t>stated that “a statute permitting indefinite detention of an alien would raise a serious constitutional problem” under the Due Process Clause.</a:t>
            </a:r>
          </a:p>
          <a:p>
            <a:pPr lvl="1">
              <a:buFont typeface="Wingdings" panose="05000000000000000000" pitchFamily="2" charset="2"/>
              <a:buChar char="§"/>
            </a:pPr>
            <a:r>
              <a:rPr lang="en-US" sz="9400" dirty="0"/>
              <a:t>However, </a:t>
            </a:r>
            <a:r>
              <a:rPr lang="en-US" sz="9400" i="1" dirty="0" err="1"/>
              <a:t>Zadvydas</a:t>
            </a:r>
            <a:r>
              <a:rPr lang="en-US" sz="9400" i="1" dirty="0"/>
              <a:t>' </a:t>
            </a:r>
            <a:r>
              <a:rPr lang="en-US" sz="9400" dirty="0"/>
              <a:t>circumstances were distinct from those of asylum seekers (such as in </a:t>
            </a:r>
            <a:r>
              <a:rPr lang="en-US" sz="9400" i="1" dirty="0"/>
              <a:t>Padilla)-Lawful permanent resident v asylum seekers</a:t>
            </a:r>
            <a:endParaRPr lang="en-US" sz="9400" dirty="0"/>
          </a:p>
          <a:p>
            <a:pPr lvl="1">
              <a:buFont typeface="Wingdings" panose="05000000000000000000" pitchFamily="2" charset="2"/>
              <a:buChar char="§"/>
            </a:pPr>
            <a:r>
              <a:rPr lang="en-US" sz="1700" b="0" i="0" u="none" strike="noStrike" baseline="0" dirty="0">
                <a:highlight>
                  <a:srgbClr val="FFFF00"/>
                </a:highlight>
                <a:latin typeface="TimesNewRomanPSMT"/>
              </a:rPr>
              <a:t> </a:t>
            </a:r>
            <a:endParaRPr lang="en-US" sz="1700" b="1" dirty="0">
              <a:latin typeface="Times New Roman" panose="02020603050405020304" pitchFamily="18" charset="0"/>
              <a:cs typeface="Times New Roman" panose="02020603050405020304" pitchFamily="18" charset="0"/>
            </a:endParaRPr>
          </a:p>
          <a:p>
            <a:endParaRPr lang="en-US" sz="1900" b="1" dirty="0">
              <a:latin typeface="Times New Roman" panose="02020603050405020304" pitchFamily="18" charset="0"/>
              <a:cs typeface="Times New Roman" panose="02020603050405020304" pitchFamily="18" charset="0"/>
            </a:endParaRPr>
          </a:p>
          <a:p>
            <a:endParaRPr lang="en-US" sz="1900" b="0" i="0" u="none" strike="noStrike" baseline="0" dirty="0">
              <a:latin typeface="TimesNewRomanPSMT"/>
            </a:endParaRPr>
          </a:p>
          <a:p>
            <a:endParaRPr lang="en-US" sz="1900" dirty="0">
              <a:latin typeface="TimesNewRomanPSMT"/>
            </a:endParaRPr>
          </a:p>
          <a:p>
            <a:endParaRPr lang="en-US" sz="1900" b="0" i="0" u="none" strike="noStrike" baseline="0" dirty="0">
              <a:latin typeface="TimesNewRomanPSMT"/>
            </a:endParaRPr>
          </a:p>
          <a:p>
            <a:endParaRPr lang="en-US" sz="1900" b="0" i="0" u="none" strike="noStrike" baseline="0" dirty="0">
              <a:latin typeface="TimesNewRomanPSMT"/>
            </a:endParaRPr>
          </a:p>
        </p:txBody>
      </p:sp>
      <p:sp>
        <p:nvSpPr>
          <p:cNvPr id="6" name="Title 1">
            <a:extLst>
              <a:ext uri="{FF2B5EF4-FFF2-40B4-BE49-F238E27FC236}">
                <a16:creationId xmlns:a16="http://schemas.microsoft.com/office/drawing/2014/main" id="{650D0BC2-EF14-49C3-AE6D-69F607BFC070}"/>
              </a:ext>
            </a:extLst>
          </p:cNvPr>
          <p:cNvSpPr txBox="1">
            <a:spLocks/>
          </p:cNvSpPr>
          <p:nvPr/>
        </p:nvSpPr>
        <p:spPr>
          <a:xfrm>
            <a:off x="755292" y="351972"/>
            <a:ext cx="9603275" cy="13379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dirty="0"/>
              <a:t>5. Under the </a:t>
            </a:r>
            <a:r>
              <a:rPr lang="en-US" sz="2800" dirty="0" err="1"/>
              <a:t>u.s.</a:t>
            </a:r>
            <a:r>
              <a:rPr lang="en-US" sz="2800" dirty="0"/>
              <a:t> laws &amp; jurisprudence: Due Process Clause</a:t>
            </a:r>
          </a:p>
        </p:txBody>
      </p:sp>
      <p:sp>
        <p:nvSpPr>
          <p:cNvPr id="7" name="Title 1">
            <a:extLst>
              <a:ext uri="{FF2B5EF4-FFF2-40B4-BE49-F238E27FC236}">
                <a16:creationId xmlns:a16="http://schemas.microsoft.com/office/drawing/2014/main" id="{FA460290-2066-4898-9FCD-8744C855C6E1}"/>
              </a:ext>
            </a:extLst>
          </p:cNvPr>
          <p:cNvSpPr txBox="1">
            <a:spLocks/>
          </p:cNvSpPr>
          <p:nvPr/>
        </p:nvSpPr>
        <p:spPr>
          <a:xfrm>
            <a:off x="755292" y="1093376"/>
            <a:ext cx="9603275"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sz="2500" dirty="0"/>
          </a:p>
        </p:txBody>
      </p:sp>
    </p:spTree>
    <p:extLst>
      <p:ext uri="{BB962C8B-B14F-4D97-AF65-F5344CB8AC3E}">
        <p14:creationId xmlns:p14="http://schemas.microsoft.com/office/powerpoint/2010/main" val="328971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814AE-326A-4D2A-A165-7739CDDBC005}"/>
              </a:ext>
            </a:extLst>
          </p:cNvPr>
          <p:cNvSpPr>
            <a:spLocks noGrp="1"/>
          </p:cNvSpPr>
          <p:nvPr>
            <p:ph idx="1"/>
          </p:nvPr>
        </p:nvSpPr>
        <p:spPr>
          <a:xfrm>
            <a:off x="565999" y="1979628"/>
            <a:ext cx="11010808" cy="4387616"/>
          </a:xfrm>
        </p:spPr>
        <p:txBody>
          <a:bodyPr>
            <a:normAutofit fontScale="40000" lnSpcReduction="20000"/>
          </a:bodyPr>
          <a:lstStyle/>
          <a:p>
            <a:pPr marL="0" indent="0">
              <a:spcBef>
                <a:spcPts val="1800"/>
              </a:spcBef>
              <a:buNone/>
            </a:pPr>
            <a:r>
              <a:rPr lang="en-US" sz="9600" b="1" dirty="0"/>
              <a:t>2.  Jurisprudence: Previous ruling </a:t>
            </a:r>
          </a:p>
          <a:p>
            <a:pPr>
              <a:spcBef>
                <a:spcPts val="1800"/>
              </a:spcBef>
            </a:pPr>
            <a:r>
              <a:rPr lang="en-US" sz="9600" i="1" dirty="0"/>
              <a:t>Clark v. Martinez, </a:t>
            </a:r>
            <a:r>
              <a:rPr lang="en-US" sz="9600" dirty="0"/>
              <a:t>543 U.S. 371 (2005)</a:t>
            </a:r>
          </a:p>
          <a:p>
            <a:pPr lvl="1"/>
            <a:r>
              <a:rPr lang="en-US" sz="9400" i="1" dirty="0"/>
              <a:t>Clark v. Martinez, the Supreme Court resolved the issues, in ruling that  the </a:t>
            </a:r>
            <a:r>
              <a:rPr lang="en-US" sz="9400" i="1" dirty="0" err="1"/>
              <a:t>Zadvydas</a:t>
            </a:r>
            <a:r>
              <a:rPr lang="en-US" sz="9400" i="1" dirty="0"/>
              <a:t> decision must be applied liberally to both documented and undocumented immigrants. </a:t>
            </a:r>
          </a:p>
          <a:p>
            <a:pPr marL="0" indent="0">
              <a:buNone/>
            </a:pPr>
            <a:r>
              <a:rPr lang="en-US" sz="1900" b="0" i="0" u="none" strike="noStrike" baseline="0" dirty="0">
                <a:highlight>
                  <a:srgbClr val="FFFF00"/>
                </a:highlight>
                <a:latin typeface="TimesNewRomanPSMT"/>
              </a:rPr>
              <a:t> </a:t>
            </a:r>
            <a:endParaRPr lang="en-US" sz="1900" b="1" dirty="0">
              <a:latin typeface="Times New Roman" panose="02020603050405020304" pitchFamily="18" charset="0"/>
              <a:cs typeface="Times New Roman" panose="02020603050405020304" pitchFamily="18" charset="0"/>
            </a:endParaRPr>
          </a:p>
          <a:p>
            <a:endParaRPr lang="en-US" sz="1900" b="1" dirty="0">
              <a:latin typeface="Times New Roman" panose="02020603050405020304" pitchFamily="18" charset="0"/>
              <a:cs typeface="Times New Roman" panose="02020603050405020304" pitchFamily="18" charset="0"/>
            </a:endParaRPr>
          </a:p>
          <a:p>
            <a:endParaRPr lang="en-US" sz="1900" b="0" i="0" u="none" strike="noStrike" baseline="0" dirty="0">
              <a:latin typeface="TimesNewRomanPSMT"/>
            </a:endParaRPr>
          </a:p>
          <a:p>
            <a:endParaRPr lang="en-US" sz="1900" dirty="0">
              <a:latin typeface="TimesNewRomanPSMT"/>
            </a:endParaRPr>
          </a:p>
          <a:p>
            <a:endParaRPr lang="en-US" sz="1900" b="0" i="0" u="none" strike="noStrike" baseline="0" dirty="0">
              <a:latin typeface="TimesNewRomanPSMT"/>
            </a:endParaRPr>
          </a:p>
          <a:p>
            <a:endParaRPr lang="en-US" sz="1900" b="0" i="0" u="none" strike="noStrike" baseline="0" dirty="0">
              <a:latin typeface="TimesNewRomanPSMT"/>
            </a:endParaRPr>
          </a:p>
        </p:txBody>
      </p:sp>
      <p:sp>
        <p:nvSpPr>
          <p:cNvPr id="6" name="Title 1">
            <a:extLst>
              <a:ext uri="{FF2B5EF4-FFF2-40B4-BE49-F238E27FC236}">
                <a16:creationId xmlns:a16="http://schemas.microsoft.com/office/drawing/2014/main" id="{650D0BC2-EF14-49C3-AE6D-69F607BFC070}"/>
              </a:ext>
            </a:extLst>
          </p:cNvPr>
          <p:cNvSpPr txBox="1">
            <a:spLocks/>
          </p:cNvSpPr>
          <p:nvPr/>
        </p:nvSpPr>
        <p:spPr>
          <a:xfrm>
            <a:off x="1191521" y="207124"/>
            <a:ext cx="9603275"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800" dirty="0"/>
              <a:t>5. IMMIGRATION Detention IN THE U.S. </a:t>
            </a:r>
          </a:p>
        </p:txBody>
      </p:sp>
      <p:sp>
        <p:nvSpPr>
          <p:cNvPr id="7" name="Title 1">
            <a:extLst>
              <a:ext uri="{FF2B5EF4-FFF2-40B4-BE49-F238E27FC236}">
                <a16:creationId xmlns:a16="http://schemas.microsoft.com/office/drawing/2014/main" id="{FA460290-2066-4898-9FCD-8744C855C6E1}"/>
              </a:ext>
            </a:extLst>
          </p:cNvPr>
          <p:cNvSpPr txBox="1">
            <a:spLocks/>
          </p:cNvSpPr>
          <p:nvPr/>
        </p:nvSpPr>
        <p:spPr>
          <a:xfrm>
            <a:off x="1191521" y="803680"/>
            <a:ext cx="9603275" cy="596556"/>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500" dirty="0"/>
              <a:t>A. Under the </a:t>
            </a:r>
            <a:r>
              <a:rPr lang="en-US" sz="2500" dirty="0" err="1"/>
              <a:t>u.s.</a:t>
            </a:r>
            <a:r>
              <a:rPr lang="en-US" sz="2500" dirty="0"/>
              <a:t> laws &amp; jurisprudence: Due Process Clause</a:t>
            </a:r>
          </a:p>
        </p:txBody>
      </p:sp>
    </p:spTree>
    <p:extLst>
      <p:ext uri="{BB962C8B-B14F-4D97-AF65-F5344CB8AC3E}">
        <p14:creationId xmlns:p14="http://schemas.microsoft.com/office/powerpoint/2010/main" val="3197676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814AE-326A-4D2A-A165-7739CDDBC005}"/>
              </a:ext>
            </a:extLst>
          </p:cNvPr>
          <p:cNvSpPr>
            <a:spLocks noGrp="1"/>
          </p:cNvSpPr>
          <p:nvPr>
            <p:ph idx="1"/>
          </p:nvPr>
        </p:nvSpPr>
        <p:spPr>
          <a:xfrm>
            <a:off x="1135309" y="2055130"/>
            <a:ext cx="11048301" cy="2273590"/>
          </a:xfrm>
        </p:spPr>
        <p:txBody>
          <a:bodyPr>
            <a:normAutofit fontScale="47500" lnSpcReduction="20000"/>
          </a:bodyPr>
          <a:lstStyle/>
          <a:p>
            <a:pPr marL="0" indent="0">
              <a:spcBef>
                <a:spcPts val="1800"/>
              </a:spcBef>
              <a:buNone/>
            </a:pPr>
            <a:r>
              <a:rPr lang="en-US" sz="6300" b="1" dirty="0"/>
              <a:t>3. Due Process Claude under the U.S. Constitution</a:t>
            </a:r>
            <a:r>
              <a:rPr lang="en-US" sz="6300" i="1" dirty="0"/>
              <a:t>. </a:t>
            </a:r>
          </a:p>
          <a:p>
            <a:pPr lvl="1"/>
            <a:r>
              <a:rPr lang="en-US" sz="6300" dirty="0"/>
              <a:t>Due Process Clause is part of the U.S bill of rights </a:t>
            </a:r>
          </a:p>
          <a:p>
            <a:pPr lvl="1"/>
            <a:r>
              <a:rPr lang="en-US" sz="6300" dirty="0"/>
              <a:t>The bill of rights uses neutral character, “every one”.</a:t>
            </a:r>
          </a:p>
          <a:p>
            <a:pPr lvl="1"/>
            <a:r>
              <a:rPr lang="en-US" sz="6300" dirty="0"/>
              <a:t>It covers both documented and undocumented immigrants</a:t>
            </a:r>
          </a:p>
          <a:p>
            <a:endParaRPr lang="en-US" sz="1900" b="1" dirty="0">
              <a:latin typeface="Times New Roman" panose="02020603050405020304" pitchFamily="18" charset="0"/>
              <a:cs typeface="Times New Roman" panose="02020603050405020304" pitchFamily="18" charset="0"/>
            </a:endParaRPr>
          </a:p>
          <a:p>
            <a:endParaRPr lang="en-US" sz="1900" b="0" i="0" u="none" strike="noStrike" baseline="0" dirty="0">
              <a:latin typeface="TimesNewRomanPSMT"/>
            </a:endParaRPr>
          </a:p>
          <a:p>
            <a:endParaRPr lang="en-US" sz="1900" dirty="0">
              <a:latin typeface="TimesNewRomanPSMT"/>
            </a:endParaRPr>
          </a:p>
          <a:p>
            <a:endParaRPr lang="en-US" sz="1900" b="0" i="0" u="none" strike="noStrike" baseline="0" dirty="0">
              <a:latin typeface="TimesNewRomanPSMT"/>
            </a:endParaRPr>
          </a:p>
          <a:p>
            <a:endParaRPr lang="en-US" sz="1900" b="0" i="0" u="none" strike="noStrike" baseline="0" dirty="0">
              <a:latin typeface="TimesNewRomanPSMT"/>
            </a:endParaRPr>
          </a:p>
        </p:txBody>
      </p:sp>
      <p:sp>
        <p:nvSpPr>
          <p:cNvPr id="6" name="Title 1">
            <a:extLst>
              <a:ext uri="{FF2B5EF4-FFF2-40B4-BE49-F238E27FC236}">
                <a16:creationId xmlns:a16="http://schemas.microsoft.com/office/drawing/2014/main" id="{650D0BC2-EF14-49C3-AE6D-69F607BFC070}"/>
              </a:ext>
            </a:extLst>
          </p:cNvPr>
          <p:cNvSpPr txBox="1">
            <a:spLocks/>
          </p:cNvSpPr>
          <p:nvPr/>
        </p:nvSpPr>
        <p:spPr>
          <a:xfrm>
            <a:off x="981511" y="347741"/>
            <a:ext cx="10167458"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b="1" dirty="0"/>
              <a:t>5. IMMIGRATION Detention IN THE U.S.</a:t>
            </a:r>
          </a:p>
        </p:txBody>
      </p:sp>
      <p:sp>
        <p:nvSpPr>
          <p:cNvPr id="7" name="Title 1">
            <a:extLst>
              <a:ext uri="{FF2B5EF4-FFF2-40B4-BE49-F238E27FC236}">
                <a16:creationId xmlns:a16="http://schemas.microsoft.com/office/drawing/2014/main" id="{FA460290-2066-4898-9FCD-8744C855C6E1}"/>
              </a:ext>
            </a:extLst>
          </p:cNvPr>
          <p:cNvSpPr txBox="1">
            <a:spLocks/>
          </p:cNvSpPr>
          <p:nvPr/>
        </p:nvSpPr>
        <p:spPr>
          <a:xfrm>
            <a:off x="981511" y="1147297"/>
            <a:ext cx="10972800" cy="596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700" dirty="0"/>
              <a:t>A. Under the </a:t>
            </a:r>
            <a:r>
              <a:rPr lang="en-US" sz="2700" dirty="0" err="1"/>
              <a:t>u.s.</a:t>
            </a:r>
            <a:r>
              <a:rPr lang="en-US" sz="2700" dirty="0"/>
              <a:t> laws &amp; jurisprudence: Due Process Clause</a:t>
            </a:r>
          </a:p>
        </p:txBody>
      </p:sp>
      <p:pic>
        <p:nvPicPr>
          <p:cNvPr id="5" name="Picture 4" descr="C:\Users\jmayua\AppData\Local\Microsoft\Windows\INetCache\Content.MSO\506A0FD.tmp">
            <a:extLst>
              <a:ext uri="{FF2B5EF4-FFF2-40B4-BE49-F238E27FC236}">
                <a16:creationId xmlns:a16="http://schemas.microsoft.com/office/drawing/2014/main" id="{AEF82009-CB81-4FAA-8A87-E881D199C3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30642" y="4177717"/>
            <a:ext cx="3832732" cy="1695184"/>
          </a:xfrm>
          <a:prstGeom prst="rect">
            <a:avLst/>
          </a:prstGeom>
          <a:noFill/>
          <a:ln>
            <a:noFill/>
          </a:ln>
        </p:spPr>
      </p:pic>
    </p:spTree>
    <p:extLst>
      <p:ext uri="{BB962C8B-B14F-4D97-AF65-F5344CB8AC3E}">
        <p14:creationId xmlns:p14="http://schemas.microsoft.com/office/powerpoint/2010/main" val="2404549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814AE-326A-4D2A-A165-7739CDDBC005}"/>
              </a:ext>
            </a:extLst>
          </p:cNvPr>
          <p:cNvSpPr>
            <a:spLocks noGrp="1"/>
          </p:cNvSpPr>
          <p:nvPr>
            <p:ph idx="1"/>
          </p:nvPr>
        </p:nvSpPr>
        <p:spPr>
          <a:xfrm>
            <a:off x="1135309" y="2055130"/>
            <a:ext cx="11048301" cy="2944710"/>
          </a:xfrm>
        </p:spPr>
        <p:txBody>
          <a:bodyPr>
            <a:normAutofit fontScale="55000" lnSpcReduction="20000"/>
          </a:bodyPr>
          <a:lstStyle/>
          <a:p>
            <a:pPr marL="0" indent="0">
              <a:spcBef>
                <a:spcPts val="1800"/>
              </a:spcBef>
              <a:buNone/>
            </a:pPr>
            <a:r>
              <a:rPr lang="en-US" sz="6300" b="1" dirty="0"/>
              <a:t>3. Due Process Claude under the U.S. Constitution</a:t>
            </a:r>
            <a:r>
              <a:rPr lang="en-US" sz="6300" i="1" dirty="0"/>
              <a:t>. </a:t>
            </a:r>
          </a:p>
          <a:p>
            <a:r>
              <a:rPr lang="en-US" sz="5500" dirty="0"/>
              <a:t>Practically speaking </a:t>
            </a:r>
          </a:p>
          <a:p>
            <a:r>
              <a:rPr lang="en-US" sz="5500" dirty="0"/>
              <a:t>Fair hearing</a:t>
            </a:r>
          </a:p>
          <a:p>
            <a:r>
              <a:rPr lang="en-US" sz="5500" dirty="0"/>
              <a:t>Lawyer</a:t>
            </a:r>
          </a:p>
          <a:p>
            <a:endParaRPr lang="en-US" sz="1900" b="1" dirty="0">
              <a:latin typeface="Times New Roman" panose="02020603050405020304" pitchFamily="18" charset="0"/>
              <a:cs typeface="Times New Roman" panose="02020603050405020304" pitchFamily="18" charset="0"/>
            </a:endParaRPr>
          </a:p>
          <a:p>
            <a:endParaRPr lang="en-US" sz="1900" b="0" i="0" u="none" strike="noStrike" baseline="0" dirty="0">
              <a:latin typeface="TimesNewRomanPSMT"/>
            </a:endParaRPr>
          </a:p>
          <a:p>
            <a:endParaRPr lang="en-US" sz="1900" dirty="0">
              <a:latin typeface="TimesNewRomanPSMT"/>
            </a:endParaRPr>
          </a:p>
          <a:p>
            <a:endParaRPr lang="en-US" sz="1900" b="0" i="0" u="none" strike="noStrike" baseline="0" dirty="0">
              <a:latin typeface="TimesNewRomanPSMT"/>
            </a:endParaRPr>
          </a:p>
          <a:p>
            <a:endParaRPr lang="en-US" sz="1900" b="0" i="0" u="none" strike="noStrike" baseline="0" dirty="0">
              <a:latin typeface="TimesNewRomanPSMT"/>
            </a:endParaRPr>
          </a:p>
        </p:txBody>
      </p:sp>
      <p:sp>
        <p:nvSpPr>
          <p:cNvPr id="6" name="Title 1">
            <a:extLst>
              <a:ext uri="{FF2B5EF4-FFF2-40B4-BE49-F238E27FC236}">
                <a16:creationId xmlns:a16="http://schemas.microsoft.com/office/drawing/2014/main" id="{650D0BC2-EF14-49C3-AE6D-69F607BFC070}"/>
              </a:ext>
            </a:extLst>
          </p:cNvPr>
          <p:cNvSpPr txBox="1">
            <a:spLocks/>
          </p:cNvSpPr>
          <p:nvPr/>
        </p:nvSpPr>
        <p:spPr>
          <a:xfrm>
            <a:off x="981511" y="347741"/>
            <a:ext cx="10167458" cy="5965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b="1" dirty="0"/>
              <a:t>5. IMMIGRATION Detention IN THE U.S.</a:t>
            </a:r>
          </a:p>
        </p:txBody>
      </p:sp>
      <p:sp>
        <p:nvSpPr>
          <p:cNvPr id="7" name="Title 1">
            <a:extLst>
              <a:ext uri="{FF2B5EF4-FFF2-40B4-BE49-F238E27FC236}">
                <a16:creationId xmlns:a16="http://schemas.microsoft.com/office/drawing/2014/main" id="{FA460290-2066-4898-9FCD-8744C855C6E1}"/>
              </a:ext>
            </a:extLst>
          </p:cNvPr>
          <p:cNvSpPr txBox="1">
            <a:spLocks/>
          </p:cNvSpPr>
          <p:nvPr/>
        </p:nvSpPr>
        <p:spPr>
          <a:xfrm>
            <a:off x="981511" y="1147297"/>
            <a:ext cx="10972800" cy="5965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700" dirty="0"/>
              <a:t>A. Under the </a:t>
            </a:r>
            <a:r>
              <a:rPr lang="en-US" sz="2700" dirty="0" err="1"/>
              <a:t>u.s.</a:t>
            </a:r>
            <a:r>
              <a:rPr lang="en-US" sz="2700" dirty="0"/>
              <a:t> laws &amp; jurisprudence: Due Process Clause</a:t>
            </a:r>
          </a:p>
        </p:txBody>
      </p:sp>
      <p:pic>
        <p:nvPicPr>
          <p:cNvPr id="8" name="Picture 7" descr="C:\Users\jmayua\AppData\Local\Microsoft\Windows\INetCache\Content.MSO\3EF06F7E.tmp">
            <a:extLst>
              <a:ext uri="{FF2B5EF4-FFF2-40B4-BE49-F238E27FC236}">
                <a16:creationId xmlns:a16="http://schemas.microsoft.com/office/drawing/2014/main" id="{505EC7D2-2798-45E1-9FDB-9E7B406694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64751" y="3195687"/>
            <a:ext cx="5518859" cy="2865748"/>
          </a:xfrm>
          <a:prstGeom prst="rect">
            <a:avLst/>
          </a:prstGeom>
          <a:noFill/>
          <a:ln>
            <a:noFill/>
          </a:ln>
        </p:spPr>
      </p:pic>
    </p:spTree>
    <p:extLst>
      <p:ext uri="{BB962C8B-B14F-4D97-AF65-F5344CB8AC3E}">
        <p14:creationId xmlns:p14="http://schemas.microsoft.com/office/powerpoint/2010/main" val="3294059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CD92-1C2E-408F-4F29-558BA8B91566}"/>
              </a:ext>
            </a:extLst>
          </p:cNvPr>
          <p:cNvSpPr>
            <a:spLocks noGrp="1"/>
          </p:cNvSpPr>
          <p:nvPr>
            <p:ph type="title"/>
          </p:nvPr>
        </p:nvSpPr>
        <p:spPr/>
        <p:txBody>
          <a:bodyPr/>
          <a:lstStyle/>
          <a:p>
            <a:r>
              <a:rPr lang="en-US" dirty="0"/>
              <a:t>6. Conclusion and Recommendations</a:t>
            </a:r>
          </a:p>
        </p:txBody>
      </p:sp>
      <p:sp>
        <p:nvSpPr>
          <p:cNvPr id="3" name="Content Placeholder 2">
            <a:extLst>
              <a:ext uri="{FF2B5EF4-FFF2-40B4-BE49-F238E27FC236}">
                <a16:creationId xmlns:a16="http://schemas.microsoft.com/office/drawing/2014/main" id="{35494D98-E4CF-2048-34BE-3837A8C62A45}"/>
              </a:ext>
            </a:extLst>
          </p:cNvPr>
          <p:cNvSpPr>
            <a:spLocks noGrp="1"/>
          </p:cNvSpPr>
          <p:nvPr>
            <p:ph idx="1"/>
          </p:nvPr>
        </p:nvSpPr>
        <p:spPr>
          <a:xfrm>
            <a:off x="0" y="1853754"/>
            <a:ext cx="12191999" cy="4199727"/>
          </a:xfrm>
        </p:spPr>
        <p:txBody>
          <a:bodyPr/>
          <a:lstStyle/>
          <a:p>
            <a:r>
              <a:rPr lang="en-US" sz="2800" dirty="0"/>
              <a:t>Although ineffective, immigration detention has been used as one of the principal restrictive measures to deter asylum seekers. </a:t>
            </a:r>
          </a:p>
          <a:p>
            <a:r>
              <a:rPr lang="en-US" sz="2800" dirty="0"/>
              <a:t>The U.S. Constitutions does not discriminate against unlawful entrants seeking asylum</a:t>
            </a:r>
          </a:p>
          <a:p>
            <a:r>
              <a:rPr lang="en-US" sz="2800" dirty="0"/>
              <a:t>As a result, courts around the world should not deny them domestic protection. </a:t>
            </a:r>
          </a:p>
          <a:p>
            <a:endParaRPr lang="en-US" dirty="0"/>
          </a:p>
        </p:txBody>
      </p:sp>
    </p:spTree>
    <p:extLst>
      <p:ext uri="{BB962C8B-B14F-4D97-AF65-F5344CB8AC3E}">
        <p14:creationId xmlns:p14="http://schemas.microsoft.com/office/powerpoint/2010/main" val="1150879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079D-1276-4800-883F-8C0BA3C94D53}"/>
              </a:ext>
            </a:extLst>
          </p:cNvPr>
          <p:cNvSpPr>
            <a:spLocks noGrp="1"/>
          </p:cNvSpPr>
          <p:nvPr>
            <p:ph type="title"/>
          </p:nvPr>
        </p:nvSpPr>
        <p:spPr/>
        <p:txBody>
          <a:bodyPr/>
          <a:lstStyle/>
          <a:p>
            <a:r>
              <a:rPr lang="en-US" dirty="0"/>
              <a:t>6. Conclusion and Recommendations </a:t>
            </a:r>
            <a:r>
              <a:rPr lang="en-US" sz="1400" dirty="0"/>
              <a:t>(continued</a:t>
            </a:r>
            <a:endParaRPr lang="en-US" dirty="0"/>
          </a:p>
        </p:txBody>
      </p:sp>
      <p:sp>
        <p:nvSpPr>
          <p:cNvPr id="3" name="Content Placeholder 2">
            <a:extLst>
              <a:ext uri="{FF2B5EF4-FFF2-40B4-BE49-F238E27FC236}">
                <a16:creationId xmlns:a16="http://schemas.microsoft.com/office/drawing/2014/main" id="{06837877-7874-481B-A298-97F608AE1E56}"/>
              </a:ext>
            </a:extLst>
          </p:cNvPr>
          <p:cNvSpPr>
            <a:spLocks noGrp="1"/>
          </p:cNvSpPr>
          <p:nvPr>
            <p:ph idx="1"/>
          </p:nvPr>
        </p:nvSpPr>
        <p:spPr>
          <a:xfrm>
            <a:off x="1451579" y="2015732"/>
            <a:ext cx="10067976" cy="3450613"/>
          </a:xfrm>
        </p:spPr>
        <p:txBody>
          <a:bodyPr>
            <a:noAutofit/>
          </a:bodyPr>
          <a:lstStyle/>
          <a:p>
            <a:pPr marL="0" indent="0">
              <a:buNone/>
            </a:pPr>
            <a:r>
              <a:rPr lang="en-US" sz="3200" dirty="0"/>
              <a:t>This would positively impact on asylum seekers, by invoking due process to seek release. </a:t>
            </a:r>
          </a:p>
        </p:txBody>
      </p:sp>
    </p:spTree>
    <p:extLst>
      <p:ext uri="{BB962C8B-B14F-4D97-AF65-F5344CB8AC3E}">
        <p14:creationId xmlns:p14="http://schemas.microsoft.com/office/powerpoint/2010/main" val="4289979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AA8A-CE1B-49CB-9328-68C2C40410D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D73D2C-3111-46E6-A38E-BF7792C353E1}"/>
              </a:ext>
            </a:extLst>
          </p:cNvPr>
          <p:cNvSpPr>
            <a:spLocks noGrp="1"/>
          </p:cNvSpPr>
          <p:nvPr>
            <p:ph idx="1"/>
          </p:nvPr>
        </p:nvSpPr>
        <p:spPr/>
        <p:txBody>
          <a:bodyPr>
            <a:normAutofit/>
          </a:bodyPr>
          <a:lstStyle/>
          <a:p>
            <a:r>
              <a:rPr lang="en-US" sz="4000" dirty="0"/>
              <a:t>THANK YOU! </a:t>
            </a:r>
          </a:p>
        </p:txBody>
      </p:sp>
    </p:spTree>
    <p:extLst>
      <p:ext uri="{BB962C8B-B14F-4D97-AF65-F5344CB8AC3E}">
        <p14:creationId xmlns:p14="http://schemas.microsoft.com/office/powerpoint/2010/main" val="128648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218E-449A-4454-A4AA-B01C41F2CB2E}"/>
              </a:ext>
            </a:extLst>
          </p:cNvPr>
          <p:cNvSpPr>
            <a:spLocks noGrp="1"/>
          </p:cNvSpPr>
          <p:nvPr>
            <p:ph type="title"/>
          </p:nvPr>
        </p:nvSpPr>
        <p:spPr>
          <a:xfrm>
            <a:off x="1040235" y="494126"/>
            <a:ext cx="9603275" cy="1049235"/>
          </a:xfrm>
        </p:spPr>
        <p:txBody>
          <a:bodyPr/>
          <a:lstStyle/>
          <a:p>
            <a:r>
              <a:rPr lang="en-US" dirty="0"/>
              <a:t>I. introduction</a:t>
            </a:r>
          </a:p>
        </p:txBody>
      </p:sp>
      <p:sp>
        <p:nvSpPr>
          <p:cNvPr id="3" name="Content Placeholder 2">
            <a:extLst>
              <a:ext uri="{FF2B5EF4-FFF2-40B4-BE49-F238E27FC236}">
                <a16:creationId xmlns:a16="http://schemas.microsoft.com/office/drawing/2014/main" id="{EEC49754-CE23-4F36-ACC4-75F5586845B8}"/>
              </a:ext>
            </a:extLst>
          </p:cNvPr>
          <p:cNvSpPr>
            <a:spLocks noGrp="1"/>
          </p:cNvSpPr>
          <p:nvPr>
            <p:ph idx="1"/>
          </p:nvPr>
        </p:nvSpPr>
        <p:spPr>
          <a:xfrm>
            <a:off x="788565" y="2015732"/>
            <a:ext cx="10746297" cy="3646837"/>
          </a:xfrm>
        </p:spPr>
        <p:txBody>
          <a:bodyPr>
            <a:noAutofit/>
          </a:bodyPr>
          <a:lstStyle/>
          <a:p>
            <a:pPr marL="0" indent="0">
              <a:spcBef>
                <a:spcPts val="1200"/>
              </a:spcBef>
              <a:buNone/>
            </a:pPr>
            <a:r>
              <a:rPr lang="en-US" sz="2700" b="1" dirty="0"/>
              <a:t>A. A trend on detaining asylum seekers</a:t>
            </a:r>
          </a:p>
          <a:p>
            <a:pPr>
              <a:spcBef>
                <a:spcPts val="1200"/>
              </a:spcBef>
            </a:pPr>
            <a:r>
              <a:rPr lang="en-US" sz="2700" dirty="0"/>
              <a:t>A growing trend among receiving states to detain –illegal entry</a:t>
            </a:r>
          </a:p>
          <a:p>
            <a:pPr>
              <a:spcBef>
                <a:spcPts val="1200"/>
              </a:spcBef>
            </a:pPr>
            <a:r>
              <a:rPr lang="en-US" sz="2700" dirty="0"/>
              <a:t>Detention deters asylum seekers</a:t>
            </a:r>
          </a:p>
          <a:p>
            <a:pPr>
              <a:spcBef>
                <a:spcPts val="1200"/>
              </a:spcBef>
            </a:pPr>
            <a:r>
              <a:rPr lang="en-US" sz="2400" dirty="0"/>
              <a:t>Recent statistics: more than 100 million people were forced to flee their homes during the last decade.</a:t>
            </a:r>
          </a:p>
          <a:p>
            <a:pPr>
              <a:spcBef>
                <a:spcPts val="1200"/>
              </a:spcBef>
            </a:pPr>
            <a:endParaRPr lang="en-US" sz="2700" dirty="0"/>
          </a:p>
        </p:txBody>
      </p:sp>
    </p:spTree>
    <p:extLst>
      <p:ext uri="{BB962C8B-B14F-4D97-AF65-F5344CB8AC3E}">
        <p14:creationId xmlns:p14="http://schemas.microsoft.com/office/powerpoint/2010/main" val="76073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1D428-E2E6-4552-BBF6-989A167203A6}"/>
              </a:ext>
            </a:extLst>
          </p:cNvPr>
          <p:cNvSpPr>
            <a:spLocks noGrp="1"/>
          </p:cNvSpPr>
          <p:nvPr>
            <p:ph idx="1"/>
          </p:nvPr>
        </p:nvSpPr>
        <p:spPr>
          <a:xfrm>
            <a:off x="746620" y="2015732"/>
            <a:ext cx="10855353" cy="3450613"/>
          </a:xfrm>
        </p:spPr>
        <p:txBody>
          <a:bodyPr>
            <a:normAutofit lnSpcReduction="10000"/>
          </a:bodyPr>
          <a:lstStyle/>
          <a:p>
            <a:r>
              <a:rPr lang="en-US" sz="2800" dirty="0"/>
              <a:t>4.4 million are asylum seekers</a:t>
            </a:r>
          </a:p>
          <a:p>
            <a:r>
              <a:rPr lang="en-US" sz="2800" dirty="0"/>
              <a:t>At least 2,000 facilities used for immigration detention purposes in approximately 100 different countries over the last decade.</a:t>
            </a:r>
          </a:p>
          <a:p>
            <a:r>
              <a:rPr lang="en-US" sz="2800" dirty="0"/>
              <a:t>(UNHCR) shows that 622,542 persons were detained for immigration related purposes</a:t>
            </a:r>
          </a:p>
          <a:p>
            <a:r>
              <a:rPr lang="en-US" sz="2800" dirty="0"/>
              <a:t> Among these people, there were 77,038 asylum seekers. </a:t>
            </a:r>
          </a:p>
          <a:p>
            <a:endParaRPr lang="en-US" sz="2800" dirty="0"/>
          </a:p>
          <a:p>
            <a:endParaRPr lang="en-US" dirty="0"/>
          </a:p>
        </p:txBody>
      </p:sp>
      <p:sp>
        <p:nvSpPr>
          <p:cNvPr id="6" name="Title 1">
            <a:extLst>
              <a:ext uri="{FF2B5EF4-FFF2-40B4-BE49-F238E27FC236}">
                <a16:creationId xmlns:a16="http://schemas.microsoft.com/office/drawing/2014/main" id="{864213E1-6DFF-4FB8-9A37-5ED4418073A8}"/>
              </a:ext>
            </a:extLst>
          </p:cNvPr>
          <p:cNvSpPr txBox="1">
            <a:spLocks/>
          </p:cNvSpPr>
          <p:nvPr/>
        </p:nvSpPr>
        <p:spPr>
          <a:xfrm>
            <a:off x="1372658" y="495524"/>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introduction </a:t>
            </a:r>
            <a:r>
              <a:rPr lang="en-US" sz="1400" dirty="0"/>
              <a:t>(CONT.)</a:t>
            </a:r>
          </a:p>
        </p:txBody>
      </p:sp>
    </p:spTree>
    <p:extLst>
      <p:ext uri="{BB962C8B-B14F-4D97-AF65-F5344CB8AC3E}">
        <p14:creationId xmlns:p14="http://schemas.microsoft.com/office/powerpoint/2010/main" val="218001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B79A9-E89E-4F16-A025-16A254F932E9}"/>
              </a:ext>
            </a:extLst>
          </p:cNvPr>
          <p:cNvSpPr>
            <a:spLocks noGrp="1"/>
          </p:cNvSpPr>
          <p:nvPr>
            <p:ph idx="1"/>
          </p:nvPr>
        </p:nvSpPr>
        <p:spPr/>
        <p:txBody>
          <a:bodyPr>
            <a:normAutofit fontScale="47500" lnSpcReduction="20000"/>
          </a:bodyPr>
          <a:lstStyle/>
          <a:p>
            <a:endParaRPr lang="en-US" sz="4500" dirty="0"/>
          </a:p>
          <a:p>
            <a:r>
              <a:rPr lang="en-US" sz="9600" dirty="0"/>
              <a:t>Why should asylum seekers have the right to be released from detention during their proceedings? Why Should we care?</a:t>
            </a:r>
          </a:p>
          <a:p>
            <a:pPr marL="0" indent="0">
              <a:buNone/>
            </a:pPr>
            <a:endParaRPr lang="en-US" sz="9600" dirty="0"/>
          </a:p>
          <a:p>
            <a:endParaRPr lang="en-US" dirty="0"/>
          </a:p>
        </p:txBody>
      </p:sp>
      <p:sp>
        <p:nvSpPr>
          <p:cNvPr id="6" name="Title 1">
            <a:extLst>
              <a:ext uri="{FF2B5EF4-FFF2-40B4-BE49-F238E27FC236}">
                <a16:creationId xmlns:a16="http://schemas.microsoft.com/office/drawing/2014/main" id="{C920E2C7-B55C-49E4-A249-6BE9150D0F53}"/>
              </a:ext>
            </a:extLst>
          </p:cNvPr>
          <p:cNvSpPr txBox="1">
            <a:spLocks/>
          </p:cNvSpPr>
          <p:nvPr/>
        </p:nvSpPr>
        <p:spPr>
          <a:xfrm>
            <a:off x="1603979" y="956919"/>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introduction </a:t>
            </a:r>
            <a:r>
              <a:rPr lang="en-US" sz="1400" dirty="0"/>
              <a:t>(CONT.)</a:t>
            </a:r>
          </a:p>
        </p:txBody>
      </p:sp>
    </p:spTree>
    <p:extLst>
      <p:ext uri="{BB962C8B-B14F-4D97-AF65-F5344CB8AC3E}">
        <p14:creationId xmlns:p14="http://schemas.microsoft.com/office/powerpoint/2010/main" val="4239909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35CB62-FD3C-457E-B928-2FD0AFC37E01}"/>
              </a:ext>
            </a:extLst>
          </p:cNvPr>
          <p:cNvSpPr>
            <a:spLocks noGrp="1"/>
          </p:cNvSpPr>
          <p:nvPr>
            <p:ph idx="1"/>
          </p:nvPr>
        </p:nvSpPr>
        <p:spPr/>
        <p:txBody>
          <a:bodyPr/>
          <a:lstStyle/>
          <a:p>
            <a:r>
              <a:rPr lang="en-US" sz="2400" dirty="0"/>
              <a:t>Detention does not serve the government legitimate purpose</a:t>
            </a:r>
          </a:p>
          <a:p>
            <a:endParaRPr lang="en-US" sz="2400" dirty="0"/>
          </a:p>
          <a:p>
            <a:r>
              <a:rPr lang="en-US" sz="2400" dirty="0"/>
              <a:t>Detention tends to discourage </a:t>
            </a:r>
            <a:r>
              <a:rPr lang="en-US" sz="2400" i="1" dirty="0"/>
              <a:t>bona fide</a:t>
            </a:r>
            <a:r>
              <a:rPr lang="en-US" sz="2400" dirty="0"/>
              <a:t> asylum seekers form asserting and proving claims</a:t>
            </a:r>
          </a:p>
          <a:p>
            <a:endParaRPr lang="en-US" dirty="0"/>
          </a:p>
        </p:txBody>
      </p:sp>
      <p:pic>
        <p:nvPicPr>
          <p:cNvPr id="6" name="Picture 5" descr="What Is Happening at Migrant Detention Centers? What to Know | Time">
            <a:extLst>
              <a:ext uri="{FF2B5EF4-FFF2-40B4-BE49-F238E27FC236}">
                <a16:creationId xmlns:a16="http://schemas.microsoft.com/office/drawing/2014/main" id="{EDFD7FCF-1CA2-419D-993C-F1409093D190}"/>
              </a:ext>
            </a:extLst>
          </p:cNvPr>
          <p:cNvPicPr/>
          <p:nvPr/>
        </p:nvPicPr>
        <p:blipFill rotWithShape="1">
          <a:blip r:embed="rId2">
            <a:extLst>
              <a:ext uri="{28A0092B-C50C-407E-A947-70E740481C1C}">
                <a14:useLocalDpi xmlns:a14="http://schemas.microsoft.com/office/drawing/2010/main" val="0"/>
              </a:ext>
            </a:extLst>
          </a:blip>
          <a:srcRect l="29218" r="3829" b="-1"/>
          <a:stretch/>
        </p:blipFill>
        <p:spPr bwMode="auto">
          <a:xfrm>
            <a:off x="5401559" y="3676455"/>
            <a:ext cx="6146275" cy="219238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7" name="Title 1">
            <a:extLst>
              <a:ext uri="{FF2B5EF4-FFF2-40B4-BE49-F238E27FC236}">
                <a16:creationId xmlns:a16="http://schemas.microsoft.com/office/drawing/2014/main" id="{D74FF7E5-A772-4ACE-87AC-3198476636EE}"/>
              </a:ext>
            </a:extLst>
          </p:cNvPr>
          <p:cNvSpPr txBox="1">
            <a:spLocks/>
          </p:cNvSpPr>
          <p:nvPr/>
        </p:nvSpPr>
        <p:spPr>
          <a:xfrm>
            <a:off x="1294362" y="464542"/>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introduction </a:t>
            </a:r>
            <a:r>
              <a:rPr lang="en-US" sz="1400" dirty="0"/>
              <a:t>(CONT.)</a:t>
            </a:r>
          </a:p>
        </p:txBody>
      </p:sp>
    </p:spTree>
    <p:extLst>
      <p:ext uri="{BB962C8B-B14F-4D97-AF65-F5344CB8AC3E}">
        <p14:creationId xmlns:p14="http://schemas.microsoft.com/office/powerpoint/2010/main" val="138964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83A7B-83BC-423B-88D4-EA01E5B11EE9}"/>
              </a:ext>
            </a:extLst>
          </p:cNvPr>
          <p:cNvSpPr>
            <a:spLocks noGrp="1"/>
          </p:cNvSpPr>
          <p:nvPr>
            <p:ph idx="1"/>
          </p:nvPr>
        </p:nvSpPr>
        <p:spPr/>
        <p:txBody>
          <a:bodyPr>
            <a:normAutofit/>
          </a:bodyPr>
          <a:lstStyle/>
          <a:p>
            <a:r>
              <a:rPr lang="en-US" sz="2400" dirty="0"/>
              <a:t>Detention may narrow asylum seekers rights to access to justice. </a:t>
            </a:r>
          </a:p>
          <a:p>
            <a:endParaRPr lang="en-US" sz="2400" dirty="0"/>
          </a:p>
          <a:p>
            <a:r>
              <a:rPr lang="en-US" sz="2400" dirty="0"/>
              <a:t>Detention prevents asylum seekers from meeting their court deadlines</a:t>
            </a:r>
          </a:p>
          <a:p>
            <a:endParaRPr lang="en-US" sz="2400" dirty="0"/>
          </a:p>
          <a:p>
            <a:r>
              <a:rPr lang="en-US" sz="2400" dirty="0"/>
              <a:t>Detention negatively affects the mental health of asylum seekers.</a:t>
            </a:r>
          </a:p>
          <a:p>
            <a:endParaRPr lang="en-US" sz="2400" dirty="0"/>
          </a:p>
          <a:p>
            <a:endParaRPr lang="en-US" sz="2400" dirty="0"/>
          </a:p>
          <a:p>
            <a:endParaRPr lang="en-US" dirty="0"/>
          </a:p>
        </p:txBody>
      </p:sp>
      <p:sp>
        <p:nvSpPr>
          <p:cNvPr id="6" name="Title 1">
            <a:extLst>
              <a:ext uri="{FF2B5EF4-FFF2-40B4-BE49-F238E27FC236}">
                <a16:creationId xmlns:a16="http://schemas.microsoft.com/office/drawing/2014/main" id="{1B49E50A-32A9-4839-8D1F-CEE841F75A2C}"/>
              </a:ext>
            </a:extLst>
          </p:cNvPr>
          <p:cNvSpPr txBox="1">
            <a:spLocks/>
          </p:cNvSpPr>
          <p:nvPr/>
        </p:nvSpPr>
        <p:spPr>
          <a:xfrm>
            <a:off x="1451579" y="512302"/>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introduction </a:t>
            </a:r>
            <a:r>
              <a:rPr lang="en-US" sz="1400" dirty="0"/>
              <a:t>(CONT.)</a:t>
            </a:r>
          </a:p>
        </p:txBody>
      </p:sp>
    </p:spTree>
    <p:extLst>
      <p:ext uri="{BB962C8B-B14F-4D97-AF65-F5344CB8AC3E}">
        <p14:creationId xmlns:p14="http://schemas.microsoft.com/office/powerpoint/2010/main" val="367909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8798-C26F-4A3E-BE30-A3CF51FDF218}"/>
              </a:ext>
            </a:extLst>
          </p:cNvPr>
          <p:cNvSpPr>
            <a:spLocks noGrp="1"/>
          </p:cNvSpPr>
          <p:nvPr>
            <p:ph type="title"/>
          </p:nvPr>
        </p:nvSpPr>
        <p:spPr/>
        <p:txBody>
          <a:bodyPr/>
          <a:lstStyle/>
          <a:p>
            <a:r>
              <a:rPr lang="en-US" dirty="0"/>
              <a:t>Definition of asylum seeker</a:t>
            </a:r>
          </a:p>
        </p:txBody>
      </p:sp>
      <p:sp>
        <p:nvSpPr>
          <p:cNvPr id="3" name="Content Placeholder 2">
            <a:extLst>
              <a:ext uri="{FF2B5EF4-FFF2-40B4-BE49-F238E27FC236}">
                <a16:creationId xmlns:a16="http://schemas.microsoft.com/office/drawing/2014/main" id="{759DDABD-B431-4C00-9E27-382C5D144639}"/>
              </a:ext>
            </a:extLst>
          </p:cNvPr>
          <p:cNvSpPr>
            <a:spLocks noGrp="1"/>
          </p:cNvSpPr>
          <p:nvPr>
            <p:ph idx="1"/>
          </p:nvPr>
        </p:nvSpPr>
        <p:spPr>
          <a:xfrm>
            <a:off x="0" y="1288474"/>
            <a:ext cx="12053455" cy="4765008"/>
          </a:xfrm>
        </p:spPr>
        <p:txBody>
          <a:bodyPr>
            <a:normAutofit/>
          </a:bodyPr>
          <a:lstStyle/>
          <a:p>
            <a:r>
              <a:rPr lang="en-US" sz="2800" b="1" dirty="0"/>
              <a:t>Article 1 of the Refugee Convention of 1951</a:t>
            </a:r>
          </a:p>
          <a:p>
            <a:r>
              <a:rPr lang="en-US" sz="4000" dirty="0"/>
              <a:t>An asylum seeker is a person looking for protection because they fear persecution, or they have experienced violence or human rights violations.</a:t>
            </a:r>
          </a:p>
          <a:p>
            <a:r>
              <a:rPr lang="en-US" sz="4000" dirty="0"/>
              <a:t>A refugee is a person who asked for protection and was given refugee status. </a:t>
            </a:r>
          </a:p>
          <a:p>
            <a:endParaRPr lang="en-US" dirty="0"/>
          </a:p>
        </p:txBody>
      </p:sp>
    </p:spTree>
    <p:extLst>
      <p:ext uri="{BB962C8B-B14F-4D97-AF65-F5344CB8AC3E}">
        <p14:creationId xmlns:p14="http://schemas.microsoft.com/office/powerpoint/2010/main" val="4075774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19393-B462-4B78-8F9D-D4C515C6B3F9}"/>
              </a:ext>
            </a:extLst>
          </p:cNvPr>
          <p:cNvSpPr>
            <a:spLocks noGrp="1"/>
          </p:cNvSpPr>
          <p:nvPr>
            <p:ph type="title"/>
          </p:nvPr>
        </p:nvSpPr>
        <p:spPr/>
        <p:txBody>
          <a:bodyPr/>
          <a:lstStyle/>
          <a:p>
            <a:r>
              <a:rPr lang="en-US" dirty="0"/>
              <a:t>2. </a:t>
            </a:r>
            <a:r>
              <a:rPr lang="en-US" b="1" dirty="0"/>
              <a:t>Main Claim</a:t>
            </a:r>
            <a:br>
              <a:rPr lang="en-US" b="1" dirty="0"/>
            </a:br>
            <a:endParaRPr lang="en-US" dirty="0"/>
          </a:p>
        </p:txBody>
      </p:sp>
      <p:sp>
        <p:nvSpPr>
          <p:cNvPr id="3" name="Content Placeholder 2">
            <a:extLst>
              <a:ext uri="{FF2B5EF4-FFF2-40B4-BE49-F238E27FC236}">
                <a16:creationId xmlns:a16="http://schemas.microsoft.com/office/drawing/2014/main" id="{FA30E0E4-1391-4F02-A0E4-789E5EF3B2FF}"/>
              </a:ext>
            </a:extLst>
          </p:cNvPr>
          <p:cNvSpPr>
            <a:spLocks noGrp="1"/>
          </p:cNvSpPr>
          <p:nvPr>
            <p:ph idx="1"/>
          </p:nvPr>
        </p:nvSpPr>
        <p:spPr>
          <a:xfrm>
            <a:off x="645952" y="1853754"/>
            <a:ext cx="11123801" cy="3697171"/>
          </a:xfrm>
        </p:spPr>
        <p:txBody>
          <a:bodyPr>
            <a:normAutofit/>
          </a:bodyPr>
          <a:lstStyle/>
          <a:p>
            <a:r>
              <a:rPr lang="en-US" sz="2800" dirty="0"/>
              <a:t>My claim in this dissertation is that if asylum seekers are detained, they have a right to seek relief.  </a:t>
            </a:r>
          </a:p>
          <a:p>
            <a:r>
              <a:rPr lang="en-US" sz="2800" dirty="0"/>
              <a:t>Unfortunately, courts in receiving countries like the US have denied asylum seekers protection from detention </a:t>
            </a:r>
          </a:p>
          <a:p>
            <a:r>
              <a:rPr lang="en-US" sz="2800" dirty="0"/>
              <a:t>Exclusion from domestic protections (Due Process)</a:t>
            </a:r>
          </a:p>
          <a:p>
            <a:endParaRPr lang="en-US" sz="2800" dirty="0"/>
          </a:p>
          <a:p>
            <a:endParaRPr lang="en-US" dirty="0"/>
          </a:p>
        </p:txBody>
      </p:sp>
    </p:spTree>
    <p:extLst>
      <p:ext uri="{BB962C8B-B14F-4D97-AF65-F5344CB8AC3E}">
        <p14:creationId xmlns:p14="http://schemas.microsoft.com/office/powerpoint/2010/main" val="6693112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4318</TotalTime>
  <Words>1381</Words>
  <Application>Microsoft Office PowerPoint</Application>
  <PresentationFormat>Widescreen</PresentationFormat>
  <Paragraphs>155</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bentonsansregular</vt:lpstr>
      <vt:lpstr>Calibri</vt:lpstr>
      <vt:lpstr>Gill Sans MT</vt:lpstr>
      <vt:lpstr>Times New Roman</vt:lpstr>
      <vt:lpstr>TimesNewRomanPSMT</vt:lpstr>
      <vt:lpstr>Wingdings</vt:lpstr>
      <vt:lpstr>Gallery</vt:lpstr>
      <vt:lpstr>PowerPoint Presentation</vt:lpstr>
      <vt:lpstr>PowerPoint Presentation</vt:lpstr>
      <vt:lpstr>I. introduction</vt:lpstr>
      <vt:lpstr>PowerPoint Presentation</vt:lpstr>
      <vt:lpstr>PowerPoint Presentation</vt:lpstr>
      <vt:lpstr>PowerPoint Presentation</vt:lpstr>
      <vt:lpstr>PowerPoint Presentation</vt:lpstr>
      <vt:lpstr>Definition of asylum seeker</vt:lpstr>
      <vt:lpstr>2. Main Claim </vt:lpstr>
      <vt:lpstr>3. RESEARCH QUESTION and its significance </vt:lpstr>
      <vt:lpstr>3. RESEARCH QUESTION and its significance(continued)</vt:lpstr>
      <vt:lpstr>3. RESEARCH QUESTION and its significance</vt:lpstr>
      <vt:lpstr>4. DUE PROCESS CLAUSE</vt:lpstr>
      <vt:lpstr>4. DUE PROCESS CLAUSE (continued)</vt:lpstr>
      <vt:lpstr>4. DUE PROCESS CLAUSE (continued)</vt:lpstr>
      <vt:lpstr>4. DUE PROCESS CLAUSE (continued)</vt:lpstr>
      <vt:lpstr>5. IMMIGRATION Detention Under the u.s. laws &amp; jurisprudence</vt:lpstr>
      <vt:lpstr>5.The current detention law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Conclusion and Recommendations</vt:lpstr>
      <vt:lpstr>6. Conclusion and Recommendations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legal Overview of immigration detention in the US.</dc:title>
  <dc:creator>Mayua, Jim</dc:creator>
  <cp:lastModifiedBy>John(Stu) Batchelder</cp:lastModifiedBy>
  <cp:revision>261</cp:revision>
  <dcterms:created xsi:type="dcterms:W3CDTF">2022-02-09T22:37:14Z</dcterms:created>
  <dcterms:modified xsi:type="dcterms:W3CDTF">2022-10-07T14:26:50Z</dcterms:modified>
</cp:coreProperties>
</file>