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412" r:id="rId2"/>
    <p:sldId id="416" r:id="rId3"/>
    <p:sldId id="446" r:id="rId4"/>
    <p:sldId id="417" r:id="rId5"/>
    <p:sldId id="466" r:id="rId6"/>
    <p:sldId id="418" r:id="rId7"/>
    <p:sldId id="447" r:id="rId8"/>
    <p:sldId id="464" r:id="rId9"/>
    <p:sldId id="453" r:id="rId10"/>
    <p:sldId id="454" r:id="rId11"/>
    <p:sldId id="448" r:id="rId12"/>
    <p:sldId id="450" r:id="rId13"/>
    <p:sldId id="451" r:id="rId14"/>
    <p:sldId id="459" r:id="rId15"/>
    <p:sldId id="460" r:id="rId16"/>
    <p:sldId id="461" r:id="rId17"/>
    <p:sldId id="462" r:id="rId18"/>
    <p:sldId id="465" r:id="rId19"/>
    <p:sldId id="463" r:id="rId20"/>
    <p:sldId id="449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uel Andrews" initials="SA" lastIdx="11" clrIdx="0">
    <p:extLst>
      <p:ext uri="{19B8F6BF-5375-455C-9EA6-DF929625EA0E}">
        <p15:presenceInfo xmlns:p15="http://schemas.microsoft.com/office/powerpoint/2012/main" userId="9ecba756-87b0-4fd9-9b99-eff425d3b8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07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DB6A5-A6AC-EA4A-AEE6-F49B769CF240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796ED-D131-C346-8D4F-634ABFAB9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521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FA4F3-3115-DC4E-B09D-2DDEA12988A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85235-ED4C-A244-86F5-C458BE9EB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238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465FB-9B6F-4B93-83AD-629B79A41077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59C28-6CCA-49A4-A166-6671156389F9}" type="datetime1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C897A-6A23-49E2-968D-0A1867A77DC1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0BAC-1069-4302-AB7F-663471451DE2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69A2-31FB-416B-966D-A8E41EDFD4CC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D0F4-9C46-40BD-ABC6-5BF30B330F3C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38E1-ECA2-443C-BF4E-FC4E9714637E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829B-47F9-4DF1-808A-3D75A3E5F459}" type="datetime1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FAF45-F73F-4A7B-BD74-8CE976EF4B9B}" type="datetime1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7829D-A3AD-4708-BE3D-81A1C60226A2}" type="datetime1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DBB8F-CDE4-4F0F-B1FF-A1AE05794269}" type="datetime1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481A-6D9B-4AFD-B2C1-2DD1AB868689}" type="datetime1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AC599DB-3DED-487C-872A-3EE33055AA7A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FD8E1D23-4DED-714B-AFDC-138960B063F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alitionfortheicc.org/explore/icc-crimes/crime-aggression" TargetMode="External"/><Relationship Id="rId2" Type="http://schemas.openxmlformats.org/officeDocument/2006/relationships/hyperlink" Target="https://www.opendemocracy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uide-humanitarian-law.org/content/article/3/aggression/#:~:text=The%20United%20Nations%20Charter%2C%20signed,responsibility%20of%20the%20Security%20Counci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F9380-8762-494F-81BF-5412F141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51" y="606586"/>
            <a:ext cx="7507324" cy="397725"/>
          </a:xfrm>
        </p:spPr>
        <p:txBody>
          <a:bodyPr/>
          <a:lstStyle/>
          <a:p>
            <a:r>
              <a:rPr lang="en-US" sz="2400" dirty="0"/>
              <a:t>	CJAG Conference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DD34AA-A16F-4FDE-8C25-02B3CC49D6C0}"/>
              </a:ext>
            </a:extLst>
          </p:cNvPr>
          <p:cNvSpPr/>
          <p:nvPr/>
        </p:nvSpPr>
        <p:spPr>
          <a:xfrm>
            <a:off x="629174" y="2525085"/>
            <a:ext cx="77849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cap="small" dirty="0"/>
              <a:t>Demystifying the “Crime of Aggression” </a:t>
            </a:r>
          </a:p>
          <a:p>
            <a:pPr algn="ctr"/>
            <a:r>
              <a:rPr lang="en-US" sz="2500" b="1" cap="small" dirty="0"/>
              <a:t>under the International Law</a:t>
            </a:r>
            <a:endParaRPr lang="en-US" sz="2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4969B8-67AA-41B5-884C-DFB3485B5E5A}"/>
              </a:ext>
            </a:extLst>
          </p:cNvPr>
          <p:cNvSpPr/>
          <p:nvPr/>
        </p:nvSpPr>
        <p:spPr>
          <a:xfrm>
            <a:off x="2140226" y="56698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9700" algn="l"/>
                <a:tab pos="457200" algn="l"/>
              </a:tabLst>
            </a:pPr>
            <a:r>
              <a:rPr lang="en-US" dirty="0"/>
              <a:t>October 2022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161E01-8541-4DE6-8D69-C569A4A8F76F}"/>
              </a:ext>
            </a:extLst>
          </p:cNvPr>
          <p:cNvSpPr/>
          <p:nvPr/>
        </p:nvSpPr>
        <p:spPr>
          <a:xfrm>
            <a:off x="473716" y="4423725"/>
            <a:ext cx="81965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300" dirty="0"/>
              <a:t>Dr. Roger-Claude Liwanga &amp; Dr. Patrick </a:t>
            </a:r>
            <a:r>
              <a:rPr lang="fr-FR" sz="2300" dirty="0" err="1"/>
              <a:t>Ibe</a:t>
            </a:r>
            <a:endParaRPr lang="fr-FR" sz="2300" dirty="0"/>
          </a:p>
          <a:p>
            <a:pPr algn="ctr"/>
            <a:r>
              <a:rPr lang="en-US" sz="2300" dirty="0"/>
              <a:t>Albany State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0485F5-3646-42AE-9BBD-FCC65529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4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09" y="293074"/>
            <a:ext cx="8616145" cy="442688"/>
          </a:xfrm>
        </p:spPr>
        <p:txBody>
          <a:bodyPr/>
          <a:lstStyle/>
          <a:p>
            <a:pPr algn="l"/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220" b="1" dirty="0"/>
              <a:t>II. What is the Crime of Aggression under International Law?</a:t>
            </a:r>
            <a:endParaRPr lang="en-US" sz="222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09" y="985000"/>
            <a:ext cx="8349978" cy="1215549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chemeClr val="tx1"/>
                </a:solidFill>
              </a:rPr>
              <a:t>Article 6(2)(a) of the 1945 Charter of the Nuremberg International Military Tribunal defines Crimes against peace as: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300" dirty="0">
              <a:solidFill>
                <a:schemeClr val="tx1"/>
              </a:solidFill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q"/>
            </a:pP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B3BD4-E202-4218-A37D-0FD91C84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1E38A8-58CA-4209-BB82-55CEB9CFE829}"/>
              </a:ext>
            </a:extLst>
          </p:cNvPr>
          <p:cNvSpPr txBox="1"/>
          <p:nvPr/>
        </p:nvSpPr>
        <p:spPr>
          <a:xfrm>
            <a:off x="1035697" y="2300491"/>
            <a:ext cx="7399176" cy="1708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en-US" sz="2100" i="1" dirty="0"/>
              <a:t>“The planning, preparation, initiation or waging of a war of aggression, or a war in violation of international treaties, agreements or assurances, or participation in a common plan or conspiracy for the accomplishment of any of the foregoing”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827CC7-388A-3BA6-D898-275634B7C667}"/>
              </a:ext>
            </a:extLst>
          </p:cNvPr>
          <p:cNvSpPr txBox="1"/>
          <p:nvPr/>
        </p:nvSpPr>
        <p:spPr>
          <a:xfrm>
            <a:off x="518444" y="4396127"/>
            <a:ext cx="824474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500"/>
              </a:spcBef>
              <a:buFont typeface="Wingdings" panose="05000000000000000000" pitchFamily="2" charset="2"/>
              <a:buChar char="ü"/>
            </a:pPr>
            <a:r>
              <a:rPr lang="en-US" sz="2100" b="1" i="1" dirty="0"/>
              <a:t>No explicit specification </a:t>
            </a:r>
            <a:r>
              <a:rPr lang="en-US" sz="2100" dirty="0"/>
              <a:t>under the 1945 Charter of the Nuremberg International Military Tribunal if the </a:t>
            </a:r>
            <a:r>
              <a:rPr lang="en-US" sz="2100" b="1" i="1" dirty="0"/>
              <a:t>“act of aggression” must be committed in the context of the conduct of the State, or the individual criminal conduct, or both. </a:t>
            </a:r>
          </a:p>
        </p:txBody>
      </p:sp>
    </p:spTree>
    <p:extLst>
      <p:ext uri="{BB962C8B-B14F-4D97-AF65-F5344CB8AC3E}">
        <p14:creationId xmlns:p14="http://schemas.microsoft.com/office/powerpoint/2010/main" val="359029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097" y="396994"/>
            <a:ext cx="8616145" cy="442688"/>
          </a:xfrm>
        </p:spPr>
        <p:txBody>
          <a:bodyPr/>
          <a:lstStyle/>
          <a:p>
            <a:pPr algn="l"/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220" b="1" dirty="0"/>
              <a:t>II. What is the Crime of Aggression under International Law?</a:t>
            </a:r>
            <a:endParaRPr lang="en-US" sz="222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482" y="1127497"/>
            <a:ext cx="8349978" cy="1215549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chemeClr val="tx1"/>
                </a:solidFill>
              </a:rPr>
              <a:t>Resolution 3314 of The UN General Assembly of 1974 defines aggression as: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B3BD4-E202-4218-A37D-0FD91C84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4A830-7B69-47F7-9647-84C5CEB316DC}"/>
              </a:ext>
            </a:extLst>
          </p:cNvPr>
          <p:cNvSpPr txBox="1"/>
          <p:nvPr/>
        </p:nvSpPr>
        <p:spPr>
          <a:xfrm>
            <a:off x="951721" y="2157679"/>
            <a:ext cx="7539135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250" i="1" dirty="0"/>
              <a:t> “The use of armed force by a State against the sovereignty, territorial integrity or political independence of another State, or in any other manner inconsistent with the Charter of the United Nations,”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96C986-131A-4B09-9B9F-102A1E0668BF}"/>
              </a:ext>
            </a:extLst>
          </p:cNvPr>
          <p:cNvSpPr txBox="1"/>
          <p:nvPr/>
        </p:nvSpPr>
        <p:spPr>
          <a:xfrm>
            <a:off x="1129004" y="3947335"/>
            <a:ext cx="7696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500"/>
              </a:spcBef>
              <a:buFont typeface="Wingdings" panose="05000000000000000000" pitchFamily="2" charset="2"/>
              <a:buChar char="ü"/>
            </a:pPr>
            <a:r>
              <a:rPr lang="en-US" sz="2200" dirty="0"/>
              <a:t>Resolution 3314 only describes an “act of aggression” in the context of </a:t>
            </a:r>
            <a:r>
              <a:rPr lang="en-US" sz="2200" u="sng" dirty="0"/>
              <a:t>the conduct of the State</a:t>
            </a:r>
            <a:r>
              <a:rPr lang="en-US" sz="2200" dirty="0"/>
              <a:t>.</a:t>
            </a:r>
          </a:p>
          <a:p>
            <a:pPr marL="285750" indent="-285750">
              <a:spcBef>
                <a:spcPts val="1500"/>
              </a:spcBef>
              <a:buFont typeface="Wingdings" panose="05000000000000000000" pitchFamily="2" charset="2"/>
              <a:buChar char="ü"/>
            </a:pPr>
            <a:r>
              <a:rPr lang="en-US" sz="2200" dirty="0"/>
              <a:t>It does not cover </a:t>
            </a:r>
            <a:r>
              <a:rPr lang="en-US" sz="2200" u="sng" dirty="0"/>
              <a:t>the individual criminal conduc</a:t>
            </a:r>
            <a:r>
              <a:rPr lang="en-US" sz="2200" dirty="0"/>
              <a:t>t arising from an act of aggression. </a:t>
            </a:r>
          </a:p>
          <a:p>
            <a:pPr>
              <a:spcBef>
                <a:spcPts val="1500"/>
              </a:spcBef>
            </a:pPr>
            <a:r>
              <a:rPr lang="en-US" sz="1500" dirty="0"/>
              <a:t>		</a:t>
            </a:r>
            <a:r>
              <a:rPr lang="en-US" sz="1500" i="1" dirty="0"/>
              <a:t>[see also: </a:t>
            </a:r>
            <a:r>
              <a:rPr lang="en-US" sz="1500" i="1" dirty="0" err="1"/>
              <a:t>Sarkin</a:t>
            </a:r>
            <a:r>
              <a:rPr lang="en-US" sz="1500" i="1" dirty="0"/>
              <a:t> &amp; Almeida, The Crime of Aggression at the ICC, p. 525]. </a:t>
            </a:r>
          </a:p>
        </p:txBody>
      </p:sp>
    </p:spTree>
    <p:extLst>
      <p:ext uri="{BB962C8B-B14F-4D97-AF65-F5344CB8AC3E}">
        <p14:creationId xmlns:p14="http://schemas.microsoft.com/office/powerpoint/2010/main" val="109939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945" y="871212"/>
            <a:ext cx="8128272" cy="700065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Under the 1998 Rome Statute of the International Criminal Court (as amended in 2010)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B3BD4-E202-4218-A37D-0FD91C84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1E38A8-58CA-4209-BB82-55CEB9CFE829}"/>
              </a:ext>
            </a:extLst>
          </p:cNvPr>
          <p:cNvSpPr txBox="1"/>
          <p:nvPr/>
        </p:nvSpPr>
        <p:spPr>
          <a:xfrm>
            <a:off x="181156" y="2207470"/>
            <a:ext cx="4194901" cy="44627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“The </a:t>
            </a:r>
            <a:r>
              <a:rPr lang="en-US" sz="2000" b="1" dirty="0"/>
              <a:t>planning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FF0000"/>
                </a:solidFill>
              </a:rPr>
              <a:t>preparation</a:t>
            </a:r>
            <a:r>
              <a:rPr lang="en-US" sz="2000" dirty="0"/>
              <a:t>,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initiation or execution</a:t>
            </a:r>
            <a:r>
              <a:rPr lang="en-US" sz="2000" dirty="0"/>
              <a:t>, by </a:t>
            </a:r>
            <a:r>
              <a:rPr lang="en-US" sz="2000" b="1" dirty="0"/>
              <a:t>a person in a position</a:t>
            </a:r>
            <a:r>
              <a:rPr lang="en-US" sz="2000" dirty="0"/>
              <a:t> effectively to exercise </a:t>
            </a:r>
            <a:r>
              <a:rPr lang="en-US" sz="2000" b="1" dirty="0"/>
              <a:t>control</a:t>
            </a:r>
            <a:r>
              <a:rPr lang="en-US" sz="2000" dirty="0"/>
              <a:t> over or to direct the political or military action of a State, of an act of aggression which, by its character, gravity, and scale, constitutes a manifest violation of the Charter of the United Nations.” </a:t>
            </a:r>
          </a:p>
          <a:p>
            <a:r>
              <a:rPr lang="en-US" sz="1900" dirty="0"/>
              <a:t>							         </a:t>
            </a:r>
            <a:r>
              <a:rPr lang="en-US" sz="1500" dirty="0"/>
              <a:t>		</a:t>
            </a:r>
            <a:r>
              <a:rPr lang="en-US" sz="1700" i="1" dirty="0"/>
              <a:t>Art 8 bis 1 of the Rome Statute</a:t>
            </a:r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D63B44-8823-4188-85EA-070E47230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09" y="293074"/>
            <a:ext cx="8616145" cy="442688"/>
          </a:xfrm>
        </p:spPr>
        <p:txBody>
          <a:bodyPr/>
          <a:lstStyle/>
          <a:p>
            <a:pPr algn="l"/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220" b="1" dirty="0"/>
              <a:t>II. What is the Crime of Aggression under International Law?</a:t>
            </a:r>
            <a:endParaRPr lang="en-US" sz="222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5CCDE-92B2-47C8-9398-C356E961F262}"/>
              </a:ext>
            </a:extLst>
          </p:cNvPr>
          <p:cNvSpPr txBox="1"/>
          <p:nvPr/>
        </p:nvSpPr>
        <p:spPr>
          <a:xfrm>
            <a:off x="4507411" y="2216801"/>
            <a:ext cx="4390426" cy="447045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“The use of armed force by a State against the sovereignty, territorial integrity or political independence of another State, or in any other manner inconsistent with the Charter of the United Nations.”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These acts can include: invasion, bombardment, military occupation, annexation by the use of force, blockade by the ports or coasts, attack by the armed forces, sending of armed bands/groups on behalf of the State, etc. </a:t>
            </a:r>
          </a:p>
          <a:p>
            <a:pPr algn="just"/>
            <a:endParaRPr lang="en-US" sz="1750" dirty="0"/>
          </a:p>
          <a:p>
            <a:pPr lvl="3" algn="just"/>
            <a:r>
              <a:rPr lang="en-US" sz="1600" i="1" dirty="0"/>
              <a:t>Art 8 bis 2 of the Rome Statute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5324289-D0D5-4FE2-A24C-266FE5ECBE34}"/>
              </a:ext>
            </a:extLst>
          </p:cNvPr>
          <p:cNvSpPr txBox="1">
            <a:spLocks/>
          </p:cNvSpPr>
          <p:nvPr/>
        </p:nvSpPr>
        <p:spPr>
          <a:xfrm>
            <a:off x="4572000" y="1716875"/>
            <a:ext cx="4161453" cy="488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Act of Aggression means: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69F3E54-4340-474E-B84A-BAC8DC601844}"/>
              </a:ext>
            </a:extLst>
          </p:cNvPr>
          <p:cNvSpPr txBox="1">
            <a:spLocks/>
          </p:cNvSpPr>
          <p:nvPr/>
        </p:nvSpPr>
        <p:spPr>
          <a:xfrm>
            <a:off x="321802" y="1706727"/>
            <a:ext cx="3967700" cy="488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Crime of Aggression means:</a:t>
            </a:r>
          </a:p>
        </p:txBody>
      </p:sp>
    </p:spTree>
    <p:extLst>
      <p:ext uri="{BB962C8B-B14F-4D97-AF65-F5344CB8AC3E}">
        <p14:creationId xmlns:p14="http://schemas.microsoft.com/office/powerpoint/2010/main" val="151199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862" y="1313884"/>
            <a:ext cx="8475297" cy="5337302"/>
          </a:xfrm>
        </p:spPr>
        <p:txBody>
          <a:bodyPr>
            <a:noAutofit/>
          </a:bodyPr>
          <a:lstStyle/>
          <a:p>
            <a:pPr fontAlgn="base">
              <a:spcBef>
                <a:spcPts val="24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Three elements are required for the Crime of Aggression:</a:t>
            </a:r>
          </a:p>
          <a:p>
            <a:pPr lvl="1" fontAlgn="base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1. The perpetrator must be a 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political or military leader</a:t>
            </a:r>
          </a:p>
          <a:p>
            <a:pPr lvl="2" fontAlgn="base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+mj-lt"/>
              </a:rPr>
              <a:t>Being in a position of effectively exercising control over the political or military action of a State.</a:t>
            </a:r>
          </a:p>
          <a:p>
            <a:pPr lvl="1" fontAlgn="base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2. The 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perpetrator was involved in the planning, preparation, initiation, or execution of such a State act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 of aggression.</a:t>
            </a:r>
          </a:p>
          <a:p>
            <a:pPr lvl="2" fontAlgn="base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Planning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implies participation in high-level meetings during which plans for the acts of aggression are formulated </a:t>
            </a:r>
          </a:p>
          <a:p>
            <a:pPr lvl="2" fontAlgn="base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Preparation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implies taking concrete actions to realize the plan (e.g.: Creating the necessary military capacities)</a:t>
            </a:r>
            <a:endParaRPr lang="en-US" b="1" dirty="0">
              <a:solidFill>
                <a:schemeClr val="tx1"/>
              </a:solidFill>
              <a:latin typeface="+mj-lt"/>
            </a:endParaRPr>
          </a:p>
          <a:p>
            <a:pPr marL="2352675" lvl="8" indent="0" fontAlgn="base">
              <a:spcBef>
                <a:spcPts val="1200"/>
              </a:spcBef>
              <a:buNone/>
            </a:pPr>
            <a:r>
              <a:rPr lang="en-US" sz="1600" i="1" dirty="0">
                <a:solidFill>
                  <a:schemeClr val="tx1"/>
                </a:solidFill>
                <a:latin typeface="+mj-lt"/>
              </a:rPr>
              <a:t>See: Open Society Justice Initiative, Model Indictment for the Crime of Aggression, 2022, pp.28-59.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B3BD4-E202-4218-A37D-0FD91C84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13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134C21-2C4C-4C82-95CA-7F4073F6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09" y="206814"/>
            <a:ext cx="8616145" cy="442688"/>
          </a:xfrm>
        </p:spPr>
        <p:txBody>
          <a:bodyPr/>
          <a:lstStyle/>
          <a:p>
            <a:pPr algn="l"/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220" b="1" dirty="0"/>
              <a:t>III. Criteria for Assessment of Crime of Aggression</a:t>
            </a:r>
            <a:endParaRPr lang="en-US" sz="222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CA0619-8AC5-404E-AC73-4920B7BA967E}"/>
              </a:ext>
            </a:extLst>
          </p:cNvPr>
          <p:cNvSpPr txBox="1">
            <a:spLocks/>
          </p:cNvSpPr>
          <p:nvPr/>
        </p:nvSpPr>
        <p:spPr>
          <a:xfrm>
            <a:off x="420975" y="733180"/>
            <a:ext cx="847529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Wingdings 2" pitchFamily="18" charset="2"/>
              <a:buNone/>
            </a:pPr>
            <a:r>
              <a:rPr lang="en-US" sz="2000" dirty="0">
                <a:solidFill>
                  <a:schemeClr val="tx1"/>
                </a:solidFill>
              </a:rPr>
              <a:t>Under the 1998 Rome Statute of the International Criminal Court</a:t>
            </a:r>
          </a:p>
        </p:txBody>
      </p:sp>
    </p:spTree>
    <p:extLst>
      <p:ext uri="{BB962C8B-B14F-4D97-AF65-F5344CB8AC3E}">
        <p14:creationId xmlns:p14="http://schemas.microsoft.com/office/powerpoint/2010/main" val="30714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14" y="1426022"/>
            <a:ext cx="8616145" cy="5180267"/>
          </a:xfrm>
        </p:spPr>
        <p:txBody>
          <a:bodyPr>
            <a:noAutofit/>
          </a:bodyPr>
          <a:lstStyle/>
          <a:p>
            <a:pPr fontAlgn="base">
              <a:spcBef>
                <a:spcPts val="2400"/>
              </a:spcBef>
              <a:buFont typeface="Wingdings" panose="05000000000000000000" pitchFamily="2" charset="2"/>
              <a:buChar char="q"/>
            </a:pPr>
            <a:r>
              <a:rPr lang="en-US" sz="2100" dirty="0">
                <a:solidFill>
                  <a:schemeClr val="tx1"/>
                </a:solidFill>
                <a:latin typeface="+mj-lt"/>
              </a:rPr>
              <a:t>Three elements are required for the Crime of Aggression (cont.)</a:t>
            </a:r>
          </a:p>
          <a:p>
            <a:pPr lvl="1" fontAlgn="base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tx1"/>
                </a:solidFill>
                <a:latin typeface="+mj-lt"/>
              </a:rPr>
              <a:t>2. The </a:t>
            </a:r>
            <a:r>
              <a:rPr lang="en-US" sz="1900" b="1" dirty="0">
                <a:solidFill>
                  <a:schemeClr val="tx1"/>
                </a:solidFill>
                <a:latin typeface="+mj-lt"/>
              </a:rPr>
              <a:t>perpetrator was involved in the planning, preparation, initiation, or execution of such a State act</a:t>
            </a:r>
            <a:r>
              <a:rPr lang="en-US" sz="1900" dirty="0">
                <a:solidFill>
                  <a:schemeClr val="tx1"/>
                </a:solidFill>
                <a:latin typeface="+mj-lt"/>
              </a:rPr>
              <a:t> of aggression.</a:t>
            </a:r>
          </a:p>
          <a:p>
            <a:pPr lvl="2" fontAlgn="base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chemeClr val="tx1"/>
                </a:solidFill>
                <a:latin typeface="+mj-lt"/>
              </a:rPr>
              <a:t>Initiation </a:t>
            </a:r>
            <a:r>
              <a:rPr lang="en-US" sz="1900" dirty="0">
                <a:solidFill>
                  <a:schemeClr val="tx1"/>
                </a:solidFill>
                <a:latin typeface="+mj-lt"/>
              </a:rPr>
              <a:t>implies taking a decision just before the first tangible use of force to commit the act of aggression (e.g.: Declaration of hostilities)</a:t>
            </a:r>
          </a:p>
          <a:p>
            <a:pPr lvl="2" fontAlgn="base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chemeClr val="tx1"/>
                </a:solidFill>
                <a:latin typeface="+mj-lt"/>
              </a:rPr>
              <a:t>Execution</a:t>
            </a:r>
            <a:r>
              <a:rPr lang="en-US" sz="1900" dirty="0">
                <a:solidFill>
                  <a:schemeClr val="tx1"/>
                </a:solidFill>
                <a:latin typeface="+mj-lt"/>
              </a:rPr>
              <a:t> implies commanding armed forces to conduct acts of aggression, occupying territories as a result of acts of aggression, etc.</a:t>
            </a:r>
          </a:p>
          <a:p>
            <a:pPr marL="2352675" lvl="8" indent="0" fontAlgn="base">
              <a:spcBef>
                <a:spcPts val="2400"/>
              </a:spcBef>
              <a:buNone/>
            </a:pPr>
            <a:r>
              <a:rPr lang="en-US" sz="1600" i="1" dirty="0">
                <a:solidFill>
                  <a:schemeClr val="tx1"/>
                </a:solidFill>
                <a:latin typeface="+mj-lt"/>
              </a:rPr>
              <a:t>See: Open Society Justice Initiative, Model Indictment for the Crime of Aggression, 2022, pp.28-59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B3BD4-E202-4218-A37D-0FD91C84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14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134C21-2C4C-4C82-95CA-7F4073F6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09" y="293074"/>
            <a:ext cx="8616145" cy="442688"/>
          </a:xfrm>
        </p:spPr>
        <p:txBody>
          <a:bodyPr/>
          <a:lstStyle/>
          <a:p>
            <a:pPr algn="l"/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220" b="1" dirty="0"/>
              <a:t>III. Criteria for Assessment of Crime of Aggression</a:t>
            </a:r>
            <a:endParaRPr lang="en-US" sz="222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CA0619-8AC5-404E-AC73-4920B7BA967E}"/>
              </a:ext>
            </a:extLst>
          </p:cNvPr>
          <p:cNvSpPr txBox="1">
            <a:spLocks/>
          </p:cNvSpPr>
          <p:nvPr/>
        </p:nvSpPr>
        <p:spPr>
          <a:xfrm>
            <a:off x="420975" y="853944"/>
            <a:ext cx="847529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Wingdings 2" pitchFamily="18" charset="2"/>
              <a:buNone/>
            </a:pPr>
            <a:r>
              <a:rPr lang="en-US" sz="2000" dirty="0">
                <a:solidFill>
                  <a:schemeClr val="tx1"/>
                </a:solidFill>
              </a:rPr>
              <a:t>Under the 1998 Rome Statute of the International Criminal Court</a:t>
            </a:r>
          </a:p>
        </p:txBody>
      </p:sp>
    </p:spTree>
    <p:extLst>
      <p:ext uri="{BB962C8B-B14F-4D97-AF65-F5344CB8AC3E}">
        <p14:creationId xmlns:p14="http://schemas.microsoft.com/office/powerpoint/2010/main" val="4277095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10" y="1752608"/>
            <a:ext cx="8333976" cy="4456730"/>
          </a:xfrm>
        </p:spPr>
        <p:txBody>
          <a:bodyPr>
            <a:noAutofit/>
          </a:bodyPr>
          <a:lstStyle/>
          <a:p>
            <a:pPr fontAlgn="base">
              <a:spcBef>
                <a:spcPts val="24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Three elements are required for the Crime of Aggression (cont.)</a:t>
            </a:r>
          </a:p>
          <a:p>
            <a:pPr lvl="1" fontAlgn="base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3.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The State’s act must amount to an act of aggression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pPr lvl="2" fontAlgn="base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+mj-lt"/>
              </a:rPr>
              <a:t>Based on the Resolution 3314 of the UN General Assembly of 1974.</a:t>
            </a:r>
          </a:p>
          <a:p>
            <a:pPr lvl="2" fontAlgn="base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+mj-lt"/>
              </a:rPr>
              <a:t>Based on the character, gravity and scale of such an act that manifestly violates the UN Charter (prohibiting unlawful use of force). </a:t>
            </a:r>
          </a:p>
          <a:p>
            <a:pPr marL="2352675" lvl="8" indent="0" fontAlgn="base">
              <a:spcBef>
                <a:spcPts val="2400"/>
              </a:spcBef>
              <a:buNone/>
            </a:pPr>
            <a:r>
              <a:rPr lang="en-US" sz="1600" i="1" dirty="0">
                <a:solidFill>
                  <a:schemeClr val="tx1"/>
                </a:solidFill>
                <a:latin typeface="+mj-lt"/>
              </a:rPr>
              <a:t>See: “The Global Campaign for Ratification and Implementation of the Kampala Amendments on Crime of Aggression,” at: https://crimeofaggression.info/.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B3BD4-E202-4218-A37D-0FD91C84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15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134C21-2C4C-4C82-95CA-7F4073F6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09" y="386384"/>
            <a:ext cx="8616145" cy="442688"/>
          </a:xfrm>
        </p:spPr>
        <p:txBody>
          <a:bodyPr/>
          <a:lstStyle/>
          <a:p>
            <a:pPr algn="l"/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220" b="1" dirty="0"/>
              <a:t>III. Criteria for Assessment of Crime of Aggression</a:t>
            </a:r>
            <a:endParaRPr lang="en-US" sz="222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CA0619-8AC5-404E-AC73-4920B7BA967E}"/>
              </a:ext>
            </a:extLst>
          </p:cNvPr>
          <p:cNvSpPr txBox="1">
            <a:spLocks/>
          </p:cNvSpPr>
          <p:nvPr/>
        </p:nvSpPr>
        <p:spPr>
          <a:xfrm>
            <a:off x="420975" y="1040560"/>
            <a:ext cx="847529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Wingdings 2" pitchFamily="18" charset="2"/>
              <a:buNone/>
            </a:pPr>
            <a:r>
              <a:rPr lang="en-US" sz="2000" dirty="0">
                <a:solidFill>
                  <a:schemeClr val="tx1"/>
                </a:solidFill>
              </a:rPr>
              <a:t>Under the 1998 Rome Statute of the International Criminal Court</a:t>
            </a:r>
          </a:p>
        </p:txBody>
      </p:sp>
    </p:spTree>
    <p:extLst>
      <p:ext uri="{BB962C8B-B14F-4D97-AF65-F5344CB8AC3E}">
        <p14:creationId xmlns:p14="http://schemas.microsoft.com/office/powerpoint/2010/main" val="3807098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908" y="1141277"/>
            <a:ext cx="8333976" cy="4728875"/>
          </a:xfrm>
        </p:spPr>
        <p:txBody>
          <a:bodyPr>
            <a:noAutofit/>
          </a:bodyPr>
          <a:lstStyle/>
          <a:p>
            <a:pPr algn="just" fontAlgn="base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050" dirty="0">
                <a:solidFill>
                  <a:schemeClr val="tx1"/>
                </a:solidFill>
                <a:latin typeface="+mj-lt"/>
              </a:rPr>
              <a:t>From the viewpoint of the legality of war:</a:t>
            </a:r>
          </a:p>
          <a:p>
            <a:pPr lvl="1" algn="just"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50" dirty="0">
                <a:solidFill>
                  <a:schemeClr val="tx1"/>
                </a:solidFill>
                <a:latin typeface="+mj-lt"/>
              </a:rPr>
              <a:t>Russia’s invasion of Ukraine constitutes aggression under international law [Art 2(4) of UN Charter and Resolution 3314 of the UN GA].</a:t>
            </a:r>
          </a:p>
          <a:p>
            <a:pPr lvl="1" algn="just"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50" dirty="0">
                <a:solidFill>
                  <a:schemeClr val="tx1"/>
                </a:solidFill>
                <a:latin typeface="+mj-lt"/>
              </a:rPr>
              <a:t>Russia did not act in self-defense nor did the UN Sec. </a:t>
            </a:r>
            <a:r>
              <a:rPr lang="en-US" sz="2050" dirty="0" err="1">
                <a:solidFill>
                  <a:schemeClr val="tx1"/>
                </a:solidFill>
                <a:latin typeface="+mj-lt"/>
              </a:rPr>
              <a:t>Coun</a:t>
            </a:r>
            <a:r>
              <a:rPr lang="en-US" sz="2050" dirty="0">
                <a:solidFill>
                  <a:schemeClr val="tx1"/>
                </a:solidFill>
                <a:latin typeface="+mj-lt"/>
              </a:rPr>
              <a:t>. authorize the armed interventions against Ukraine under Chapter VII of the UN Charter.</a:t>
            </a:r>
          </a:p>
          <a:p>
            <a:pPr algn="just" fontAlgn="base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050" dirty="0">
                <a:solidFill>
                  <a:schemeClr val="tx1"/>
                </a:solidFill>
                <a:latin typeface="+mj-lt"/>
              </a:rPr>
              <a:t>Questions:</a:t>
            </a:r>
          </a:p>
          <a:p>
            <a:pPr lvl="1" algn="just"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50" i="1" dirty="0">
                <a:solidFill>
                  <a:schemeClr val="tx1"/>
                </a:solidFill>
                <a:latin typeface="+mj-lt"/>
              </a:rPr>
              <a:t>Does the conduct of the Russian authorities (such as President Vladimir Putin) amount to a crime of aggression under the Rome Statute of the ICC? </a:t>
            </a:r>
          </a:p>
          <a:p>
            <a:pPr lvl="1" algn="just"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50" i="1" dirty="0">
                <a:solidFill>
                  <a:schemeClr val="tx1"/>
                </a:solidFill>
                <a:latin typeface="+mj-lt"/>
              </a:rPr>
              <a:t>If yes, can President Putin be prosecuted by the ICC?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B3BD4-E202-4218-A37D-0FD91C84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16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134C21-2C4C-4C82-95CA-7F4073F6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55" y="545160"/>
            <a:ext cx="8616145" cy="442688"/>
          </a:xfrm>
        </p:spPr>
        <p:txBody>
          <a:bodyPr/>
          <a:lstStyle/>
          <a:p>
            <a:pPr algn="l"/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220" b="1" dirty="0"/>
              <a:t>IV. Case of Study of the Ukraine Crisis</a:t>
            </a:r>
            <a:endParaRPr lang="en-US" sz="2220" dirty="0"/>
          </a:p>
        </p:txBody>
      </p:sp>
    </p:spTree>
    <p:extLst>
      <p:ext uri="{BB962C8B-B14F-4D97-AF65-F5344CB8AC3E}">
        <p14:creationId xmlns:p14="http://schemas.microsoft.com/office/powerpoint/2010/main" val="250265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84" y="954705"/>
            <a:ext cx="8070980" cy="4932911"/>
          </a:xfrm>
        </p:spPr>
        <p:txBody>
          <a:bodyPr>
            <a:noAutofit/>
          </a:bodyPr>
          <a:lstStyle/>
          <a:p>
            <a:pPr fontAlgn="base">
              <a:spcBef>
                <a:spcPts val="2400"/>
              </a:spcBef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chemeClr val="tx1"/>
                </a:solidFill>
                <a:latin typeface="+mj-lt"/>
              </a:rPr>
              <a:t>Yes, the conduct of President Putin amounts to a crime of aggression under Articles 8 bis 1 and 2.</a:t>
            </a:r>
          </a:p>
          <a:p>
            <a:pPr fontAlgn="base">
              <a:spcBef>
                <a:spcPts val="2400"/>
              </a:spcBef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chemeClr val="tx1"/>
                </a:solidFill>
                <a:latin typeface="+mj-lt"/>
              </a:rPr>
              <a:t> Yet practically, President Putin cannot be prosecuted by the ICC because neither Russia nor Ukraine ratified the 1998 Rome Statute.</a:t>
            </a:r>
          </a:p>
          <a:p>
            <a:pPr fontAlgn="base">
              <a:spcBef>
                <a:spcPts val="2400"/>
              </a:spcBef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chemeClr val="tx1"/>
                </a:solidFill>
                <a:latin typeface="+mj-lt"/>
              </a:rPr>
              <a:t>The ICC’s jurisdiction is not universal. It can only exercise its jurisdiction if:</a:t>
            </a:r>
          </a:p>
          <a:p>
            <a:pPr lvl="1" fontAlgn="base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  <a:latin typeface="+mj-lt"/>
              </a:rPr>
              <a:t>The accused person is the national of State Party to the Rome Statute or State accepting the ICC’s jurisdiction </a:t>
            </a:r>
            <a:r>
              <a:rPr lang="en-US" sz="1900" dirty="0">
                <a:solidFill>
                  <a:schemeClr val="tx1"/>
                </a:solidFill>
                <a:latin typeface="+mj-lt"/>
              </a:rPr>
              <a:t>(Art 12 of the Rome Statute).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B3BD4-E202-4218-A37D-0FD91C84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134C21-2C4C-4C82-95CA-7F4073F6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09" y="307340"/>
            <a:ext cx="8616145" cy="442688"/>
          </a:xfrm>
        </p:spPr>
        <p:txBody>
          <a:bodyPr/>
          <a:lstStyle/>
          <a:p>
            <a:pPr algn="l"/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>IV. Case of Study of the Ukraine Crisis </a:t>
            </a:r>
            <a:r>
              <a:rPr lang="en-US" sz="2700" dirty="0"/>
              <a:t>(cont.)</a:t>
            </a:r>
          </a:p>
        </p:txBody>
      </p:sp>
    </p:spTree>
    <p:extLst>
      <p:ext uri="{BB962C8B-B14F-4D97-AF65-F5344CB8AC3E}">
        <p14:creationId xmlns:p14="http://schemas.microsoft.com/office/powerpoint/2010/main" val="82207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92" y="926660"/>
            <a:ext cx="8435215" cy="5284344"/>
          </a:xfrm>
        </p:spPr>
        <p:txBody>
          <a:bodyPr>
            <a:noAutofit/>
          </a:bodyPr>
          <a:lstStyle/>
          <a:p>
            <a:pPr algn="just" fontAlgn="base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050" dirty="0">
                <a:solidFill>
                  <a:schemeClr val="tx1"/>
                </a:solidFill>
                <a:latin typeface="+mj-lt"/>
              </a:rPr>
              <a:t>The ICC can also exercise its jurisdiction if:</a:t>
            </a:r>
          </a:p>
          <a:p>
            <a:pPr lvl="1" algn="just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50" dirty="0">
                <a:solidFill>
                  <a:schemeClr val="tx1"/>
                </a:solidFill>
                <a:latin typeface="+mj-lt"/>
              </a:rPr>
              <a:t>The crime took place on the territory of a State Party or State accepting the ICC’s jurisdiction</a:t>
            </a:r>
            <a:r>
              <a:rPr lang="en-US" sz="2050" dirty="0">
                <a:solidFill>
                  <a:schemeClr val="tx1"/>
                </a:solidFill>
              </a:rPr>
              <a:t> </a:t>
            </a:r>
            <a:r>
              <a:rPr lang="en-US" sz="1700" dirty="0">
                <a:solidFill>
                  <a:schemeClr val="tx1"/>
                </a:solidFill>
              </a:rPr>
              <a:t>(Art 12 of the Rome Statute).</a:t>
            </a:r>
            <a:endParaRPr lang="en-US" sz="1700" dirty="0">
              <a:solidFill>
                <a:schemeClr val="tx1"/>
              </a:solidFill>
              <a:latin typeface="+mj-lt"/>
            </a:endParaRPr>
          </a:p>
          <a:p>
            <a:pPr lvl="1" algn="just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50" dirty="0">
                <a:solidFill>
                  <a:schemeClr val="tx1"/>
                </a:solidFill>
                <a:latin typeface="+mj-lt"/>
              </a:rPr>
              <a:t>The UN  Sec. Council has referred the situation to the ICC Prosecutor, no matter the nationality of the accused or the location of the crime</a:t>
            </a:r>
            <a:r>
              <a:rPr lang="en-US" sz="2050" dirty="0">
                <a:solidFill>
                  <a:prstClr val="black"/>
                </a:solidFill>
              </a:rPr>
              <a:t> </a:t>
            </a:r>
            <a:r>
              <a:rPr lang="en-US" sz="1700" dirty="0">
                <a:solidFill>
                  <a:prstClr val="black"/>
                </a:solidFill>
              </a:rPr>
              <a:t>(Art 15 bis &amp; 15 </a:t>
            </a:r>
            <a:r>
              <a:rPr lang="en-US" sz="1700" dirty="0" err="1">
                <a:solidFill>
                  <a:prstClr val="black"/>
                </a:solidFill>
              </a:rPr>
              <a:t>ter</a:t>
            </a:r>
            <a:r>
              <a:rPr lang="en-US" sz="1700" dirty="0">
                <a:solidFill>
                  <a:prstClr val="black"/>
                </a:solidFill>
              </a:rPr>
              <a:t> of the Rome Statute).</a:t>
            </a:r>
            <a:endParaRPr lang="en-US" sz="1700" dirty="0">
              <a:solidFill>
                <a:schemeClr val="tx1"/>
              </a:solidFill>
              <a:latin typeface="+mj-lt"/>
            </a:endParaRPr>
          </a:p>
          <a:p>
            <a:pPr lvl="2" algn="just" fontAlgn="base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050" dirty="0">
                <a:solidFill>
                  <a:schemeClr val="tx1"/>
                </a:solidFill>
                <a:latin typeface="+mj-lt"/>
              </a:rPr>
              <a:t>It is impossible for the UN Sec. Council to adopt a resolution referring the Russia case to the ICC because Russia has a veto right.</a:t>
            </a:r>
          </a:p>
          <a:p>
            <a:pPr lvl="1" algn="just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50" dirty="0">
                <a:solidFill>
                  <a:schemeClr val="tx1"/>
                </a:solidFill>
                <a:latin typeface="+mj-lt"/>
              </a:rPr>
              <a:t>The ICC Prosecutor believes that there is a reasonable basis to investigate the commission of an international crime, and seeks authorization from the ICC Pre-Trial Chamber</a:t>
            </a:r>
            <a:r>
              <a:rPr lang="en-US" sz="1700" dirty="0">
                <a:solidFill>
                  <a:prstClr val="black"/>
                </a:solidFill>
              </a:rPr>
              <a:t> (Art 15 of the Rome Statute).</a:t>
            </a:r>
            <a:endParaRPr lang="en-US" sz="205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B3BD4-E202-4218-A37D-0FD91C84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18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134C21-2C4C-4C82-95CA-7F4073F6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5" y="377364"/>
            <a:ext cx="8656130" cy="442688"/>
          </a:xfrm>
        </p:spPr>
        <p:txBody>
          <a:bodyPr/>
          <a:lstStyle/>
          <a:p>
            <a:pPr algn="l"/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>IV. Case of Study of the Ukraine Crisis </a:t>
            </a:r>
            <a:r>
              <a:rPr lang="en-US" sz="2700" dirty="0"/>
              <a:t>(cont.)</a:t>
            </a:r>
          </a:p>
        </p:txBody>
      </p:sp>
    </p:spTree>
    <p:extLst>
      <p:ext uri="{BB962C8B-B14F-4D97-AF65-F5344CB8AC3E}">
        <p14:creationId xmlns:p14="http://schemas.microsoft.com/office/powerpoint/2010/main" val="310637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361" y="777423"/>
            <a:ext cx="8451762" cy="5802988"/>
          </a:xfrm>
        </p:spPr>
        <p:txBody>
          <a:bodyPr>
            <a:noAutofit/>
          </a:bodyPr>
          <a:lstStyle/>
          <a:p>
            <a:pPr algn="just" fontAlgn="base">
              <a:spcBef>
                <a:spcPts val="2400"/>
              </a:spcBef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Possible options to Vladimir Putin criminally accountable?</a:t>
            </a:r>
          </a:p>
          <a:p>
            <a:pPr lvl="1" algn="just" fontAlgn="base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Creation of an </a:t>
            </a:r>
            <a:r>
              <a:rPr lang="en-US" sz="2000" i="1" dirty="0">
                <a:solidFill>
                  <a:schemeClr val="tx1"/>
                </a:solidFill>
                <a:latin typeface="+mj-lt"/>
              </a:rPr>
              <a:t>ad hoc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international criminal tribunal to adjudicate international crimes committed in Ukraine.</a:t>
            </a:r>
          </a:p>
          <a:p>
            <a:pPr lvl="2" algn="just" fontAlgn="base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u="sng" dirty="0">
                <a:solidFill>
                  <a:schemeClr val="tx1"/>
                </a:solidFill>
                <a:latin typeface="+mj-lt"/>
              </a:rPr>
              <a:t>But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: Russia could still use its veto right </a:t>
            </a:r>
            <a:r>
              <a:rPr lang="en-US" sz="1800" dirty="0">
                <a:solidFill>
                  <a:schemeClr val="tx1"/>
                </a:solidFill>
              </a:rPr>
              <a:t>at UN Sec. Council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to block any resolution on that 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ad hoc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tribunal.</a:t>
            </a:r>
          </a:p>
          <a:p>
            <a:pPr lvl="1" algn="just" fontAlgn="base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Prosecution before the domestic courts of countries that have universal jurisdiction over international crimes (including aggression).</a:t>
            </a:r>
          </a:p>
          <a:p>
            <a:pPr lvl="2" algn="just" fontAlgn="base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u="sng" dirty="0">
                <a:solidFill>
                  <a:schemeClr val="tx1"/>
                </a:solidFill>
              </a:rPr>
              <a:t>But</a:t>
            </a:r>
            <a:r>
              <a:rPr lang="en-US" dirty="0">
                <a:solidFill>
                  <a:schemeClr val="tx1"/>
                </a:solidFill>
              </a:rPr>
              <a:t>: It is unlikely the judicial and political authorities in Russia would cooperate with those countries.</a:t>
            </a:r>
          </a:p>
          <a:p>
            <a:pPr lvl="1" algn="just" fontAlgn="base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Holding trials in absentia in Ukraine. But it would not have a deterrent effect on Putin.</a:t>
            </a:r>
          </a:p>
          <a:p>
            <a:pPr algn="just" fontAlgn="base">
              <a:spcBef>
                <a:spcPts val="2400"/>
              </a:spcBef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B3BD4-E202-4218-A37D-0FD91C84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19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134C21-2C4C-4C82-95CA-7F4073F6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09" y="232692"/>
            <a:ext cx="8616145" cy="442688"/>
          </a:xfrm>
        </p:spPr>
        <p:txBody>
          <a:bodyPr/>
          <a:lstStyle/>
          <a:p>
            <a:pPr algn="l"/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700" b="1" dirty="0"/>
              <a:t>IV. Case of Study of the Ukraine Crisis </a:t>
            </a:r>
            <a:r>
              <a:rPr lang="en-US" sz="2700" dirty="0"/>
              <a:t>(cont.)</a:t>
            </a:r>
          </a:p>
        </p:txBody>
      </p:sp>
    </p:spTree>
    <p:extLst>
      <p:ext uri="{BB962C8B-B14F-4D97-AF65-F5344CB8AC3E}">
        <p14:creationId xmlns:p14="http://schemas.microsoft.com/office/powerpoint/2010/main" val="144464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470" y="355476"/>
            <a:ext cx="8042276" cy="437371"/>
          </a:xfrm>
        </p:spPr>
        <p:txBody>
          <a:bodyPr/>
          <a:lstStyle/>
          <a:p>
            <a:r>
              <a:rPr lang="en-US" sz="3300" b="1" dirty="0"/>
              <a:t>Presentation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283" y="940899"/>
            <a:ext cx="8355434" cy="5517331"/>
          </a:xfrm>
        </p:spPr>
        <p:txBody>
          <a:bodyPr>
            <a:noAutofit/>
          </a:bodyPr>
          <a:lstStyle/>
          <a:p>
            <a:pPr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Since the 1940s, the “crime of aggression” or “crime against peace” has never been prosecuted despite the occurrence of acts of aggression around the world:  </a:t>
            </a:r>
          </a:p>
          <a:p>
            <a:pPr lvl="2" algn="just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1990 Iraq’s invasion of Kuwait</a:t>
            </a:r>
          </a:p>
          <a:p>
            <a:pPr lvl="2" algn="just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2003 US-led coalition invading Iraq</a:t>
            </a:r>
          </a:p>
          <a:p>
            <a:pPr lvl="2" algn="just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Current Russia’s invasion of Ukraine.</a:t>
            </a:r>
          </a:p>
          <a:p>
            <a:pPr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The offenders of crime of aggression have been avoiding prosecution because there were:</a:t>
            </a:r>
          </a:p>
          <a:p>
            <a:pPr lvl="2" algn="just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Neither a clear court to prosecute this crime </a:t>
            </a:r>
          </a:p>
          <a:p>
            <a:pPr lvl="2" algn="just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Nor was there any universal agreement on the scope of the definition of this offense until recently in 2010. </a:t>
            </a:r>
          </a:p>
          <a:p>
            <a:pPr algn="just">
              <a:spcBef>
                <a:spcPts val="1500"/>
              </a:spcBef>
              <a:buFont typeface="Wingdings" panose="05000000000000000000" pitchFamily="2" charset="2"/>
              <a:buChar char="q"/>
            </a:pP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F5D82-2769-47D0-B640-D988A1969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13" y="251795"/>
            <a:ext cx="8287299" cy="450575"/>
          </a:xfrm>
        </p:spPr>
        <p:txBody>
          <a:bodyPr/>
          <a:lstStyle/>
          <a:p>
            <a:r>
              <a:rPr lang="en-US" sz="2000" b="1" dirty="0"/>
              <a:t>List of References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494" y="804348"/>
            <a:ext cx="8633012" cy="5758180"/>
          </a:xfrm>
        </p:spPr>
        <p:txBody>
          <a:bodyPr>
            <a:noAutofit/>
          </a:bodyPr>
          <a:lstStyle/>
          <a:p>
            <a:pPr algn="just">
              <a:spcBef>
                <a:spcPts val="1400"/>
              </a:spcBef>
              <a:buFont typeface="Wingdings" panose="05000000000000000000" pitchFamily="2" charset="2"/>
              <a:buChar char="q"/>
            </a:pPr>
            <a:r>
              <a:rPr lang="en-US" sz="1450" dirty="0" err="1">
                <a:solidFill>
                  <a:schemeClr val="tx1"/>
                </a:solidFill>
              </a:rPr>
              <a:t>Gegout</a:t>
            </a:r>
            <a:r>
              <a:rPr lang="en-US" sz="1450" dirty="0">
                <a:solidFill>
                  <a:schemeClr val="tx1"/>
                </a:solidFill>
              </a:rPr>
              <a:t>, Catherine. The Crime of Aggression, the UK and France: Time to Show Leadership on the Principles of International Law at the International Criminal Court. Available at: </a:t>
            </a:r>
            <a:r>
              <a:rPr lang="en-US" sz="145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https://www.opendemocracy.net</a:t>
            </a:r>
            <a:r>
              <a:rPr lang="en-US" sz="1450" dirty="0">
                <a:solidFill>
                  <a:schemeClr val="tx1"/>
                </a:solidFill>
              </a:rPr>
              <a:t>.</a:t>
            </a:r>
          </a:p>
          <a:p>
            <a:pPr algn="just">
              <a:spcBef>
                <a:spcPts val="1400"/>
              </a:spcBef>
              <a:buFont typeface="Wingdings" panose="05000000000000000000" pitchFamily="2" charset="2"/>
              <a:buChar char="q"/>
            </a:pPr>
            <a:r>
              <a:rPr lang="en-US" sz="1450" dirty="0">
                <a:solidFill>
                  <a:schemeClr val="tx1"/>
                </a:solidFill>
              </a:rPr>
              <a:t>Coalition for the International Criminal Court. Historic Activation of the Crime of Aggression. Available at: </a:t>
            </a:r>
            <a:r>
              <a:rPr lang="en-US" sz="145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https://www.coalitionfortheicc.org.</a:t>
            </a:r>
            <a:endParaRPr lang="en-US" sz="1450" dirty="0">
              <a:solidFill>
                <a:schemeClr val="tx1"/>
              </a:solidFill>
            </a:endParaRPr>
          </a:p>
          <a:p>
            <a:pPr algn="just">
              <a:spcBef>
                <a:spcPts val="1400"/>
              </a:spcBef>
              <a:buFont typeface="Wingdings" panose="05000000000000000000" pitchFamily="2" charset="2"/>
              <a:buChar char="q"/>
            </a:pPr>
            <a:r>
              <a:rPr lang="en-US" sz="1450" dirty="0" err="1">
                <a:solidFill>
                  <a:schemeClr val="tx1"/>
                </a:solidFill>
              </a:rPr>
              <a:t>Sarkin</a:t>
            </a:r>
            <a:r>
              <a:rPr lang="en-US" sz="1450" dirty="0">
                <a:solidFill>
                  <a:schemeClr val="tx1"/>
                </a:solidFill>
              </a:rPr>
              <a:t>, Jeremy &amp; Almeida, Juliana (2020). Understanding the Activation of the Crime of Aggression at the International Criminal Court: Progress and Pitfalls. Available a https://wilj.law.wisc.edu/wp-content/uploads/sites/1270/2020/01/36.3_518-551_SarkinAlmeida.pdf</a:t>
            </a:r>
          </a:p>
          <a:p>
            <a:pPr algn="just">
              <a:spcBef>
                <a:spcPts val="1400"/>
              </a:spcBef>
              <a:buFont typeface="Wingdings" panose="05000000000000000000" pitchFamily="2" charset="2"/>
              <a:buChar char="q"/>
            </a:pPr>
            <a:r>
              <a:rPr lang="en-US" sz="1450" dirty="0">
                <a:solidFill>
                  <a:schemeClr val="tx1"/>
                </a:solidFill>
              </a:rPr>
              <a:t>United Nations, Amendments on the Crime of Aggression to the Rome Statute of the International Criminal Court Kampala, 11 June 2010. </a:t>
            </a:r>
          </a:p>
          <a:p>
            <a:pPr algn="just">
              <a:spcBef>
                <a:spcPts val="1400"/>
              </a:spcBef>
              <a:buFont typeface="Wingdings" panose="05000000000000000000" pitchFamily="2" charset="2"/>
              <a:buChar char="q"/>
            </a:pPr>
            <a:r>
              <a:rPr lang="en-US" sz="1450" dirty="0">
                <a:solidFill>
                  <a:schemeClr val="tx1"/>
                </a:solidFill>
              </a:rPr>
              <a:t>United Nations, Charter of the United Nations, 24 October 1945, 1 UNTS XVI. </a:t>
            </a:r>
          </a:p>
          <a:p>
            <a:pPr algn="just">
              <a:spcBef>
                <a:spcPts val="1400"/>
              </a:spcBef>
              <a:buFont typeface="Wingdings" panose="05000000000000000000" pitchFamily="2" charset="2"/>
              <a:buChar char="q"/>
            </a:pPr>
            <a:r>
              <a:rPr lang="en-US" sz="1450" dirty="0">
                <a:solidFill>
                  <a:schemeClr val="tx1"/>
                </a:solidFill>
              </a:rPr>
              <a:t>United Nations, Charter of the International Military Tribunal - Annex to the Agreement for the prosecution and punishment of the major war criminals of the European Axis ("London Agreement"), 8 August 1945.</a:t>
            </a:r>
          </a:p>
          <a:p>
            <a:pPr algn="just">
              <a:spcBef>
                <a:spcPts val="1400"/>
              </a:spcBef>
              <a:buFont typeface="Wingdings" panose="05000000000000000000" pitchFamily="2" charset="2"/>
              <a:buChar char="q"/>
            </a:pPr>
            <a:r>
              <a:rPr lang="en-US" sz="1450" dirty="0">
                <a:solidFill>
                  <a:schemeClr val="tx1"/>
                </a:solidFill>
              </a:rPr>
              <a:t>“The Practical Guide to Humanitarian Law: Aggression.” Available at : </a:t>
            </a:r>
            <a:r>
              <a:rPr lang="en-US" sz="145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https://guide-humanitarian-law.org</a:t>
            </a:r>
          </a:p>
          <a:p>
            <a:pPr algn="just">
              <a:spcBef>
                <a:spcPts val="1400"/>
              </a:spcBef>
              <a:buFont typeface="Wingdings" panose="05000000000000000000" pitchFamily="2" charset="2"/>
              <a:buChar char="q"/>
            </a:pPr>
            <a:r>
              <a:rPr lang="en-US" sz="1450" dirty="0">
                <a:solidFill>
                  <a:schemeClr val="tx1"/>
                </a:solidFill>
              </a:rPr>
              <a:t>“The Global Campaign for Ratification and Implementation of the Kampala Amendments on Crime of Aggression.” Available  at: https://crimeofaggression.info/role-of-the-icc/definition-of-the-crime-of-aggression</a:t>
            </a:r>
            <a:r>
              <a:rPr lang="en-US" sz="1450" i="1" dirty="0">
                <a:solidFill>
                  <a:schemeClr val="tx1"/>
                </a:solidFill>
              </a:rPr>
              <a:t>/</a:t>
            </a:r>
            <a:endParaRPr lang="en-US" sz="1450" dirty="0">
              <a:solidFill>
                <a:schemeClr val="tx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25FDA-53F4-4411-89FE-84DF02BAE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76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7529" y="2967335"/>
            <a:ext cx="79935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>
                <a:solidFill>
                  <a:schemeClr val="tx2">
                    <a:lumMod val="50000"/>
                    <a:lumOff val="50000"/>
                  </a:schemeClr>
                </a:solidFill>
              </a:rPr>
              <a:t>Thank You</a:t>
            </a:r>
            <a:endParaRPr lang="en-US" sz="380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79E2AE-359F-417D-AA19-6714C103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02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469" y="430976"/>
            <a:ext cx="8042276" cy="437371"/>
          </a:xfrm>
        </p:spPr>
        <p:txBody>
          <a:bodyPr/>
          <a:lstStyle/>
          <a:p>
            <a:r>
              <a:rPr lang="en-US" sz="3300" b="1" dirty="0"/>
              <a:t>Presentation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146" y="1123462"/>
            <a:ext cx="8042277" cy="5303562"/>
          </a:xfrm>
        </p:spPr>
        <p:txBody>
          <a:bodyPr>
            <a:noAutofit/>
          </a:bodyPr>
          <a:lstStyle/>
          <a:p>
            <a:pPr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chemeClr val="tx1"/>
                </a:solidFill>
              </a:rPr>
              <a:t>The presentation seeks to answer a series of questions regarding the “crime of aggression” or “crime against peace”:</a:t>
            </a:r>
          </a:p>
          <a:p>
            <a:pPr lvl="1" algn="just"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chemeClr val="tx1"/>
                </a:solidFill>
              </a:rPr>
              <a:t>What is really the “crime of aggression” under international law?</a:t>
            </a:r>
          </a:p>
          <a:p>
            <a:pPr lvl="1" algn="just"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chemeClr val="tx1"/>
                </a:solidFill>
              </a:rPr>
              <a:t>What are the criteria to assess acts of aggression?</a:t>
            </a:r>
          </a:p>
          <a:p>
            <a:pPr lvl="1" algn="just"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chemeClr val="tx1"/>
                </a:solidFill>
              </a:rPr>
              <a:t>In light of the current crisis in Ukraine, can the Russian authorities be prosecuted for the crime of aggression? </a:t>
            </a:r>
          </a:p>
          <a:p>
            <a:pPr lvl="2" algn="just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tx1"/>
                </a:solidFill>
              </a:rPr>
              <a:t>If not, what could be some practical and judicial barriers to prosecuting them?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F5D82-2769-47D0-B640-D988A1969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6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2239" y="199635"/>
            <a:ext cx="1404731" cy="665052"/>
          </a:xfrm>
        </p:spPr>
        <p:txBody>
          <a:bodyPr/>
          <a:lstStyle/>
          <a:p>
            <a:r>
              <a:rPr lang="en-US" sz="3300" b="1" u="sng" dirty="0"/>
              <a:t>Plan</a:t>
            </a:r>
            <a:r>
              <a:rPr lang="en-US" sz="3300" b="1" dirty="0"/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4EE4EB6-9F0E-433A-99A5-0249A77FB905}"/>
              </a:ext>
            </a:extLst>
          </p:cNvPr>
          <p:cNvSpPr/>
          <p:nvPr/>
        </p:nvSpPr>
        <p:spPr>
          <a:xfrm>
            <a:off x="545893" y="1258680"/>
            <a:ext cx="3600962" cy="222653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chemeClr val="tx1"/>
                </a:solidFill>
              </a:rPr>
              <a:t>I. Overview of </a:t>
            </a:r>
          </a:p>
          <a:p>
            <a:pPr algn="ctr"/>
            <a:r>
              <a:rPr lang="en-US" sz="1900" b="1" dirty="0">
                <a:solidFill>
                  <a:schemeClr val="tx1"/>
                </a:solidFill>
              </a:rPr>
              <a:t>Crime of Aggression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BE77CF-55F9-4498-B7ED-C40C70A00855}"/>
              </a:ext>
            </a:extLst>
          </p:cNvPr>
          <p:cNvSpPr/>
          <p:nvPr/>
        </p:nvSpPr>
        <p:spPr>
          <a:xfrm>
            <a:off x="4823794" y="1275932"/>
            <a:ext cx="3774314" cy="208643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US" sz="1900" b="1" dirty="0">
                <a:solidFill>
                  <a:schemeClr val="tx1"/>
                </a:solidFill>
              </a:rPr>
              <a:t>II. Definition of Crime of Aggression under International Law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2ACC13-4B22-4971-9DAB-E4A9E457E342}"/>
              </a:ext>
            </a:extLst>
          </p:cNvPr>
          <p:cNvSpPr/>
          <p:nvPr/>
        </p:nvSpPr>
        <p:spPr>
          <a:xfrm>
            <a:off x="646981" y="4211405"/>
            <a:ext cx="3712445" cy="2075766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US" sz="1900" b="1" dirty="0">
                <a:solidFill>
                  <a:schemeClr val="tx1"/>
                </a:solidFill>
              </a:rPr>
              <a:t>III. Criteria for Assessment of Crime of Aggression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824D19-EC59-47FE-8371-C2C5CF231AC0}"/>
              </a:ext>
            </a:extLst>
          </p:cNvPr>
          <p:cNvSpPr txBox="1"/>
          <p:nvPr/>
        </p:nvSpPr>
        <p:spPr>
          <a:xfrm>
            <a:off x="3640822" y="3282956"/>
            <a:ext cx="206369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/>
              <a:t>Crime of Aggression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BCE1F-1D8B-469F-9416-CE79C34E1FE2}"/>
              </a:ext>
            </a:extLst>
          </p:cNvPr>
          <p:cNvCxnSpPr>
            <a:cxnSpLocks/>
          </p:cNvCxnSpPr>
          <p:nvPr/>
        </p:nvCxnSpPr>
        <p:spPr>
          <a:xfrm>
            <a:off x="3986129" y="2802835"/>
            <a:ext cx="476814" cy="480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BA4CCB-5F63-4B93-A4ED-769A9A5F25AF}"/>
              </a:ext>
            </a:extLst>
          </p:cNvPr>
          <p:cNvCxnSpPr>
            <a:cxnSpLocks/>
          </p:cNvCxnSpPr>
          <p:nvPr/>
        </p:nvCxnSpPr>
        <p:spPr>
          <a:xfrm flipV="1">
            <a:off x="4709236" y="2802835"/>
            <a:ext cx="338356" cy="4953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8C46C4-78DB-4107-A660-A4A28EA0A900}"/>
              </a:ext>
            </a:extLst>
          </p:cNvPr>
          <p:cNvCxnSpPr>
            <a:cxnSpLocks/>
          </p:cNvCxnSpPr>
          <p:nvPr/>
        </p:nvCxnSpPr>
        <p:spPr>
          <a:xfrm>
            <a:off x="4806062" y="4113953"/>
            <a:ext cx="635255" cy="480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2C4A16-5560-48E4-BE48-6E95103431C6}"/>
              </a:ext>
            </a:extLst>
          </p:cNvPr>
          <p:cNvCxnSpPr>
            <a:cxnSpLocks/>
          </p:cNvCxnSpPr>
          <p:nvPr/>
        </p:nvCxnSpPr>
        <p:spPr>
          <a:xfrm flipH="1">
            <a:off x="3751910" y="4113953"/>
            <a:ext cx="622498" cy="4173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22D7210-6505-48AA-8030-73FF89453395}"/>
              </a:ext>
            </a:extLst>
          </p:cNvPr>
          <p:cNvSpPr/>
          <p:nvPr/>
        </p:nvSpPr>
        <p:spPr>
          <a:xfrm>
            <a:off x="4878414" y="4285301"/>
            <a:ext cx="3851518" cy="199036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endParaRPr lang="en-US" sz="1900" b="1" dirty="0">
              <a:solidFill>
                <a:schemeClr val="tx1"/>
              </a:solidFill>
            </a:endParaRPr>
          </a:p>
          <a:p>
            <a:pPr algn="ctr">
              <a:spcBef>
                <a:spcPts val="1800"/>
              </a:spcBef>
            </a:pPr>
            <a:r>
              <a:rPr lang="en-US" sz="1900" b="1" dirty="0">
                <a:solidFill>
                  <a:schemeClr val="tx1"/>
                </a:solidFill>
              </a:rPr>
              <a:t>IV. Case of Study of the Ukraine Crisis</a:t>
            </a:r>
          </a:p>
          <a:p>
            <a:pPr>
              <a:spcBef>
                <a:spcPts val="1800"/>
              </a:spcBef>
            </a:pP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4B72771-C5BB-4899-ACC4-1EF246847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4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ussia Launches Full Scale Invasion of Ukra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168" y="847287"/>
            <a:ext cx="8405938" cy="54057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1F298-81CF-4172-8733-39405273BEFD}"/>
              </a:ext>
            </a:extLst>
          </p:cNvPr>
          <p:cNvSpPr txBox="1">
            <a:spLocks/>
          </p:cNvSpPr>
          <p:nvPr/>
        </p:nvSpPr>
        <p:spPr>
          <a:xfrm>
            <a:off x="378860" y="308397"/>
            <a:ext cx="847529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1900" b="1" dirty="0">
                <a:solidFill>
                  <a:schemeClr val="tx1"/>
                </a:solidFill>
              </a:rPr>
              <a:t>Video: Russia Launches Full-Scale Invasion of Ukraine</a:t>
            </a:r>
          </a:p>
        </p:txBody>
      </p:sp>
    </p:spTree>
    <p:extLst>
      <p:ext uri="{BB962C8B-B14F-4D97-AF65-F5344CB8AC3E}">
        <p14:creationId xmlns:p14="http://schemas.microsoft.com/office/powerpoint/2010/main" val="338343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127" y="291546"/>
            <a:ext cx="8616145" cy="596348"/>
          </a:xfrm>
        </p:spPr>
        <p:txBody>
          <a:bodyPr/>
          <a:lstStyle/>
          <a:p>
            <a:pPr algn="l"/>
            <a:r>
              <a:rPr lang="en-US" sz="2500" b="1" dirty="0"/>
              <a:t/>
            </a:r>
            <a:br>
              <a:rPr lang="en-US" sz="2500" b="1" dirty="0"/>
            </a:br>
            <a:r>
              <a:rPr lang="en-US" sz="2500" b="1" dirty="0"/>
              <a:t/>
            </a:r>
            <a:br>
              <a:rPr lang="en-US" sz="2500" b="1" dirty="0"/>
            </a:br>
            <a:r>
              <a:rPr lang="en-US" sz="2500" b="1" dirty="0"/>
              <a:t/>
            </a:r>
            <a:br>
              <a:rPr lang="en-US" sz="2500" b="1" dirty="0"/>
            </a:br>
            <a:r>
              <a:rPr lang="en-US" sz="2500" b="1" dirty="0"/>
              <a:t/>
            </a:r>
            <a:br>
              <a:rPr lang="en-US" sz="2500" b="1" dirty="0"/>
            </a:br>
            <a:r>
              <a:rPr lang="en-US" sz="2500" b="1" dirty="0"/>
              <a:t/>
            </a:r>
            <a:br>
              <a:rPr lang="en-US" sz="2500" b="1" dirty="0"/>
            </a:br>
            <a:r>
              <a:rPr lang="en-US" sz="2500" b="1" dirty="0"/>
              <a:t>I. Contextual Background on “Crime of Aggression”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691" y="1073304"/>
            <a:ext cx="8509815" cy="5493149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</a:rPr>
              <a:t>After the Second World War (1939-1945), the United Nations (UN) was founded in 1945 with the mission to </a:t>
            </a:r>
            <a:r>
              <a:rPr lang="en-US" sz="2000" u="sng" dirty="0">
                <a:solidFill>
                  <a:schemeClr val="tx1"/>
                </a:solidFill>
              </a:rPr>
              <a:t>maintain peace and security in the world</a:t>
            </a:r>
            <a:r>
              <a:rPr lang="en-US" sz="2000" dirty="0">
                <a:solidFill>
                  <a:schemeClr val="tx1"/>
                </a:solidFill>
              </a:rPr>
              <a:t> (Article 1 of the UN Charter).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</a:rPr>
              <a:t>The UN Charter compels the State members to refrain from using threat or force against the territorial integrity of another State [Art 2(4) ].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</a:rPr>
              <a:t> Yet, such a prohibition of the use of force under the UN Charter is subjected to two exceptions:</a:t>
            </a:r>
          </a:p>
          <a:p>
            <a:pPr lvl="1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</a:rPr>
              <a:t>Self-defense</a:t>
            </a:r>
            <a:r>
              <a:rPr lang="en-US" sz="2000" dirty="0">
                <a:solidFill>
                  <a:schemeClr val="tx1"/>
                </a:solidFill>
              </a:rPr>
              <a:t> (when a State is defending itself against an armed attack emanating from another State) [Art 51 of UN Charter]</a:t>
            </a:r>
          </a:p>
          <a:p>
            <a:pPr lvl="1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</a:rPr>
              <a:t>UN Security Council’s authorization </a:t>
            </a:r>
            <a:r>
              <a:rPr lang="en-US" sz="2000" dirty="0">
                <a:solidFill>
                  <a:schemeClr val="tx1"/>
                </a:solidFill>
              </a:rPr>
              <a:t>of armed interventions under Chapter VII to maintain or restore international peace (Art 42-48 of the UN Charter).</a:t>
            </a:r>
          </a:p>
          <a:p>
            <a:pPr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B3BD4-E202-4218-A37D-0FD91C84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0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63" y="291546"/>
            <a:ext cx="8749910" cy="596348"/>
          </a:xfrm>
        </p:spPr>
        <p:txBody>
          <a:bodyPr/>
          <a:lstStyle/>
          <a:p>
            <a:pPr algn="l"/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300" b="1" dirty="0"/>
              <a:t>I. Contextual Background on “Crime of Aggression”</a:t>
            </a:r>
            <a:r>
              <a:rPr lang="en-US" sz="2300" dirty="0"/>
              <a:t>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498" y="1073304"/>
            <a:ext cx="8098971" cy="5301617"/>
          </a:xfrm>
        </p:spPr>
        <p:txBody>
          <a:bodyPr>
            <a:noAutofit/>
          </a:bodyPr>
          <a:lstStyle/>
          <a:p>
            <a:pPr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chemeClr val="tx1"/>
                </a:solidFill>
              </a:rPr>
              <a:t>In other words, there are limited conditions under which States may resort to the use of armed force.</a:t>
            </a:r>
          </a:p>
          <a:p>
            <a:pPr lvl="1"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chemeClr val="tx1"/>
                </a:solidFill>
              </a:rPr>
              <a:t>Using of force without legal justification (self-defense or UN Sec. </a:t>
            </a:r>
            <a:r>
              <a:rPr lang="en-US" sz="2300" dirty="0" err="1">
                <a:solidFill>
                  <a:schemeClr val="tx1"/>
                </a:solidFill>
              </a:rPr>
              <a:t>Coun</a:t>
            </a:r>
            <a:r>
              <a:rPr lang="en-US" sz="2300" dirty="0">
                <a:solidFill>
                  <a:schemeClr val="tx1"/>
                </a:solidFill>
              </a:rPr>
              <a:t>. authorization) would amount to an “act of aggression.” </a:t>
            </a:r>
          </a:p>
          <a:p>
            <a:pPr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chemeClr val="tx1"/>
                </a:solidFill>
              </a:rPr>
              <a:t>Despite </a:t>
            </a:r>
            <a:r>
              <a:rPr lang="en-US" sz="2300" b="1" dirty="0">
                <a:solidFill>
                  <a:schemeClr val="tx1"/>
                </a:solidFill>
              </a:rPr>
              <a:t>States</a:t>
            </a:r>
            <a:r>
              <a:rPr lang="en-US" sz="2300" dirty="0">
                <a:solidFill>
                  <a:schemeClr val="tx1"/>
                </a:solidFill>
              </a:rPr>
              <a:t> (as “juristic persons”) can engage their </a:t>
            </a:r>
            <a:r>
              <a:rPr lang="en-US" sz="2300" b="1" dirty="0">
                <a:solidFill>
                  <a:schemeClr val="tx1"/>
                </a:solidFill>
              </a:rPr>
              <a:t>international responsibility </a:t>
            </a:r>
            <a:r>
              <a:rPr lang="en-US" sz="2300" dirty="0">
                <a:solidFill>
                  <a:schemeClr val="tx1"/>
                </a:solidFill>
              </a:rPr>
              <a:t>for an act of aggression, the crime of aggression also targets </a:t>
            </a:r>
            <a:r>
              <a:rPr lang="en-US" sz="2300" b="1" dirty="0">
                <a:solidFill>
                  <a:schemeClr val="tx1"/>
                </a:solidFill>
              </a:rPr>
              <a:t>the individual criminal responsibility of the State’s leadership </a:t>
            </a:r>
            <a:r>
              <a:rPr lang="en-US" sz="2300" dirty="0">
                <a:solidFill>
                  <a:schemeClr val="tx1"/>
                </a:solidFill>
              </a:rPr>
              <a:t>(e.g.: President, Army chief, etc.).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300" dirty="0">
              <a:solidFill>
                <a:schemeClr val="tx1"/>
              </a:solidFill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q"/>
            </a:pP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B3BD4-E202-4218-A37D-0FD91C84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7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63" y="291546"/>
            <a:ext cx="8749910" cy="596348"/>
          </a:xfrm>
        </p:spPr>
        <p:txBody>
          <a:bodyPr/>
          <a:lstStyle/>
          <a:p>
            <a:pPr algn="l"/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300" b="1" dirty="0"/>
              <a:t>I. Contextual Background on “Crime of Aggression”</a:t>
            </a:r>
            <a:r>
              <a:rPr lang="en-US" sz="2300" dirty="0"/>
              <a:t>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362" y="1073304"/>
            <a:ext cx="8474823" cy="5301617"/>
          </a:xfrm>
        </p:spPr>
        <p:txBody>
          <a:bodyPr>
            <a:noAutofit/>
          </a:bodyPr>
          <a:lstStyle/>
          <a:p>
            <a:pPr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chemeClr val="tx1"/>
                </a:solidFill>
              </a:rPr>
              <a:t>Since the 1940s Nuremberg and Tokyo trials </a:t>
            </a:r>
            <a:r>
              <a:rPr lang="en-US" sz="2200" dirty="0">
                <a:solidFill>
                  <a:schemeClr val="tx1"/>
                </a:solidFill>
              </a:rPr>
              <a:t>(against senior officials of defeated Nazi Germany and Japan), there has been </a:t>
            </a:r>
            <a:r>
              <a:rPr lang="en-US" sz="2200" b="1" dirty="0">
                <a:solidFill>
                  <a:schemeClr val="tx1"/>
                </a:solidFill>
              </a:rPr>
              <a:t>no international prosecution for crimes against peace or crimes of aggression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pPr lvl="2"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chemeClr val="tx1"/>
                </a:solidFill>
              </a:rPr>
              <a:t>Nuremberg and Tokyo tribunals were established </a:t>
            </a:r>
            <a:r>
              <a:rPr lang="en-US" sz="2200" i="1" dirty="0">
                <a:solidFill>
                  <a:schemeClr val="tx1"/>
                </a:solidFill>
              </a:rPr>
              <a:t>ad hoc </a:t>
            </a:r>
            <a:r>
              <a:rPr lang="en-US" sz="2200" dirty="0">
                <a:solidFill>
                  <a:schemeClr val="tx1"/>
                </a:solidFill>
              </a:rPr>
              <a:t>courts, whose mandates expired after holding trials.</a:t>
            </a:r>
          </a:p>
          <a:p>
            <a:pPr lvl="2"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chemeClr val="tx1"/>
                </a:solidFill>
              </a:rPr>
              <a:t>The 1945 Charter of the Nuremberg International Military Tribunal used term “crime against peace” instead of “crime of aggression.”</a:t>
            </a:r>
          </a:p>
          <a:p>
            <a:pPr lvl="2"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/>
              </a:solidFill>
            </a:endParaRPr>
          </a:p>
          <a:p>
            <a:pPr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/>
              </a:solidFill>
            </a:endParaRPr>
          </a:p>
          <a:p>
            <a:pPr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B3BD4-E202-4218-A37D-0FD91C84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6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127" y="291546"/>
            <a:ext cx="8616145" cy="596348"/>
          </a:xfrm>
        </p:spPr>
        <p:txBody>
          <a:bodyPr/>
          <a:lstStyle/>
          <a:p>
            <a:pPr algn="l"/>
            <a:r>
              <a:rPr lang="en-US" sz="2300" b="1" dirty="0"/>
              <a:t/>
            </a:r>
            <a:br>
              <a:rPr lang="en-US" sz="2300" b="1" dirty="0"/>
            </a:br>
            <a:r>
              <a:rPr lang="en-US" sz="2300" b="1" dirty="0"/>
              <a:t/>
            </a:r>
            <a:br>
              <a:rPr lang="en-US" sz="2300" b="1" dirty="0"/>
            </a:br>
            <a:r>
              <a:rPr lang="en-US" sz="2300" b="1" dirty="0"/>
              <a:t/>
            </a:r>
            <a:br>
              <a:rPr lang="en-US" sz="2300" b="1" dirty="0"/>
            </a:br>
            <a:r>
              <a:rPr lang="en-US" sz="2300" b="1" dirty="0"/>
              <a:t/>
            </a:r>
            <a:br>
              <a:rPr lang="en-US" sz="2300" b="1" dirty="0"/>
            </a:br>
            <a:r>
              <a:rPr lang="en-US" sz="2300" b="1" dirty="0"/>
              <a:t/>
            </a:r>
            <a:br>
              <a:rPr lang="en-US" sz="2300" b="1" dirty="0"/>
            </a:br>
            <a:r>
              <a:rPr lang="en-US" sz="2300" b="1" dirty="0"/>
              <a:t>I. Contextual Background on “Crime of Aggression”</a:t>
            </a:r>
            <a:r>
              <a:rPr lang="en-US" sz="2300" dirty="0"/>
              <a:t>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33" y="1073304"/>
            <a:ext cx="8319482" cy="5493149"/>
          </a:xfrm>
        </p:spPr>
        <p:txBody>
          <a:bodyPr>
            <a:noAutofit/>
          </a:bodyPr>
          <a:lstStyle/>
          <a:p>
            <a:pPr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100" dirty="0">
                <a:solidFill>
                  <a:schemeClr val="tx1"/>
                </a:solidFill>
              </a:rPr>
              <a:t>Since 1940s, what constituted “aggression” was not clearly defined.</a:t>
            </a:r>
          </a:p>
          <a:p>
            <a:pPr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100" dirty="0">
                <a:solidFill>
                  <a:schemeClr val="tx1"/>
                </a:solidFill>
              </a:rPr>
              <a:t>Because of the Cold War and ideological conflict within the UN Security Council:</a:t>
            </a:r>
          </a:p>
          <a:p>
            <a:pPr lvl="1"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100" dirty="0">
                <a:solidFill>
                  <a:schemeClr val="tx1"/>
                </a:solidFill>
              </a:rPr>
              <a:t>The scope of the concept of “aggression” dwelled ambiguous for decades.</a:t>
            </a:r>
          </a:p>
          <a:p>
            <a:pPr lvl="1"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100" dirty="0">
                <a:solidFill>
                  <a:schemeClr val="tx1"/>
                </a:solidFill>
              </a:rPr>
              <a:t>There was no clear court to prosecute acts of aggression </a:t>
            </a:r>
          </a:p>
          <a:p>
            <a:pPr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100" dirty="0">
                <a:solidFill>
                  <a:schemeClr val="tx1"/>
                </a:solidFill>
              </a:rPr>
              <a:t>The first the tentative definition was provided by the Resolution 3314 of The UN General Assembly of 1974.</a:t>
            </a:r>
          </a:p>
          <a:p>
            <a:pPr algn="just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100" dirty="0">
                <a:solidFill>
                  <a:schemeClr val="tx1"/>
                </a:solidFill>
              </a:rPr>
              <a:t>The most holistic and universally accepted of “crime of aggression” emanates from the 2010 Amendments of the Rome Statute of the International Criminal Court of 1998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B3BD4-E202-4218-A37D-0FD91C84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1D23-4DED-714B-AFDC-138960B063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3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24929</TotalTime>
  <Words>2279</Words>
  <Application>Microsoft Office PowerPoint</Application>
  <PresentationFormat>On-screen Show (4:3)</PresentationFormat>
  <Paragraphs>150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Courier New</vt:lpstr>
      <vt:lpstr>News Gothic MT</vt:lpstr>
      <vt:lpstr>Times New Roman</vt:lpstr>
      <vt:lpstr>Wingdings</vt:lpstr>
      <vt:lpstr>Wingdings 2</vt:lpstr>
      <vt:lpstr>Breeze</vt:lpstr>
      <vt:lpstr> CJAG Conference </vt:lpstr>
      <vt:lpstr>Presentation Objectives</vt:lpstr>
      <vt:lpstr>Presentation Objectives</vt:lpstr>
      <vt:lpstr>Plan </vt:lpstr>
      <vt:lpstr>PowerPoint Presentation</vt:lpstr>
      <vt:lpstr>     I. Contextual Background on “Crime of Aggression”</vt:lpstr>
      <vt:lpstr>     I. Contextual Background on “Crime of Aggression”(cont.)</vt:lpstr>
      <vt:lpstr>     I. Contextual Background on “Crime of Aggression”(cont.)</vt:lpstr>
      <vt:lpstr>     I. Contextual Background on “Crime of Aggression”(cont.)</vt:lpstr>
      <vt:lpstr>     II. What is the Crime of Aggression under International Law?</vt:lpstr>
      <vt:lpstr>     II. What is the Crime of Aggression under International Law?</vt:lpstr>
      <vt:lpstr>     II. What is the Crime of Aggression under International Law?</vt:lpstr>
      <vt:lpstr>     III. Criteria for Assessment of Crime of Aggression</vt:lpstr>
      <vt:lpstr>     III. Criteria for Assessment of Crime of Aggression</vt:lpstr>
      <vt:lpstr>     III. Criteria for Assessment of Crime of Aggression</vt:lpstr>
      <vt:lpstr>     IV. Case of Study of the Ukraine Crisis</vt:lpstr>
      <vt:lpstr>     IV. Case of Study of the Ukraine Crisis (cont.)</vt:lpstr>
      <vt:lpstr>     IV. Case of Study of the Ukraine Crisis (cont.)</vt:lpstr>
      <vt:lpstr>     IV. Case of Study of the Ukraine Crisis (cont.)</vt:lpstr>
      <vt:lpstr>List of References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John(Stu) Batchelder</cp:lastModifiedBy>
  <cp:revision>1122</cp:revision>
  <dcterms:created xsi:type="dcterms:W3CDTF">2016-01-26T17:33:06Z</dcterms:created>
  <dcterms:modified xsi:type="dcterms:W3CDTF">2022-10-07T14:04:04Z</dcterms:modified>
</cp:coreProperties>
</file>