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3" r:id="rId3"/>
    <p:sldId id="264" r:id="rId4"/>
    <p:sldId id="272" r:id="rId5"/>
    <p:sldId id="267" r:id="rId6"/>
    <p:sldId id="266" r:id="rId7"/>
    <p:sldId id="268" r:id="rId8"/>
    <p:sldId id="269" r:id="rId9"/>
    <p:sldId id="270" r:id="rId10"/>
    <p:sldId id="271" r:id="rId11"/>
    <p:sldId id="258" r:id="rId12"/>
    <p:sldId id="259" r:id="rId13"/>
    <p:sldId id="260"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44E7DF-09EC-4795-8BDC-2D2470A7DC67}" v="37" dt="2022-09-21T11:19:21.9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96"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C6AD03-1B25-4C4B-A32E-BDADE437060B}"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77C9-9030-4B6C-8507-0DCC21A96A55}" type="slidenum">
              <a:rPr lang="en-US" smtClean="0"/>
              <a:t>‹#›</a:t>
            </a:fld>
            <a:endParaRPr lang="en-US"/>
          </a:p>
        </p:txBody>
      </p:sp>
    </p:spTree>
    <p:extLst>
      <p:ext uri="{BB962C8B-B14F-4D97-AF65-F5344CB8AC3E}">
        <p14:creationId xmlns:p14="http://schemas.microsoft.com/office/powerpoint/2010/main" val="148721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C6AD03-1B25-4C4B-A32E-BDADE437060B}"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77C9-9030-4B6C-8507-0DCC21A96A55}" type="slidenum">
              <a:rPr lang="en-US" smtClean="0"/>
              <a:t>‹#›</a:t>
            </a:fld>
            <a:endParaRPr lang="en-US"/>
          </a:p>
        </p:txBody>
      </p:sp>
    </p:spTree>
    <p:extLst>
      <p:ext uri="{BB962C8B-B14F-4D97-AF65-F5344CB8AC3E}">
        <p14:creationId xmlns:p14="http://schemas.microsoft.com/office/powerpoint/2010/main" val="108695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C6AD03-1B25-4C4B-A32E-BDADE437060B}"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77C9-9030-4B6C-8507-0DCC21A96A55}" type="slidenum">
              <a:rPr lang="en-US" smtClean="0"/>
              <a:t>‹#›</a:t>
            </a:fld>
            <a:endParaRPr lang="en-US"/>
          </a:p>
        </p:txBody>
      </p:sp>
    </p:spTree>
    <p:extLst>
      <p:ext uri="{BB962C8B-B14F-4D97-AF65-F5344CB8AC3E}">
        <p14:creationId xmlns:p14="http://schemas.microsoft.com/office/powerpoint/2010/main" val="1061726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C6AD03-1B25-4C4B-A32E-BDADE437060B}"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77C9-9030-4B6C-8507-0DCC21A96A55}" type="slidenum">
              <a:rPr lang="en-US" smtClean="0"/>
              <a:t>‹#›</a:t>
            </a:fld>
            <a:endParaRPr lang="en-US"/>
          </a:p>
        </p:txBody>
      </p:sp>
    </p:spTree>
    <p:extLst>
      <p:ext uri="{BB962C8B-B14F-4D97-AF65-F5344CB8AC3E}">
        <p14:creationId xmlns:p14="http://schemas.microsoft.com/office/powerpoint/2010/main" val="263683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C6AD03-1B25-4C4B-A32E-BDADE437060B}"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77C9-9030-4B6C-8507-0DCC21A96A55}" type="slidenum">
              <a:rPr lang="en-US" smtClean="0"/>
              <a:t>‹#›</a:t>
            </a:fld>
            <a:endParaRPr lang="en-US"/>
          </a:p>
        </p:txBody>
      </p:sp>
    </p:spTree>
    <p:extLst>
      <p:ext uri="{BB962C8B-B14F-4D97-AF65-F5344CB8AC3E}">
        <p14:creationId xmlns:p14="http://schemas.microsoft.com/office/powerpoint/2010/main" val="2168806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C6AD03-1B25-4C4B-A32E-BDADE437060B}"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577C9-9030-4B6C-8507-0DCC21A96A55}" type="slidenum">
              <a:rPr lang="en-US" smtClean="0"/>
              <a:t>‹#›</a:t>
            </a:fld>
            <a:endParaRPr lang="en-US"/>
          </a:p>
        </p:txBody>
      </p:sp>
    </p:spTree>
    <p:extLst>
      <p:ext uri="{BB962C8B-B14F-4D97-AF65-F5344CB8AC3E}">
        <p14:creationId xmlns:p14="http://schemas.microsoft.com/office/powerpoint/2010/main" val="312887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C6AD03-1B25-4C4B-A32E-BDADE437060B}" type="datetimeFigureOut">
              <a:rPr lang="en-US" smtClean="0"/>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577C9-9030-4B6C-8507-0DCC21A96A55}" type="slidenum">
              <a:rPr lang="en-US" smtClean="0"/>
              <a:t>‹#›</a:t>
            </a:fld>
            <a:endParaRPr lang="en-US"/>
          </a:p>
        </p:txBody>
      </p:sp>
    </p:spTree>
    <p:extLst>
      <p:ext uri="{BB962C8B-B14F-4D97-AF65-F5344CB8AC3E}">
        <p14:creationId xmlns:p14="http://schemas.microsoft.com/office/powerpoint/2010/main" val="3752218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C6AD03-1B25-4C4B-A32E-BDADE437060B}" type="datetimeFigureOut">
              <a:rPr lang="en-US" smtClean="0"/>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577C9-9030-4B6C-8507-0DCC21A96A55}" type="slidenum">
              <a:rPr lang="en-US" smtClean="0"/>
              <a:t>‹#›</a:t>
            </a:fld>
            <a:endParaRPr lang="en-US"/>
          </a:p>
        </p:txBody>
      </p:sp>
    </p:spTree>
    <p:extLst>
      <p:ext uri="{BB962C8B-B14F-4D97-AF65-F5344CB8AC3E}">
        <p14:creationId xmlns:p14="http://schemas.microsoft.com/office/powerpoint/2010/main" val="437981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6AD03-1B25-4C4B-A32E-BDADE437060B}" type="datetimeFigureOut">
              <a:rPr lang="en-US" smtClean="0"/>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577C9-9030-4B6C-8507-0DCC21A96A55}" type="slidenum">
              <a:rPr lang="en-US" smtClean="0"/>
              <a:t>‹#›</a:t>
            </a:fld>
            <a:endParaRPr lang="en-US"/>
          </a:p>
        </p:txBody>
      </p:sp>
    </p:spTree>
    <p:extLst>
      <p:ext uri="{BB962C8B-B14F-4D97-AF65-F5344CB8AC3E}">
        <p14:creationId xmlns:p14="http://schemas.microsoft.com/office/powerpoint/2010/main" val="2902969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C6AD03-1B25-4C4B-A32E-BDADE437060B}"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577C9-9030-4B6C-8507-0DCC21A96A55}" type="slidenum">
              <a:rPr lang="en-US" smtClean="0"/>
              <a:t>‹#›</a:t>
            </a:fld>
            <a:endParaRPr lang="en-US"/>
          </a:p>
        </p:txBody>
      </p:sp>
    </p:spTree>
    <p:extLst>
      <p:ext uri="{BB962C8B-B14F-4D97-AF65-F5344CB8AC3E}">
        <p14:creationId xmlns:p14="http://schemas.microsoft.com/office/powerpoint/2010/main" val="454393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6C6AD03-1B25-4C4B-A32E-BDADE437060B}"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577C9-9030-4B6C-8507-0DCC21A96A55}" type="slidenum">
              <a:rPr lang="en-US" smtClean="0"/>
              <a:t>‹#›</a:t>
            </a:fld>
            <a:endParaRPr lang="en-US"/>
          </a:p>
        </p:txBody>
      </p:sp>
    </p:spTree>
    <p:extLst>
      <p:ext uri="{BB962C8B-B14F-4D97-AF65-F5344CB8AC3E}">
        <p14:creationId xmlns:p14="http://schemas.microsoft.com/office/powerpoint/2010/main" val="3076639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C6AD03-1B25-4C4B-A32E-BDADE437060B}" type="datetimeFigureOut">
              <a:rPr lang="en-US" smtClean="0"/>
              <a:t>10/6/2022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577C9-9030-4B6C-8507-0DCC21A96A55}" type="slidenum">
              <a:rPr lang="en-US" smtClean="0"/>
              <a:t>‹#›</a:t>
            </a:fld>
            <a:endParaRPr lang="en-US"/>
          </a:p>
        </p:txBody>
      </p:sp>
    </p:spTree>
    <p:extLst>
      <p:ext uri="{BB962C8B-B14F-4D97-AF65-F5344CB8AC3E}">
        <p14:creationId xmlns:p14="http://schemas.microsoft.com/office/powerpoint/2010/main" val="3002642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Michael Tuvlin &amp; Jon Hager</a:t>
            </a:r>
          </a:p>
        </p:txBody>
      </p:sp>
      <p:pic>
        <p:nvPicPr>
          <p:cNvPr id="6" name="Picture 5"/>
          <p:cNvPicPr>
            <a:picLocks noChangeAspect="1"/>
          </p:cNvPicPr>
          <p:nvPr/>
        </p:nvPicPr>
        <p:blipFill>
          <a:blip r:embed="rId2"/>
          <a:stretch>
            <a:fillRect/>
          </a:stretch>
        </p:blipFill>
        <p:spPr>
          <a:xfrm>
            <a:off x="2402379" y="374650"/>
            <a:ext cx="7015942" cy="1495425"/>
          </a:xfrm>
          <a:prstGeom prst="rect">
            <a:avLst/>
          </a:prstGeom>
        </p:spPr>
      </p:pic>
      <p:sp>
        <p:nvSpPr>
          <p:cNvPr id="5" name="AutoShape 4" descr="University of North Georgia - Wikipedia"/>
          <p:cNvSpPr>
            <a:spLocks noGrp="1" noChangeAspect="1" noChangeArrowheads="1"/>
          </p:cNvSpPr>
          <p:nvPr>
            <p:ph type="subTitle"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lnSpcReduction="20000"/>
          </a:bodyPr>
          <a:lstStyle/>
          <a:p>
            <a:endParaRPr lang="en-US" sz="3200" dirty="0"/>
          </a:p>
          <a:p>
            <a:r>
              <a:rPr lang="en-US" sz="3200" dirty="0"/>
              <a:t>“Are Prosecutors’ Actions Towards Police Officers Leading to De-Policing? A Qualitative Study of Georgia Police Officers Post-</a:t>
            </a:r>
            <a:r>
              <a:rPr lang="en-US" sz="3200" dirty="0" err="1"/>
              <a:t>Rayshard</a:t>
            </a:r>
            <a:r>
              <a:rPr lang="en-US" sz="3200" dirty="0"/>
              <a:t> Brooks’ Incident”</a:t>
            </a:r>
          </a:p>
        </p:txBody>
      </p:sp>
    </p:spTree>
    <p:extLst>
      <p:ext uri="{BB962C8B-B14F-4D97-AF65-F5344CB8AC3E}">
        <p14:creationId xmlns:p14="http://schemas.microsoft.com/office/powerpoint/2010/main" val="2661552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Research Question</a:t>
            </a:r>
          </a:p>
        </p:txBody>
      </p:sp>
      <p:sp>
        <p:nvSpPr>
          <p:cNvPr id="3" name="Content Placeholder 2"/>
          <p:cNvSpPr>
            <a:spLocks noGrp="1"/>
          </p:cNvSpPr>
          <p:nvPr>
            <p:ph idx="1"/>
          </p:nvPr>
        </p:nvSpPr>
        <p:spPr/>
        <p:txBody>
          <a:bodyPr/>
          <a:lstStyle/>
          <a:p>
            <a:endParaRPr lang="en-US" dirty="0"/>
          </a:p>
          <a:p>
            <a:endParaRPr lang="en-US" dirty="0"/>
          </a:p>
          <a:p>
            <a:endParaRPr lang="en-US" dirty="0"/>
          </a:p>
          <a:p>
            <a:pPr algn="ctr"/>
            <a:r>
              <a:rPr lang="en-US" dirty="0"/>
              <a:t>What effect did the </a:t>
            </a:r>
            <a:r>
              <a:rPr lang="en-US" dirty="0" err="1"/>
              <a:t>Rayshard</a:t>
            </a:r>
            <a:r>
              <a:rPr lang="en-US" dirty="0"/>
              <a:t> Brooks’ incident have on Georgia police officers with regard to use of force?</a:t>
            </a:r>
          </a:p>
        </p:txBody>
      </p:sp>
    </p:spTree>
    <p:extLst>
      <p:ext uri="{BB962C8B-B14F-4D97-AF65-F5344CB8AC3E}">
        <p14:creationId xmlns:p14="http://schemas.microsoft.com/office/powerpoint/2010/main" val="83739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Methods</a:t>
            </a:r>
          </a:p>
        </p:txBody>
      </p:sp>
      <p:sp>
        <p:nvSpPr>
          <p:cNvPr id="3" name="Content Placeholder 2"/>
          <p:cNvSpPr>
            <a:spLocks noGrp="1"/>
          </p:cNvSpPr>
          <p:nvPr>
            <p:ph idx="1"/>
          </p:nvPr>
        </p:nvSpPr>
        <p:spPr/>
        <p:txBody>
          <a:bodyPr/>
          <a:lstStyle/>
          <a:p>
            <a:pPr algn="ctr"/>
            <a:r>
              <a:rPr lang="en-US" dirty="0"/>
              <a:t>Sample</a:t>
            </a:r>
          </a:p>
          <a:p>
            <a:r>
              <a:rPr lang="en-US" dirty="0"/>
              <a:t>1: Recruitment: Georgia Association of Chiefs of Police</a:t>
            </a:r>
          </a:p>
          <a:p>
            <a:endParaRPr lang="en-US" dirty="0"/>
          </a:p>
          <a:p>
            <a:r>
              <a:rPr lang="en-US" dirty="0"/>
              <a:t>2. Demographic Information</a:t>
            </a:r>
          </a:p>
          <a:p>
            <a:pPr lvl="1"/>
            <a:r>
              <a:rPr lang="en-US" dirty="0"/>
              <a:t>Years of Experience</a:t>
            </a:r>
          </a:p>
          <a:p>
            <a:pPr lvl="1"/>
            <a:r>
              <a:rPr lang="en-US" dirty="0"/>
              <a:t>Current Position (Admin, Patrol, Investigative, FTO)</a:t>
            </a:r>
          </a:p>
          <a:p>
            <a:pPr lvl="1"/>
            <a:endParaRPr lang="en-US" dirty="0"/>
          </a:p>
        </p:txBody>
      </p:sp>
      <p:pic>
        <p:nvPicPr>
          <p:cNvPr id="4" name="Picture 3"/>
          <p:cNvPicPr>
            <a:picLocks noChangeAspect="1"/>
          </p:cNvPicPr>
          <p:nvPr/>
        </p:nvPicPr>
        <p:blipFill>
          <a:blip r:embed="rId2"/>
          <a:stretch>
            <a:fillRect/>
          </a:stretch>
        </p:blipFill>
        <p:spPr>
          <a:xfrm>
            <a:off x="9100531" y="2543060"/>
            <a:ext cx="2028825" cy="2257425"/>
          </a:xfrm>
          <a:prstGeom prst="rect">
            <a:avLst/>
          </a:prstGeom>
        </p:spPr>
      </p:pic>
    </p:spTree>
    <p:extLst>
      <p:ext uri="{BB962C8B-B14F-4D97-AF65-F5344CB8AC3E}">
        <p14:creationId xmlns:p14="http://schemas.microsoft.com/office/powerpoint/2010/main" val="404789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2000"/>
                                        <p:tgtEl>
                                          <p:spTgt spid="4"/>
                                        </p:tgtEl>
                                      </p:cBhvr>
                                    </p:animEffect>
                                    <p:anim calcmode="lin" valueType="num">
                                      <p:cBhvr>
                                        <p:cTn id="33" dur="2000" fill="hold"/>
                                        <p:tgtEl>
                                          <p:spTgt spid="4"/>
                                        </p:tgtEl>
                                        <p:attrNameLst>
                                          <p:attrName>ppt_w</p:attrName>
                                        </p:attrNameLst>
                                      </p:cBhvr>
                                      <p:tavLst>
                                        <p:tav tm="0" fmla="#ppt_w*sin(2.5*pi*$)">
                                          <p:val>
                                            <p:fltVal val="0"/>
                                          </p:val>
                                        </p:tav>
                                        <p:tav tm="100000">
                                          <p:val>
                                            <p:fltVal val="1"/>
                                          </p:val>
                                        </p:tav>
                                      </p:tavLst>
                                    </p:anim>
                                    <p:anim calcmode="lin" valueType="num">
                                      <p:cBhvr>
                                        <p:cTn id="34"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Methods (</a:t>
            </a:r>
            <a:r>
              <a:rPr lang="en-US" dirty="0" err="1"/>
              <a:t>cont’t</a:t>
            </a:r>
            <a:r>
              <a:rPr lang="en-US" dirty="0"/>
              <a:t>)</a:t>
            </a:r>
          </a:p>
        </p:txBody>
      </p:sp>
      <p:sp>
        <p:nvSpPr>
          <p:cNvPr id="3" name="Content Placeholder 2"/>
          <p:cNvSpPr>
            <a:spLocks noGrp="1"/>
          </p:cNvSpPr>
          <p:nvPr>
            <p:ph idx="1"/>
          </p:nvPr>
        </p:nvSpPr>
        <p:spPr/>
        <p:txBody>
          <a:bodyPr>
            <a:normAutofit lnSpcReduction="10000"/>
          </a:bodyPr>
          <a:lstStyle/>
          <a:p>
            <a:pPr algn="ctr"/>
            <a:r>
              <a:rPr lang="en-US" dirty="0"/>
              <a:t>Procedure</a:t>
            </a:r>
          </a:p>
          <a:p>
            <a:r>
              <a:rPr lang="en-US" dirty="0"/>
              <a:t>1. Survey Monkey</a:t>
            </a:r>
          </a:p>
          <a:p>
            <a:pPr lvl="1"/>
            <a:r>
              <a:rPr lang="en-US" dirty="0"/>
              <a:t>Distributed by Director to all members</a:t>
            </a:r>
          </a:p>
          <a:p>
            <a:endParaRPr lang="en-US" dirty="0"/>
          </a:p>
          <a:p>
            <a:r>
              <a:rPr lang="en-US" dirty="0"/>
              <a:t>2. Likert Scale</a:t>
            </a:r>
          </a:p>
          <a:p>
            <a:pPr lvl="1"/>
            <a:r>
              <a:rPr lang="en-US" dirty="0"/>
              <a:t>Strongly Agree</a:t>
            </a:r>
          </a:p>
          <a:p>
            <a:pPr lvl="1"/>
            <a:r>
              <a:rPr lang="en-US" dirty="0"/>
              <a:t>Agree</a:t>
            </a:r>
          </a:p>
          <a:p>
            <a:pPr lvl="1"/>
            <a:r>
              <a:rPr lang="en-US" dirty="0"/>
              <a:t>Neither Agree nor Disagree</a:t>
            </a:r>
          </a:p>
          <a:p>
            <a:pPr lvl="1"/>
            <a:r>
              <a:rPr lang="en-US" dirty="0"/>
              <a:t>Disagree</a:t>
            </a:r>
          </a:p>
          <a:p>
            <a:pPr lvl="1"/>
            <a:r>
              <a:rPr lang="en-US" dirty="0"/>
              <a:t>Strongly Disagree</a:t>
            </a:r>
          </a:p>
        </p:txBody>
      </p:sp>
    </p:spTree>
    <p:extLst>
      <p:ext uri="{BB962C8B-B14F-4D97-AF65-F5344CB8AC3E}">
        <p14:creationId xmlns:p14="http://schemas.microsoft.com/office/powerpoint/2010/main" val="211384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down)">
                                      <p:cBhvr>
                                        <p:cTn id="20" dur="500"/>
                                        <p:tgtEl>
                                          <p:spTgt spid="3">
                                            <p:txEl>
                                              <p:pRg st="4" end="4"/>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down)">
                                      <p:cBhvr>
                                        <p:cTn id="23" dur="500"/>
                                        <p:tgtEl>
                                          <p:spTgt spid="3">
                                            <p:txEl>
                                              <p:pRg st="5" end="5"/>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down)">
                                      <p:cBhvr>
                                        <p:cTn id="26" dur="500"/>
                                        <p:tgtEl>
                                          <p:spTgt spid="3">
                                            <p:txEl>
                                              <p:pRg st="6" end="6"/>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wipe(down)">
                                      <p:cBhvr>
                                        <p:cTn id="29" dur="500"/>
                                        <p:tgtEl>
                                          <p:spTgt spid="3">
                                            <p:txEl>
                                              <p:pRg st="7" end="7"/>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wipe(down)">
                                      <p:cBhvr>
                                        <p:cTn id="32" dur="500"/>
                                        <p:tgtEl>
                                          <p:spTgt spid="3">
                                            <p:txEl>
                                              <p:pRg st="8" end="8"/>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wipe(down)">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Survey Questions</a:t>
            </a:r>
          </a:p>
        </p:txBody>
      </p:sp>
      <p:sp>
        <p:nvSpPr>
          <p:cNvPr id="3" name="Content Placeholder 2"/>
          <p:cNvSpPr>
            <a:spLocks noGrp="1"/>
          </p:cNvSpPr>
          <p:nvPr>
            <p:ph idx="1"/>
          </p:nvPr>
        </p:nvSpPr>
        <p:spPr/>
        <p:txBody>
          <a:bodyPr>
            <a:normAutofit/>
          </a:bodyPr>
          <a:lstStyle/>
          <a:p>
            <a:pPr marL="0" indent="0">
              <a:buNone/>
            </a:pPr>
            <a:endParaRPr lang="en-US" dirty="0"/>
          </a:p>
          <a:p>
            <a:r>
              <a:rPr lang="en-US" dirty="0"/>
              <a:t>1. I have knowledge of the police involved shooting of </a:t>
            </a:r>
            <a:r>
              <a:rPr lang="en-US" dirty="0" err="1"/>
              <a:t>Rayshard</a:t>
            </a:r>
            <a:r>
              <a:rPr lang="en-US" dirty="0"/>
              <a:t> Brooks in the City of Atlanta. If not, proceed to question #5.</a:t>
            </a:r>
          </a:p>
          <a:p>
            <a:endParaRPr lang="en-US" dirty="0"/>
          </a:p>
          <a:p>
            <a:r>
              <a:rPr lang="en-US" dirty="0"/>
              <a:t>2. My attitude has changed with regard to police use of force since the </a:t>
            </a:r>
            <a:r>
              <a:rPr lang="en-US" dirty="0" err="1"/>
              <a:t>Rayshard</a:t>
            </a:r>
            <a:r>
              <a:rPr lang="en-US" dirty="0"/>
              <a:t> Brooks’ incident.</a:t>
            </a:r>
          </a:p>
          <a:p>
            <a:endParaRPr lang="en-US" dirty="0"/>
          </a:p>
          <a:p>
            <a:r>
              <a:rPr lang="en-US" dirty="0"/>
              <a:t>3. The </a:t>
            </a:r>
            <a:r>
              <a:rPr lang="en-US" dirty="0" err="1"/>
              <a:t>Rayshard</a:t>
            </a:r>
            <a:r>
              <a:rPr lang="en-US" dirty="0"/>
              <a:t> Brooks’ incident changed my style of policing.</a:t>
            </a:r>
          </a:p>
        </p:txBody>
      </p:sp>
    </p:spTree>
    <p:extLst>
      <p:ext uri="{BB962C8B-B14F-4D97-AF65-F5344CB8AC3E}">
        <p14:creationId xmlns:p14="http://schemas.microsoft.com/office/powerpoint/2010/main" val="375947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down)">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Survey Questions (</a:t>
            </a:r>
            <a:r>
              <a:rPr lang="en-US" dirty="0" err="1"/>
              <a:t>con’t</a:t>
            </a:r>
            <a:r>
              <a:rPr lang="en-US" dirty="0"/>
              <a:t>)</a:t>
            </a:r>
          </a:p>
        </p:txBody>
      </p:sp>
      <p:sp>
        <p:nvSpPr>
          <p:cNvPr id="3" name="Content Placeholder 2"/>
          <p:cNvSpPr>
            <a:spLocks noGrp="1"/>
          </p:cNvSpPr>
          <p:nvPr>
            <p:ph idx="1"/>
          </p:nvPr>
        </p:nvSpPr>
        <p:spPr/>
        <p:txBody>
          <a:bodyPr/>
          <a:lstStyle/>
          <a:p>
            <a:endParaRPr lang="en-US" dirty="0"/>
          </a:p>
          <a:p>
            <a:r>
              <a:rPr lang="en-US" dirty="0"/>
              <a:t>4. My attitude has changed with regard to using force since the </a:t>
            </a:r>
            <a:r>
              <a:rPr lang="en-US" dirty="0" err="1"/>
              <a:t>Rayshard</a:t>
            </a:r>
            <a:r>
              <a:rPr lang="en-US" dirty="0"/>
              <a:t> Brooks’ incident.</a:t>
            </a:r>
          </a:p>
          <a:p>
            <a:endParaRPr lang="en-US" dirty="0"/>
          </a:p>
          <a:p>
            <a:r>
              <a:rPr lang="en-US" dirty="0"/>
              <a:t>5. My attitude has changed with regard to using force.</a:t>
            </a:r>
          </a:p>
        </p:txBody>
      </p:sp>
    </p:spTree>
    <p:extLst>
      <p:ext uri="{BB962C8B-B14F-4D97-AF65-F5344CB8AC3E}">
        <p14:creationId xmlns:p14="http://schemas.microsoft.com/office/powerpoint/2010/main" val="3480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Background</a:t>
            </a:r>
          </a:p>
        </p:txBody>
      </p:sp>
      <p:sp>
        <p:nvSpPr>
          <p:cNvPr id="3" name="Content Placeholder 2"/>
          <p:cNvSpPr>
            <a:spLocks noGrp="1"/>
          </p:cNvSpPr>
          <p:nvPr>
            <p:ph idx="1"/>
          </p:nvPr>
        </p:nvSpPr>
        <p:spPr/>
        <p:txBody>
          <a:bodyPr/>
          <a:lstStyle/>
          <a:p>
            <a:endParaRPr lang="en-US" dirty="0"/>
          </a:p>
          <a:p>
            <a:r>
              <a:rPr lang="en-US" sz="3600" dirty="0"/>
              <a:t>Ferguson Effect</a:t>
            </a:r>
          </a:p>
          <a:p>
            <a:endParaRPr lang="en-US" sz="3600" dirty="0"/>
          </a:p>
          <a:p>
            <a:endParaRPr lang="en-US" sz="3600" dirty="0"/>
          </a:p>
          <a:p>
            <a:r>
              <a:rPr lang="en-US" sz="3600" dirty="0"/>
              <a:t>De-policing</a:t>
            </a:r>
          </a:p>
          <a:p>
            <a:endParaRPr lang="en-US" sz="3600" dirty="0"/>
          </a:p>
        </p:txBody>
      </p:sp>
    </p:spTree>
    <p:extLst>
      <p:ext uri="{BB962C8B-B14F-4D97-AF65-F5344CB8AC3E}">
        <p14:creationId xmlns:p14="http://schemas.microsoft.com/office/powerpoint/2010/main" val="392006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down)">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Rayshard Brooks' Incident</a:t>
            </a:r>
          </a:p>
        </p:txBody>
      </p:sp>
      <p:sp>
        <p:nvSpPr>
          <p:cNvPr id="3" name="Content Placeholder 2"/>
          <p:cNvSpPr>
            <a:spLocks noGrp="1"/>
          </p:cNvSpPr>
          <p:nvPr>
            <p:ph idx="1"/>
          </p:nvPr>
        </p:nvSpPr>
        <p:spPr/>
        <p:txBody>
          <a:bodyPr>
            <a:normAutofit fontScale="85000" lnSpcReduction="10000"/>
          </a:bodyPr>
          <a:lstStyle/>
          <a:p>
            <a:r>
              <a:rPr lang="en-US" dirty="0"/>
              <a:t>Friday, June 12, 2020</a:t>
            </a:r>
          </a:p>
          <a:p>
            <a:endParaRPr lang="en-US" dirty="0"/>
          </a:p>
          <a:p>
            <a:r>
              <a:rPr lang="en-US" dirty="0" err="1"/>
              <a:t>Rayshard</a:t>
            </a:r>
            <a:r>
              <a:rPr lang="en-US" dirty="0"/>
              <a:t> Brooks was observed asleep in his car at the Wendy’s drive-thru line </a:t>
            </a:r>
          </a:p>
          <a:p>
            <a:endParaRPr lang="en-US" dirty="0"/>
          </a:p>
          <a:p>
            <a:r>
              <a:rPr lang="en-US" dirty="0"/>
              <a:t>Officers Garrett Rolfe and Devin Bronson responded to the Wendy’s </a:t>
            </a:r>
          </a:p>
          <a:p>
            <a:endParaRPr lang="en-US" dirty="0"/>
          </a:p>
          <a:p>
            <a:r>
              <a:rPr lang="en-US" dirty="0"/>
              <a:t>After 40 minutes of interaction with Brooks, they asked him to perform field sobriety evaluations, which he failed</a:t>
            </a:r>
          </a:p>
          <a:p>
            <a:endParaRPr lang="en-US" dirty="0"/>
          </a:p>
          <a:p>
            <a:r>
              <a:rPr lang="en-US" dirty="0"/>
              <a:t>Brooks resisted when Officer Rolfe attempted to take him into custody and began fighting both officers</a:t>
            </a:r>
          </a:p>
        </p:txBody>
      </p:sp>
    </p:spTree>
    <p:extLst>
      <p:ext uri="{BB962C8B-B14F-4D97-AF65-F5344CB8AC3E}">
        <p14:creationId xmlns:p14="http://schemas.microsoft.com/office/powerpoint/2010/main" val="99422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Rayshard</a:t>
            </a:r>
            <a:r>
              <a:rPr lang="en-US"/>
              <a:t> Brooks’ </a:t>
            </a:r>
            <a:r>
              <a:rPr lang="en-US" dirty="0"/>
              <a:t>Incident</a:t>
            </a:r>
          </a:p>
        </p:txBody>
      </p:sp>
      <p:pic>
        <p:nvPicPr>
          <p:cNvPr id="4" name="brooks shoot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3519051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Rayshard Brooks' Incident</a:t>
            </a:r>
          </a:p>
        </p:txBody>
      </p:sp>
      <p:sp>
        <p:nvSpPr>
          <p:cNvPr id="3" name="Content Placeholder 2"/>
          <p:cNvSpPr>
            <a:spLocks noGrp="1"/>
          </p:cNvSpPr>
          <p:nvPr>
            <p:ph idx="1"/>
          </p:nvPr>
        </p:nvSpPr>
        <p:spPr/>
        <p:txBody>
          <a:bodyPr>
            <a:normAutofit fontScale="85000" lnSpcReduction="20000"/>
          </a:bodyPr>
          <a:lstStyle/>
          <a:p>
            <a:r>
              <a:rPr lang="en-US" dirty="0"/>
              <a:t>Brooks resisted when Officer Rolfe attempted to take him into custody and began fighting both officers</a:t>
            </a:r>
          </a:p>
          <a:p>
            <a:endParaRPr lang="en-US" dirty="0"/>
          </a:p>
          <a:p>
            <a:r>
              <a:rPr lang="en-US" dirty="0"/>
              <a:t>Brooks took Officer Bronson’s </a:t>
            </a:r>
            <a:r>
              <a:rPr lang="en-US" dirty="0" err="1"/>
              <a:t>taser</a:t>
            </a:r>
            <a:r>
              <a:rPr lang="en-US" dirty="0"/>
              <a:t> and ran through the parking lot with Officer Rolfe in pursuit</a:t>
            </a:r>
          </a:p>
          <a:p>
            <a:endParaRPr lang="en-US" dirty="0"/>
          </a:p>
          <a:p>
            <a:r>
              <a:rPr lang="en-US" dirty="0"/>
              <a:t>Brooks turned and fired Officer Bronson’s </a:t>
            </a:r>
            <a:r>
              <a:rPr lang="en-US" dirty="0" err="1"/>
              <a:t>taser</a:t>
            </a:r>
            <a:r>
              <a:rPr lang="en-US" dirty="0"/>
              <a:t> at Officer Rolfe, who then drew his handgun and fired three times, striking Brooks twice</a:t>
            </a:r>
          </a:p>
          <a:p>
            <a:endParaRPr lang="en-US" dirty="0"/>
          </a:p>
          <a:p>
            <a:r>
              <a:rPr lang="en-US" dirty="0"/>
              <a:t>The Georgia Bureau of Investigation’s Officer Involved Shooting squad starts the investigation into the incident. Typically, the GBI will present its findings to the local district attorney, who then decides whether to present the case to the Grand Jury</a:t>
            </a:r>
          </a:p>
        </p:txBody>
      </p:sp>
    </p:spTree>
    <p:extLst>
      <p:ext uri="{BB962C8B-B14F-4D97-AF65-F5344CB8AC3E}">
        <p14:creationId xmlns:p14="http://schemas.microsoft.com/office/powerpoint/2010/main" val="210479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Rayshard Brooks' Incident</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Saturday, June 13, 2022</a:t>
            </a:r>
          </a:p>
          <a:p>
            <a:endParaRPr lang="en-US" dirty="0"/>
          </a:p>
          <a:p>
            <a:r>
              <a:rPr lang="en-US" dirty="0"/>
              <a:t>Protestors set the Wendy’s on fire and blocked the interstate</a:t>
            </a:r>
            <a:endParaRPr lang="en-US" dirty="0">
              <a:cs typeface="Calibri"/>
            </a:endParaRPr>
          </a:p>
          <a:p>
            <a:endParaRPr lang="en-US" dirty="0"/>
          </a:p>
          <a:p>
            <a:r>
              <a:rPr lang="en-US" dirty="0"/>
              <a:t>Mayor Keisha Lance Bottoms announced the resignation of Atlanta Police Chief Erika Shields</a:t>
            </a:r>
          </a:p>
          <a:p>
            <a:endParaRPr lang="en-US" dirty="0"/>
          </a:p>
          <a:p>
            <a:r>
              <a:rPr lang="en-US" dirty="0"/>
              <a:t>The Mayor announced to the media that Officer Rolfe should be fired and it was not a justified use of deadly force</a:t>
            </a:r>
          </a:p>
        </p:txBody>
      </p:sp>
    </p:spTree>
    <p:extLst>
      <p:ext uri="{BB962C8B-B14F-4D97-AF65-F5344CB8AC3E}">
        <p14:creationId xmlns:p14="http://schemas.microsoft.com/office/powerpoint/2010/main" val="30019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Rayshard Brooks' Incident</a:t>
            </a:r>
          </a:p>
        </p:txBody>
      </p:sp>
      <p:sp>
        <p:nvSpPr>
          <p:cNvPr id="3" name="Content Placeholder 2"/>
          <p:cNvSpPr>
            <a:spLocks noGrp="1"/>
          </p:cNvSpPr>
          <p:nvPr>
            <p:ph idx="1"/>
          </p:nvPr>
        </p:nvSpPr>
        <p:spPr/>
        <p:txBody>
          <a:bodyPr vert="horz" lIns="91440" tIns="45720" rIns="91440" bIns="45720" rtlCol="0" anchor="t">
            <a:normAutofit/>
          </a:bodyPr>
          <a:lstStyle/>
          <a:p>
            <a:r>
              <a:rPr lang="en-US" dirty="0"/>
              <a:t>June 14, 2020</a:t>
            </a:r>
          </a:p>
          <a:p>
            <a:endParaRPr lang="en-US" dirty="0"/>
          </a:p>
          <a:p>
            <a:r>
              <a:rPr lang="en-US" dirty="0"/>
              <a:t>Officer Rolfe was fired, and Officer Bronson placed on Administrative Leave</a:t>
            </a:r>
          </a:p>
          <a:p>
            <a:endParaRPr lang="en-US" dirty="0"/>
          </a:p>
          <a:p>
            <a:r>
              <a:rPr lang="en-US" dirty="0"/>
              <a:t>Fulton County District Attorney tells the media the shooting was unreasonable, and he would make a charging decision by Wednesday June 17, 2020</a:t>
            </a:r>
          </a:p>
          <a:p>
            <a:endParaRPr lang="en-US" dirty="0"/>
          </a:p>
          <a:p>
            <a:endParaRPr lang="en-US" dirty="0"/>
          </a:p>
        </p:txBody>
      </p:sp>
    </p:spTree>
    <p:extLst>
      <p:ext uri="{BB962C8B-B14F-4D97-AF65-F5344CB8AC3E}">
        <p14:creationId xmlns:p14="http://schemas.microsoft.com/office/powerpoint/2010/main" val="343905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Rayshard Brooks' Incident</a:t>
            </a:r>
          </a:p>
        </p:txBody>
      </p:sp>
      <p:sp>
        <p:nvSpPr>
          <p:cNvPr id="3" name="Content Placeholder 2"/>
          <p:cNvSpPr>
            <a:spLocks noGrp="1"/>
          </p:cNvSpPr>
          <p:nvPr>
            <p:ph idx="1"/>
          </p:nvPr>
        </p:nvSpPr>
        <p:spPr/>
        <p:txBody>
          <a:bodyPr vert="horz" lIns="91440" tIns="45720" rIns="91440" bIns="45720" rtlCol="0" anchor="t">
            <a:normAutofit fontScale="92500" lnSpcReduction="20000"/>
          </a:bodyPr>
          <a:lstStyle/>
          <a:p>
            <a:r>
              <a:rPr lang="en-US" dirty="0"/>
              <a:t>June 17, 2020</a:t>
            </a:r>
          </a:p>
          <a:p>
            <a:endParaRPr lang="en-US" dirty="0"/>
          </a:p>
          <a:p>
            <a:r>
              <a:rPr lang="en-US" dirty="0"/>
              <a:t>DA Howard brought 11 charges against Officer Rolfe (including felony murder) and two, lesser charges against Officer Bronson</a:t>
            </a:r>
          </a:p>
          <a:p>
            <a:endParaRPr lang="en-US" dirty="0"/>
          </a:p>
          <a:p>
            <a:r>
              <a:rPr lang="en-US" dirty="0"/>
              <a:t>The GBI releases a statement saying their investigation of the incident is not complete and they were not notified by the DA’s office that charges were going to be filed</a:t>
            </a:r>
          </a:p>
          <a:p>
            <a:endParaRPr lang="en-US" dirty="0"/>
          </a:p>
          <a:p>
            <a:r>
              <a:rPr lang="en-US" dirty="0"/>
              <a:t>Also, of interest in this case, DA Howard came in second earlier in the Summer during the primary for his re-election and faced a run-off later in the year</a:t>
            </a:r>
          </a:p>
          <a:p>
            <a:endParaRPr lang="en-US" dirty="0"/>
          </a:p>
        </p:txBody>
      </p:sp>
    </p:spTree>
    <p:extLst>
      <p:ext uri="{BB962C8B-B14F-4D97-AF65-F5344CB8AC3E}">
        <p14:creationId xmlns:p14="http://schemas.microsoft.com/office/powerpoint/2010/main" val="349178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Rayshard</a:t>
            </a:r>
            <a:r>
              <a:rPr lang="en-US" dirty="0"/>
              <a:t> Brooks’ Incident</a:t>
            </a:r>
          </a:p>
        </p:txBody>
      </p:sp>
      <p:sp>
        <p:nvSpPr>
          <p:cNvPr id="3" name="Content Placeholder 2"/>
          <p:cNvSpPr>
            <a:spLocks noGrp="1"/>
          </p:cNvSpPr>
          <p:nvPr>
            <p:ph idx="1"/>
          </p:nvPr>
        </p:nvSpPr>
        <p:spPr/>
        <p:txBody>
          <a:bodyPr vert="horz" lIns="91440" tIns="45720" rIns="91440" bIns="45720" rtlCol="0" anchor="t">
            <a:normAutofit lnSpcReduction="10000"/>
          </a:bodyPr>
          <a:lstStyle/>
          <a:p>
            <a:r>
              <a:rPr lang="en-US" dirty="0"/>
              <a:t>June 17-20, 2020</a:t>
            </a:r>
          </a:p>
          <a:p>
            <a:endParaRPr lang="en-US" dirty="0"/>
          </a:p>
          <a:p>
            <a:r>
              <a:rPr lang="en-US" dirty="0"/>
              <a:t>An unprecedented number of uniform Atlanta Police officers did not show up for work (61% on June 17 and 65% on June 18)</a:t>
            </a:r>
          </a:p>
          <a:p>
            <a:endParaRPr lang="en-US" dirty="0"/>
          </a:p>
          <a:p>
            <a:r>
              <a:rPr lang="en-US" dirty="0"/>
              <a:t>Anecdotally, it was said that officers who did show up for work did not leave the precinct parking lots unless it was an emergency call</a:t>
            </a:r>
          </a:p>
          <a:p>
            <a:endParaRPr lang="en-US" dirty="0"/>
          </a:p>
          <a:p>
            <a:r>
              <a:rPr lang="en-US" dirty="0"/>
              <a:t>Reportedly, Atlanta Police asked for assistance from other agencies to help patrol the city and were turned down</a:t>
            </a:r>
          </a:p>
        </p:txBody>
      </p:sp>
    </p:spTree>
    <p:extLst>
      <p:ext uri="{BB962C8B-B14F-4D97-AF65-F5344CB8AC3E}">
        <p14:creationId xmlns:p14="http://schemas.microsoft.com/office/powerpoint/2010/main" val="304679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down)">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661</Words>
  <Application>Microsoft Office PowerPoint</Application>
  <PresentationFormat>Widescreen</PresentationFormat>
  <Paragraphs>93</Paragraphs>
  <Slides>14</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Michael Tuvlin &amp; Jon Hager</vt:lpstr>
      <vt:lpstr>Background</vt:lpstr>
      <vt:lpstr>  Rayshard Brooks' Incident</vt:lpstr>
      <vt:lpstr>Rayshard Brooks’ Incident</vt:lpstr>
      <vt:lpstr>  Rayshard Brooks' Incident</vt:lpstr>
      <vt:lpstr>Rayshard Brooks' Incident</vt:lpstr>
      <vt:lpstr>Rayshard Brooks' Incident</vt:lpstr>
      <vt:lpstr>Rayshard Brooks' Incident</vt:lpstr>
      <vt:lpstr>Rayshard Brooks’ Incident</vt:lpstr>
      <vt:lpstr>Research Question</vt:lpstr>
      <vt:lpstr>Methods</vt:lpstr>
      <vt:lpstr>Methods (cont’t)</vt:lpstr>
      <vt:lpstr>Survey Questions</vt:lpstr>
      <vt:lpstr>Survey Questions (con’t)</vt:lpstr>
    </vt:vector>
  </TitlesOfParts>
  <Company>University of North Georgia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Michael Tuvlin and Jon Hager</dc:title>
  <dc:creator>Jon Hager</dc:creator>
  <cp:lastModifiedBy>Michael Shapiro</cp:lastModifiedBy>
  <cp:revision>57</cp:revision>
  <dcterms:created xsi:type="dcterms:W3CDTF">2022-09-14T11:23:31Z</dcterms:created>
  <dcterms:modified xsi:type="dcterms:W3CDTF">2022-10-06T20:18:51Z</dcterms:modified>
</cp:coreProperties>
</file>