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notesMasterIdLst>
    <p:notesMasterId r:id="rId18"/>
  </p:notesMasterIdLst>
  <p:sldIdLst>
    <p:sldId id="269" r:id="rId5"/>
    <p:sldId id="274" r:id="rId6"/>
    <p:sldId id="266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8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EAAA00"/>
    <a:srgbClr val="FFAA2D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777CC-6B55-5354-EEAE-9B225C4F944C}" v="5" dt="2022-08-17T17:04:28.714"/>
    <p1510:client id="{AB1D81F9-9D52-8C88-D1B6-427402DC06B8}" v="374" dt="2022-08-17T12:49:54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8" autoAdjust="0"/>
    <p:restoredTop sz="86452" autoAdjust="0"/>
  </p:normalViewPr>
  <p:slideViewPr>
    <p:cSldViewPr snapToGrid="0">
      <p:cViewPr varScale="1">
        <p:scale>
          <a:sx n="63" d="100"/>
          <a:sy n="63" d="100"/>
        </p:scale>
        <p:origin x="52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73AB73-D5F9-43A7-8CA8-31E89C81F14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8A4858-AE83-4525-A360-B7F10DE41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7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7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4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F70-799A-44D8-AF37-0C58C5B4A78A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7DFE-5479-469B-874A-B348AD04F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armstrong@asurams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mie.swain@asurams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fr/r%C3%A9union-hommes-d-affaires-personnels-121954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-1"/>
            <a:ext cx="12191308" cy="685838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AC19E2-18E3-490C-AFB5-A66964BEC76C}"/>
              </a:ext>
            </a:extLst>
          </p:cNvPr>
          <p:cNvSpPr/>
          <p:nvPr/>
        </p:nvSpPr>
        <p:spPr>
          <a:xfrm>
            <a:off x="1810138" y="1053101"/>
            <a:ext cx="94799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0033A0"/>
                </a:solidFill>
              </a:rPr>
              <a:t>Senate Bill 403</a:t>
            </a:r>
            <a:endParaRPr lang="en-US" sz="3200" dirty="0">
              <a:solidFill>
                <a:srgbClr val="0033A0"/>
              </a:solidFill>
            </a:endParaRPr>
          </a:p>
          <a:p>
            <a:pPr algn="ctr"/>
            <a:endParaRPr lang="en-US" sz="4000" dirty="0"/>
          </a:p>
          <a:p>
            <a:pPr algn="ctr"/>
            <a:r>
              <a:rPr lang="en-US" sz="4000" dirty="0">
                <a:solidFill>
                  <a:srgbClr val="0033A0"/>
                </a:solidFill>
              </a:rPr>
              <a:t>Georgia Behavioral Health &amp; Peace Officers Co-Responder Act</a:t>
            </a:r>
            <a:endParaRPr lang="en-US" sz="4000" dirty="0">
              <a:solidFill>
                <a:srgbClr val="0033A0"/>
              </a:solidFill>
              <a:latin typeface="+mj-lt"/>
            </a:endParaRPr>
          </a:p>
          <a:p>
            <a:pPr algn="ctr"/>
            <a:endParaRPr lang="en-US" sz="6000" dirty="0">
              <a:latin typeface="+mj-lt"/>
            </a:endParaRPr>
          </a:p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DE9C71-0838-4A8D-8A4C-88E1BBD8D55B}"/>
              </a:ext>
            </a:extLst>
          </p:cNvPr>
          <p:cNvSpPr txBox="1"/>
          <p:nvPr/>
        </p:nvSpPr>
        <p:spPr>
          <a:xfrm>
            <a:off x="7912359" y="5038808"/>
            <a:ext cx="3172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Jason Armstrong, Ph.D.</a:t>
            </a:r>
          </a:p>
          <a:p>
            <a:r>
              <a:rPr lang="en-US" sz="2400" dirty="0"/>
              <a:t>Jamie Swain, LCSW</a:t>
            </a:r>
          </a:p>
        </p:txBody>
      </p:sp>
    </p:spTree>
    <p:extLst>
      <p:ext uri="{BB962C8B-B14F-4D97-AF65-F5344CB8AC3E}">
        <p14:creationId xmlns:p14="http://schemas.microsoft.com/office/powerpoint/2010/main" val="110923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43C23A-B6F7-40F7-9A24-8F88BABE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Community Service Board Mandates </a:t>
            </a:r>
            <a:r>
              <a:rPr lang="en-US" dirty="0" err="1">
                <a:solidFill>
                  <a:srgbClr val="0033A0"/>
                </a:solidFill>
              </a:rPr>
              <a:t>Con’t</a:t>
            </a:r>
            <a:endParaRPr lang="en-US" dirty="0">
              <a:solidFill>
                <a:srgbClr val="0033A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DEB69D-F63D-4A3B-8AFF-69086090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22" y="1448385"/>
            <a:ext cx="10898156" cy="4616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Identify appropriate services and sources including job placement and housing</a:t>
            </a:r>
          </a:p>
          <a:p>
            <a:r>
              <a:rPr lang="en-US" dirty="0"/>
              <a:t>May make recommendations for jail release plans</a:t>
            </a:r>
          </a:p>
          <a:p>
            <a:r>
              <a:rPr lang="en-US" dirty="0"/>
              <a:t>May review and request access to arrest and incarceration records to provide written recommendations for consideration</a:t>
            </a:r>
          </a:p>
          <a:p>
            <a:r>
              <a:rPr lang="en-US" dirty="0"/>
              <a:t>Document each incident of co-responder team responses</a:t>
            </a:r>
          </a:p>
          <a:p>
            <a:r>
              <a:rPr lang="en-US" dirty="0"/>
              <a:t>Maintain a database or file and forward to DBHDD as requested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0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43C23A-B6F7-40F7-9A24-8F88BABE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GA Department of Behavioral Health &amp; Developmental Disabilities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69D03F-DF54-435E-AB65-FA58847E6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83205"/>
            <a:ext cx="10706100" cy="43735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Provide funds for the training of LE, Communications Officers, and CSB team members</a:t>
            </a:r>
          </a:p>
          <a:p>
            <a:r>
              <a:rPr lang="en-US" dirty="0"/>
              <a:t>Compile reports and data from LE and CSB’s</a:t>
            </a:r>
          </a:p>
          <a:p>
            <a:r>
              <a:rPr lang="en-US" dirty="0"/>
              <a:t>Establish a database for access of records to assist teams </a:t>
            </a:r>
            <a:r>
              <a:rPr lang="en-US"/>
              <a:t>throughout the state </a:t>
            </a:r>
            <a:r>
              <a:rPr lang="en-US" dirty="0"/>
              <a:t>even when individuals relocate within the state</a:t>
            </a:r>
          </a:p>
          <a:p>
            <a:r>
              <a:rPr lang="en-US" dirty="0"/>
              <a:t>Submit budget requests to support the bill and teams</a:t>
            </a:r>
          </a:p>
        </p:txBody>
      </p:sp>
    </p:spTree>
    <p:extLst>
      <p:ext uri="{BB962C8B-B14F-4D97-AF65-F5344CB8AC3E}">
        <p14:creationId xmlns:p14="http://schemas.microsoft.com/office/powerpoint/2010/main" val="182477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43C23A-B6F7-40F7-9A24-8F88BABE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9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33A0"/>
                </a:solidFill>
              </a:rPr>
              <a:t>Other updates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69D03F-DF54-435E-AB65-FA58847E6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137295"/>
            <a:ext cx="10706100" cy="491947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>
                <a:ea typeface="+mn-lt"/>
                <a:cs typeface="+mn-lt"/>
              </a:rPr>
              <a:t>Immunity for the transport of a patient to a facility (OCGA 37-3-4 &amp; 37-7-5)</a:t>
            </a:r>
          </a:p>
          <a:p>
            <a:pPr lvl="1"/>
            <a:r>
              <a:rPr lang="en-US" dirty="0">
                <a:ea typeface="+mn-lt"/>
                <a:cs typeface="+mn-lt"/>
              </a:rPr>
              <a:t>Transports must occur in government-owned vehicles configured for safe transport based on the individual's condition (37-11-9)</a:t>
            </a:r>
          </a:p>
          <a:p>
            <a:pPr lvl="1"/>
            <a:r>
              <a:rPr lang="en-US" dirty="0">
                <a:ea typeface="+mn-lt"/>
                <a:cs typeface="+mn-lt"/>
              </a:rPr>
              <a:t>LE may authorize an alternative medical transport company or otherwise if deemed safe for the individual</a:t>
            </a:r>
          </a:p>
          <a:p>
            <a:r>
              <a:rPr lang="en-US" dirty="0">
                <a:cs typeface="Calibri"/>
              </a:rPr>
              <a:t>All training undertaken in accordance with 37-11-6 shall be provided at the expense of the GA Dept of BHDD and at no expense to any law enforcement agency, public safety agency, or CSB.</a:t>
            </a:r>
          </a:p>
          <a:p>
            <a:pPr lvl="1"/>
            <a:r>
              <a:rPr lang="en-US" dirty="0">
                <a:cs typeface="Calibri"/>
              </a:rPr>
              <a:t>CIT for co-responder team members</a:t>
            </a:r>
          </a:p>
          <a:p>
            <a:pPr lvl="1"/>
            <a:r>
              <a:rPr lang="en-US" dirty="0">
                <a:cs typeface="Calibri"/>
              </a:rPr>
              <a:t>Communication officer training on BH crises</a:t>
            </a:r>
          </a:p>
          <a:p>
            <a:pPr lvl="1"/>
            <a:r>
              <a:rPr lang="en-US" dirty="0">
                <a:cs typeface="Calibri"/>
              </a:rPr>
              <a:t>CSB training on police operations, policies, &amp; procedures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33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43C23A-B6F7-40F7-9A24-8F88BABE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9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33A0"/>
                </a:solidFill>
              </a:rPr>
              <a:t>Questions?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69D03F-DF54-435E-AB65-FA58847E6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137295"/>
            <a:ext cx="10706100" cy="4919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>
                <a:cs typeface="Calibri"/>
              </a:rPr>
              <a:t>Dr. Jason Armstrong, Associate Dean/Criminal Justice faculty</a:t>
            </a:r>
          </a:p>
          <a:p>
            <a:pPr lvl="1"/>
            <a:r>
              <a:rPr lang="en-US" dirty="0">
                <a:cs typeface="Calibri"/>
              </a:rPr>
              <a:t>229-500-2376</a:t>
            </a:r>
          </a:p>
          <a:p>
            <a:pPr lvl="1"/>
            <a:r>
              <a:rPr lang="en-US" dirty="0">
                <a:cs typeface="Calibri"/>
                <a:hlinkClick r:id="rId3"/>
              </a:rPr>
              <a:t>Jason.armstrong@asurams.edu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Professor Jamie Swain, Social Work faculty</a:t>
            </a:r>
          </a:p>
          <a:p>
            <a:pPr lvl="1"/>
            <a:r>
              <a:rPr lang="en-US" dirty="0">
                <a:cs typeface="Calibri"/>
              </a:rPr>
              <a:t>229-500-2385</a:t>
            </a:r>
          </a:p>
          <a:p>
            <a:pPr lvl="1"/>
            <a:r>
              <a:rPr lang="en-US" dirty="0">
                <a:cs typeface="Calibri"/>
                <a:hlinkClick r:id="rId4"/>
              </a:rPr>
              <a:t>Jamie.swain@asurams.edu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442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44D096C-B6E9-48E9-93C5-6F86B697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Senate Bill 403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413ED4-8E84-43D1-8CBC-314623AC056C}"/>
              </a:ext>
            </a:extLst>
          </p:cNvPr>
          <p:cNvSpPr txBox="1">
            <a:spLocks/>
          </p:cNvSpPr>
          <p:nvPr/>
        </p:nvSpPr>
        <p:spPr>
          <a:xfrm>
            <a:off x="632926" y="1560060"/>
            <a:ext cx="10515600" cy="3990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Passed in June 2022: OCGA 37-11-1 through 37-11-13</a:t>
            </a:r>
          </a:p>
          <a:p>
            <a:pPr algn="l"/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Intent is to establish collaborative relationships between law enforcement and mental health professionals to better meet the needs of those suffering from mental/behavioral health issues, reduce incarceration, and collect data to improve future outcomes</a:t>
            </a:r>
          </a:p>
        </p:txBody>
      </p:sp>
    </p:spTree>
    <p:extLst>
      <p:ext uri="{BB962C8B-B14F-4D97-AF65-F5344CB8AC3E}">
        <p14:creationId xmlns:p14="http://schemas.microsoft.com/office/powerpoint/2010/main" val="360349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83F4D34-CE12-4625-90F4-FDC364F9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Why Senate Bill 403?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3AEC90-098A-4FB7-B4C5-02ACB6BA1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7693" y="1560060"/>
            <a:ext cx="57212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3A0"/>
                </a:solidFill>
              </a:rPr>
              <a:t>Reduces:</a:t>
            </a:r>
          </a:p>
          <a:p>
            <a:r>
              <a:rPr lang="en-US" sz="3000" dirty="0"/>
              <a:t>Use of force</a:t>
            </a:r>
          </a:p>
          <a:p>
            <a:r>
              <a:rPr lang="en-US" sz="3000" dirty="0"/>
              <a:t>Liability</a:t>
            </a:r>
          </a:p>
          <a:p>
            <a:r>
              <a:rPr lang="en-US" sz="3000" dirty="0"/>
              <a:t>Number of calls for Behavioral Health (BH) crises &amp; recurrence</a:t>
            </a:r>
          </a:p>
          <a:p>
            <a:r>
              <a:rPr lang="en-US" sz="3000" dirty="0"/>
              <a:t>Incarceration</a:t>
            </a:r>
          </a:p>
          <a:p>
            <a:r>
              <a:rPr lang="en-US" sz="3000" dirty="0"/>
              <a:t>Strain on LE resources</a:t>
            </a:r>
          </a:p>
          <a:p>
            <a:r>
              <a:rPr lang="en-US" sz="3000" dirty="0"/>
              <a:t>Costs to jails and prisons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C570E3F-3749-4DC9-885B-DA76F2C0B5CD}"/>
              </a:ext>
            </a:extLst>
          </p:cNvPr>
          <p:cNvSpPr txBox="1">
            <a:spLocks/>
          </p:cNvSpPr>
          <p:nvPr/>
        </p:nvSpPr>
        <p:spPr>
          <a:xfrm>
            <a:off x="6008914" y="1560060"/>
            <a:ext cx="5181600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33A0"/>
                </a:solidFill>
              </a:rPr>
              <a:t>Increases:</a:t>
            </a:r>
          </a:p>
          <a:p>
            <a:r>
              <a:rPr lang="en-US" sz="3000" dirty="0"/>
              <a:t>Collaboration with trained BH professionals</a:t>
            </a:r>
          </a:p>
          <a:p>
            <a:r>
              <a:rPr lang="en-US" sz="3000" dirty="0"/>
              <a:t>Access to BH services</a:t>
            </a:r>
          </a:p>
          <a:p>
            <a:r>
              <a:rPr lang="en-US" sz="3000" dirty="0"/>
              <a:t>Tracking</a:t>
            </a:r>
          </a:p>
          <a:p>
            <a:r>
              <a:rPr lang="en-US" sz="3000" dirty="0"/>
              <a:t>Community engagement &amp; partnerships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1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802380-D309-49FF-9255-81720D6906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7996335" y="4002834"/>
            <a:ext cx="2698218" cy="184696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F88C1A6-98BD-4E63-9B97-8C4373F96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675057"/>
            <a:ext cx="10515600" cy="399025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33A0"/>
                </a:solidFill>
              </a:rPr>
              <a:t>Community Service Boards (CSB’s) are tasked with establishing co-responder programs. </a:t>
            </a:r>
            <a:br>
              <a:rPr lang="en-US" sz="4000" dirty="0">
                <a:solidFill>
                  <a:srgbClr val="0033A0"/>
                </a:solidFill>
              </a:rPr>
            </a:br>
            <a:r>
              <a:rPr lang="en-US" sz="4000" dirty="0">
                <a:solidFill>
                  <a:srgbClr val="0033A0"/>
                </a:solidFill>
              </a:rPr>
              <a:t/>
            </a:r>
            <a:br>
              <a:rPr lang="en-US" sz="4000" dirty="0">
                <a:solidFill>
                  <a:srgbClr val="0033A0"/>
                </a:solidFill>
              </a:rPr>
            </a:br>
            <a:r>
              <a:rPr lang="en-US" sz="4000" dirty="0">
                <a:solidFill>
                  <a:srgbClr val="0033A0"/>
                </a:solidFill>
              </a:rPr>
              <a:t>Law Enforcement mandates vary depending on whether or not a formal co-responder team and partnership is been established.</a:t>
            </a:r>
          </a:p>
        </p:txBody>
      </p:sp>
    </p:spTree>
    <p:extLst>
      <p:ext uri="{BB962C8B-B14F-4D97-AF65-F5344CB8AC3E}">
        <p14:creationId xmlns:p14="http://schemas.microsoft.com/office/powerpoint/2010/main" val="388894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855631E-E787-4BE3-87EA-1145B37E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Prior to a Formal Co-Responder Partnership or No Co-Responder Partnership, Law Enforcement……..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040E1C-4541-429C-98C3-1AA211BA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6166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MAY partner with the CSB to establish co-responder team(s)</a:t>
            </a:r>
          </a:p>
          <a:p>
            <a:r>
              <a:rPr lang="en-US" dirty="0"/>
              <a:t>MUST designate one peace officer to review behavioral health incidents and serve as the primary point of contact with the CSB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MUST provide CSB team members with access to requested non-restricted records and provide access at mutually convenient times, for the purpose of facilitating the CSB team member’s analysis of the individual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MUST maintain and indicate on incident reports whether an incident arose from a behavioral health crisis and whether a co-responder team was dispatched and make incident reports available to the Dept. of Behavioral Health &amp; Developmental Disabilities (DBHDD)</a:t>
            </a:r>
          </a:p>
          <a:p>
            <a:pPr marL="2743200" lvl="6" indent="0">
              <a:buNone/>
            </a:pPr>
            <a:r>
              <a:rPr lang="en-US" dirty="0"/>
              <a:t>		*Access to records and reporting continues post partnership</a:t>
            </a:r>
          </a:p>
        </p:txBody>
      </p:sp>
    </p:spTree>
    <p:extLst>
      <p:ext uri="{BB962C8B-B14F-4D97-AF65-F5344CB8AC3E}">
        <p14:creationId xmlns:p14="http://schemas.microsoft.com/office/powerpoint/2010/main" val="123067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7336313-0446-40BB-8BE4-824F05FD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After Establishing a Co-Responder Partnership, Law Enforcement…..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3CACD1-359C-4B92-9985-7C3C05806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6166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SHALL designate one or more peace officers to participate as team members in a co-responder team</a:t>
            </a:r>
          </a:p>
          <a:p>
            <a:r>
              <a:rPr lang="en-US" dirty="0"/>
              <a:t>Designate a peace officer to serve on the co-responder protocol committee</a:t>
            </a:r>
          </a:p>
          <a:p>
            <a:r>
              <a:rPr lang="en-US" dirty="0"/>
              <a:t>MAY elect to receive crisis intervention training approved by GPOSTC</a:t>
            </a:r>
          </a:p>
          <a:p>
            <a:r>
              <a:rPr lang="en-US" dirty="0"/>
              <a:t>Communications officers and individuals with dispatch responsibility shall receive training to identify BH crises and determine appropriate response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7BBE7F-67D7-4D8B-AF2D-CBE32FD0E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After Establishing a Co-Responder Partnership, Law Enforcement…..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131769-55C7-44F9-A5B7-A8DFE8DCA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4616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Communications officers and individuals with dispatch responsibility will notify the co-responder team in the jurisdiction of the emergency, regardless of whether peace officers are dispatched</a:t>
            </a:r>
            <a:endParaRPr lang="en-US" dirty="0">
              <a:cs typeface="Calibri"/>
            </a:endParaRPr>
          </a:p>
          <a:p>
            <a:r>
              <a:rPr lang="en-US" dirty="0"/>
              <a:t>MAY consider input from the CSB member in determining if treatment or an arrest is warranted, but decisions ultimately rest with the officer or his/her supervisor</a:t>
            </a:r>
          </a:p>
        </p:txBody>
      </p:sp>
    </p:spTree>
    <p:extLst>
      <p:ext uri="{BB962C8B-B14F-4D97-AF65-F5344CB8AC3E}">
        <p14:creationId xmlns:p14="http://schemas.microsoft.com/office/powerpoint/2010/main" val="318357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43C23A-B6F7-40F7-9A24-8F88BABE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Community Service Board Mandates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DEB69D-F63D-4A3B-8AFF-69086090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6637"/>
            <a:ext cx="10515600" cy="46166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Establish a co-responder program or offer consultation to officers responding to emergency BH calls</a:t>
            </a:r>
          </a:p>
          <a:p>
            <a:r>
              <a:rPr lang="en-US" dirty="0"/>
              <a:t>Establish a co-responder protocol committee to increase efficiency, effectiveness, and best practices of teams</a:t>
            </a:r>
          </a:p>
          <a:p>
            <a:r>
              <a:rPr lang="en-US" dirty="0"/>
              <a:t>Accompany officers on emergency BH calls or be available by phone or virtually during the call once the co-responder program is established</a:t>
            </a:r>
          </a:p>
          <a:p>
            <a:r>
              <a:rPr lang="en-US" dirty="0"/>
              <a:t>Offer voluntary outpatient therapy to eligible individuals</a:t>
            </a:r>
          </a:p>
          <a:p>
            <a:r>
              <a:rPr lang="en-US" dirty="0"/>
              <a:t>Employ or contract with licensed BH professionals to provide counseling and other support services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6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6186769"/>
            <a:ext cx="12191308" cy="6899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F43C23A-B6F7-40F7-9A24-8F88BABE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3A0"/>
                </a:solidFill>
              </a:rPr>
              <a:t>Community Service Board Mandates </a:t>
            </a:r>
            <a:r>
              <a:rPr lang="en-US" dirty="0" err="1">
                <a:solidFill>
                  <a:srgbClr val="0033A0"/>
                </a:solidFill>
              </a:rPr>
              <a:t>Con’t</a:t>
            </a:r>
            <a:endParaRPr lang="en-US" dirty="0">
              <a:solidFill>
                <a:srgbClr val="0033A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DEB69D-F63D-4A3B-8AFF-69086090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22" y="1448385"/>
            <a:ext cx="10898156" cy="46166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Designate a sufficient number of staff to partner with LE agencies within the CSB service area with on-call availability at all times</a:t>
            </a:r>
          </a:p>
          <a:p>
            <a:r>
              <a:rPr lang="en-US" dirty="0"/>
              <a:t>Maintain and provide LE with written lists of emergency receiving facilities </a:t>
            </a:r>
          </a:p>
          <a:p>
            <a:r>
              <a:rPr lang="en-US" dirty="0"/>
              <a:t>Be trained on LE agency’s operations, policies, and procedures</a:t>
            </a:r>
          </a:p>
          <a:p>
            <a:r>
              <a:rPr lang="en-US" dirty="0"/>
              <a:t>Follow up with individuals within two days of the BH </a:t>
            </a:r>
            <a:r>
              <a:rPr lang="en-US"/>
              <a:t>crisis regardless of insurance </a:t>
            </a:r>
            <a:r>
              <a:rPr lang="en-US" dirty="0"/>
              <a:t>coverage </a:t>
            </a:r>
            <a:r>
              <a:rPr lang="en-US"/>
              <a:t>or ability </a:t>
            </a:r>
            <a:r>
              <a:rPr lang="en-US" dirty="0"/>
              <a:t>to pay regardless of arrest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7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4C25B77550D4C96CFDED4741E7BD7" ma:contentTypeVersion="7" ma:contentTypeDescription="Create a new document." ma:contentTypeScope="" ma:versionID="19e253e66dc5f006881a3f2b1a2b988a">
  <xsd:schema xmlns:xsd="http://www.w3.org/2001/XMLSchema" xmlns:xs="http://www.w3.org/2001/XMLSchema" xmlns:p="http://schemas.microsoft.com/office/2006/metadata/properties" xmlns:ns3="f654818d-71a0-4dcf-8925-1c4c2c079bad" xmlns:ns4="2702b16b-0d3d-44f4-aaf7-0acdc42d84d3" targetNamespace="http://schemas.microsoft.com/office/2006/metadata/properties" ma:root="true" ma:fieldsID="27a8b23375ae546e4fa2dc88067ca481" ns3:_="" ns4:_="">
    <xsd:import namespace="f654818d-71a0-4dcf-8925-1c4c2c079bad"/>
    <xsd:import namespace="2702b16b-0d3d-44f4-aaf7-0acdc42d84d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4818d-71a0-4dcf-8925-1c4c2c079ba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02b16b-0d3d-44f4-aaf7-0acdc42d8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ED8BB4-F423-437E-BED1-2716827847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D8F537-6745-4CE7-B55E-D8FF989EBC65}">
  <ds:schemaRefs>
    <ds:schemaRef ds:uri="http://purl.org/dc/terms/"/>
    <ds:schemaRef ds:uri="http://schemas.microsoft.com/office/2006/documentManagement/types"/>
    <ds:schemaRef ds:uri="2702b16b-0d3d-44f4-aaf7-0acdc42d84d3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654818d-71a0-4dcf-8925-1c4c2c079ba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9BAA21-68FC-4B51-B45F-090553D1B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54818d-71a0-4dcf-8925-1c4c2c079bad"/>
    <ds:schemaRef ds:uri="2702b16b-0d3d-44f4-aaf7-0acdc42d84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3784</TotalTime>
  <Words>805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Senate Bill 403</vt:lpstr>
      <vt:lpstr>Why Senate Bill 403?</vt:lpstr>
      <vt:lpstr>Community Service Boards (CSB’s) are tasked with establishing co-responder programs.   Law Enforcement mandates vary depending on whether or not a formal co-responder team and partnership is been established.</vt:lpstr>
      <vt:lpstr>Prior to a Formal Co-Responder Partnership or No Co-Responder Partnership, Law Enforcement……..</vt:lpstr>
      <vt:lpstr>After Establishing a Co-Responder Partnership, Law Enforcement…..</vt:lpstr>
      <vt:lpstr>After Establishing a Co-Responder Partnership, Law Enforcement…..</vt:lpstr>
      <vt:lpstr>Community Service Board Mandates</vt:lpstr>
      <vt:lpstr>Community Service Board Mandates Con’t</vt:lpstr>
      <vt:lpstr>Community Service Board Mandates Con’t</vt:lpstr>
      <vt:lpstr>GA Department of Behavioral Health &amp; Developmental Disabilities</vt:lpstr>
      <vt:lpstr>Other updates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 of Service</dc:title>
  <dc:creator>Malone, Sheila P.</dc:creator>
  <cp:lastModifiedBy>Butch Newkirk</cp:lastModifiedBy>
  <cp:revision>169</cp:revision>
  <cp:lastPrinted>2018-04-20T18:12:29Z</cp:lastPrinted>
  <dcterms:created xsi:type="dcterms:W3CDTF">2018-04-20T16:18:10Z</dcterms:created>
  <dcterms:modified xsi:type="dcterms:W3CDTF">2022-10-06T18:26:54Z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0x0101006274C25B77550D4C96CFDED4741E7BD7</vt:lpwstr>
  </property>
</Properties>
</file>