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sldIdLst>
    <p:sldId id="256" r:id="rId2"/>
    <p:sldId id="257" r:id="rId3"/>
    <p:sldId id="258" r:id="rId4"/>
    <p:sldId id="259" r:id="rId5"/>
    <p:sldId id="260" r:id="rId6"/>
    <p:sldId id="270" r:id="rId7"/>
    <p:sldId id="261" r:id="rId8"/>
    <p:sldId id="266" r:id="rId9"/>
    <p:sldId id="268"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88" d="100"/>
          <a:sy n="88" d="100"/>
        </p:scale>
        <p:origin x="168"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492DA76A-B3D4-48FF-9F7F-C05B6D0F3982}" type="datetimeFigureOut">
              <a:rPr lang="en-US" smtClean="0"/>
              <a:t>10/6/2022</a:t>
            </a:fld>
            <a:endParaRPr lang="en-US"/>
          </a:p>
        </p:txBody>
      </p:sp>
      <p:sp>
        <p:nvSpPr>
          <p:cNvPr id="5" name="Footer Placeholder 4"/>
          <p:cNvSpPr>
            <a:spLocks noGrp="1"/>
          </p:cNvSpPr>
          <p:nvPr>
            <p:ph type="ftr" sz="quarter" idx="11"/>
          </p:nvPr>
        </p:nvSpPr>
        <p:spPr>
          <a:xfrm>
            <a:off x="3962399" y="5870575"/>
            <a:ext cx="4893958" cy="377825"/>
          </a:xfrm>
        </p:spPr>
        <p:txBody>
          <a:bodyPr/>
          <a:lstStyle/>
          <a:p>
            <a:endParaRPr lang="en-US"/>
          </a:p>
        </p:txBody>
      </p:sp>
      <p:sp>
        <p:nvSpPr>
          <p:cNvPr id="6" name="Slide Number Placeholder 5"/>
          <p:cNvSpPr>
            <a:spLocks noGrp="1"/>
          </p:cNvSpPr>
          <p:nvPr>
            <p:ph type="sldNum" sz="quarter" idx="12"/>
          </p:nvPr>
        </p:nvSpPr>
        <p:spPr>
          <a:xfrm>
            <a:off x="10608958" y="5870575"/>
            <a:ext cx="551167" cy="377825"/>
          </a:xfrm>
        </p:spPr>
        <p:txBody>
          <a:bodyPr/>
          <a:lstStyle/>
          <a:p>
            <a:fld id="{CF067F78-BD62-41FF-8E09-E3B3DDBCC996}" type="slidenum">
              <a:rPr lang="en-US" smtClean="0"/>
              <a:t>‹#›</a:t>
            </a:fld>
            <a:endParaRPr lang="en-US"/>
          </a:p>
        </p:txBody>
      </p:sp>
    </p:spTree>
    <p:extLst>
      <p:ext uri="{BB962C8B-B14F-4D97-AF65-F5344CB8AC3E}">
        <p14:creationId xmlns:p14="http://schemas.microsoft.com/office/powerpoint/2010/main" val="178373139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2DA76A-B3D4-48FF-9F7F-C05B6D0F3982}" type="datetimeFigureOut">
              <a:rPr lang="en-US" smtClean="0"/>
              <a:t>10/6/2022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067F78-BD62-41FF-8E09-E3B3DDBCC996}" type="slidenum">
              <a:rPr lang="en-US" smtClean="0"/>
              <a:t>‹#›</a:t>
            </a:fld>
            <a:endParaRPr lang="en-US"/>
          </a:p>
        </p:txBody>
      </p:sp>
    </p:spTree>
    <p:extLst>
      <p:ext uri="{BB962C8B-B14F-4D97-AF65-F5344CB8AC3E}">
        <p14:creationId xmlns:p14="http://schemas.microsoft.com/office/powerpoint/2010/main" val="600162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2DA76A-B3D4-48FF-9F7F-C05B6D0F3982}" type="datetimeFigureOut">
              <a:rPr lang="en-US" smtClean="0"/>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67F78-BD62-41FF-8E09-E3B3DDBCC996}" type="slidenum">
              <a:rPr lang="en-US" smtClean="0"/>
              <a:t>‹#›</a:t>
            </a:fld>
            <a:endParaRPr lang="en-US"/>
          </a:p>
        </p:txBody>
      </p:sp>
    </p:spTree>
    <p:extLst>
      <p:ext uri="{BB962C8B-B14F-4D97-AF65-F5344CB8AC3E}">
        <p14:creationId xmlns:p14="http://schemas.microsoft.com/office/powerpoint/2010/main" val="908874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2DA76A-B3D4-48FF-9F7F-C05B6D0F3982}" type="datetimeFigureOut">
              <a:rPr lang="en-US" smtClean="0"/>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67F78-BD62-41FF-8E09-E3B3DDBCC996}" type="slidenum">
              <a:rPr lang="en-US" smtClean="0"/>
              <a:t>‹#›</a:t>
            </a:fld>
            <a:endParaRPr lang="en-US"/>
          </a:p>
        </p:txBody>
      </p:sp>
    </p:spTree>
    <p:extLst>
      <p:ext uri="{BB962C8B-B14F-4D97-AF65-F5344CB8AC3E}">
        <p14:creationId xmlns:p14="http://schemas.microsoft.com/office/powerpoint/2010/main" val="19210956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2DA76A-B3D4-48FF-9F7F-C05B6D0F3982}" type="datetimeFigureOut">
              <a:rPr lang="en-US" smtClean="0"/>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67F78-BD62-41FF-8E09-E3B3DDBCC996}" type="slidenum">
              <a:rPr lang="en-US" smtClean="0"/>
              <a:t>‹#›</a:t>
            </a:fld>
            <a:endParaRPr lang="en-US"/>
          </a:p>
        </p:txBody>
      </p:sp>
    </p:spTree>
    <p:extLst>
      <p:ext uri="{BB962C8B-B14F-4D97-AF65-F5344CB8AC3E}">
        <p14:creationId xmlns:p14="http://schemas.microsoft.com/office/powerpoint/2010/main" val="22131928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2DA76A-B3D4-48FF-9F7F-C05B6D0F3982}" type="datetimeFigureOut">
              <a:rPr lang="en-US" smtClean="0"/>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67F78-BD62-41FF-8E09-E3B3DDBCC996}" type="slidenum">
              <a:rPr lang="en-US" smtClean="0"/>
              <a:t>‹#›</a:t>
            </a:fld>
            <a:endParaRPr lang="en-US"/>
          </a:p>
        </p:txBody>
      </p:sp>
    </p:spTree>
    <p:extLst>
      <p:ext uri="{BB962C8B-B14F-4D97-AF65-F5344CB8AC3E}">
        <p14:creationId xmlns:p14="http://schemas.microsoft.com/office/powerpoint/2010/main" val="10019821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2DA76A-B3D4-48FF-9F7F-C05B6D0F3982}" type="datetimeFigureOut">
              <a:rPr lang="en-US" smtClean="0"/>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67F78-BD62-41FF-8E09-E3B3DDBCC996}" type="slidenum">
              <a:rPr lang="en-US" smtClean="0"/>
              <a:t>‹#›</a:t>
            </a:fld>
            <a:endParaRPr lang="en-US"/>
          </a:p>
        </p:txBody>
      </p:sp>
    </p:spTree>
    <p:extLst>
      <p:ext uri="{BB962C8B-B14F-4D97-AF65-F5344CB8AC3E}">
        <p14:creationId xmlns:p14="http://schemas.microsoft.com/office/powerpoint/2010/main" val="15030779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2DA76A-B3D4-48FF-9F7F-C05B6D0F3982}" type="datetimeFigureOut">
              <a:rPr lang="en-US" smtClean="0"/>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67F78-BD62-41FF-8E09-E3B3DDBCC996}" type="slidenum">
              <a:rPr lang="en-US" smtClean="0"/>
              <a:t>‹#›</a:t>
            </a:fld>
            <a:endParaRPr lang="en-US"/>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38494495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2DA76A-B3D4-48FF-9F7F-C05B6D0F3982}" type="datetimeFigureOut">
              <a:rPr lang="en-US" smtClean="0"/>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67F78-BD62-41FF-8E09-E3B3DDBCC996}" type="slidenum">
              <a:rPr lang="en-US" smtClean="0"/>
              <a:t>‹#›</a:t>
            </a:fld>
            <a:endParaRPr lang="en-US"/>
          </a:p>
        </p:txBody>
      </p:sp>
    </p:spTree>
    <p:extLst>
      <p:ext uri="{BB962C8B-B14F-4D97-AF65-F5344CB8AC3E}">
        <p14:creationId xmlns:p14="http://schemas.microsoft.com/office/powerpoint/2010/main" val="4271331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2DA76A-B3D4-48FF-9F7F-C05B6D0F3982}" type="datetimeFigureOut">
              <a:rPr lang="en-US" smtClean="0"/>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67F78-BD62-41FF-8E09-E3B3DDBCC996}" type="slidenum">
              <a:rPr lang="en-US" smtClean="0"/>
              <a:t>‹#›</a:t>
            </a:fld>
            <a:endParaRPr lang="en-US"/>
          </a:p>
        </p:txBody>
      </p:sp>
    </p:spTree>
    <p:extLst>
      <p:ext uri="{BB962C8B-B14F-4D97-AF65-F5344CB8AC3E}">
        <p14:creationId xmlns:p14="http://schemas.microsoft.com/office/powerpoint/2010/main" val="4211512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2DA76A-B3D4-48FF-9F7F-C05B6D0F3982}" type="datetimeFigureOut">
              <a:rPr lang="en-US" smtClean="0"/>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67F78-BD62-41FF-8E09-E3B3DDBCC996}" type="slidenum">
              <a:rPr lang="en-US" smtClean="0"/>
              <a:t>‹#›</a:t>
            </a:fld>
            <a:endParaRPr lang="en-US"/>
          </a:p>
        </p:txBody>
      </p:sp>
    </p:spTree>
    <p:extLst>
      <p:ext uri="{BB962C8B-B14F-4D97-AF65-F5344CB8AC3E}">
        <p14:creationId xmlns:p14="http://schemas.microsoft.com/office/powerpoint/2010/main" val="1565169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92DA76A-B3D4-48FF-9F7F-C05B6D0F3982}" type="datetimeFigureOut">
              <a:rPr lang="en-US" smtClean="0"/>
              <a:t>10/6/2022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067F78-BD62-41FF-8E09-E3B3DDBCC996}" type="slidenum">
              <a:rPr lang="en-US" smtClean="0"/>
              <a:t>‹#›</a:t>
            </a:fld>
            <a:endParaRPr lang="en-US"/>
          </a:p>
        </p:txBody>
      </p:sp>
    </p:spTree>
    <p:extLst>
      <p:ext uri="{BB962C8B-B14F-4D97-AF65-F5344CB8AC3E}">
        <p14:creationId xmlns:p14="http://schemas.microsoft.com/office/powerpoint/2010/main" val="17682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92DA76A-B3D4-48FF-9F7F-C05B6D0F3982}" type="datetimeFigureOut">
              <a:rPr lang="en-US" smtClean="0"/>
              <a:t>10/6/2022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067F78-BD62-41FF-8E09-E3B3DDBCC996}" type="slidenum">
              <a:rPr lang="en-US" smtClean="0"/>
              <a:t>‹#›</a:t>
            </a:fld>
            <a:endParaRPr lang="en-US"/>
          </a:p>
        </p:txBody>
      </p:sp>
    </p:spTree>
    <p:extLst>
      <p:ext uri="{BB962C8B-B14F-4D97-AF65-F5344CB8AC3E}">
        <p14:creationId xmlns:p14="http://schemas.microsoft.com/office/powerpoint/2010/main" val="1612346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92DA76A-B3D4-48FF-9F7F-C05B6D0F3982}" type="datetimeFigureOut">
              <a:rPr lang="en-US" smtClean="0"/>
              <a:t>10/6/2022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067F78-BD62-41FF-8E09-E3B3DDBCC996}" type="slidenum">
              <a:rPr lang="en-US" smtClean="0"/>
              <a:t>‹#›</a:t>
            </a:fld>
            <a:endParaRPr lang="en-US"/>
          </a:p>
        </p:txBody>
      </p:sp>
    </p:spTree>
    <p:extLst>
      <p:ext uri="{BB962C8B-B14F-4D97-AF65-F5344CB8AC3E}">
        <p14:creationId xmlns:p14="http://schemas.microsoft.com/office/powerpoint/2010/main" val="1083033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492DA76A-B3D4-48FF-9F7F-C05B6D0F3982}" type="datetimeFigureOut">
              <a:rPr lang="en-US" smtClean="0"/>
              <a:t>10/6/2022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067F78-BD62-41FF-8E09-E3B3DDBCC996}" type="slidenum">
              <a:rPr lang="en-US" smtClean="0"/>
              <a:t>‹#›</a:t>
            </a:fld>
            <a:endParaRPr lang="en-US"/>
          </a:p>
        </p:txBody>
      </p:sp>
    </p:spTree>
    <p:extLst>
      <p:ext uri="{BB962C8B-B14F-4D97-AF65-F5344CB8AC3E}">
        <p14:creationId xmlns:p14="http://schemas.microsoft.com/office/powerpoint/2010/main" val="1024441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2DA76A-B3D4-48FF-9F7F-C05B6D0F3982}" type="datetimeFigureOut">
              <a:rPr lang="en-US" smtClean="0"/>
              <a:t>10/6/2022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067F78-BD62-41FF-8E09-E3B3DDBCC996}" type="slidenum">
              <a:rPr lang="en-US" smtClean="0"/>
              <a:t>‹#›</a:t>
            </a:fld>
            <a:endParaRPr lang="en-US"/>
          </a:p>
        </p:txBody>
      </p:sp>
    </p:spTree>
    <p:extLst>
      <p:ext uri="{BB962C8B-B14F-4D97-AF65-F5344CB8AC3E}">
        <p14:creationId xmlns:p14="http://schemas.microsoft.com/office/powerpoint/2010/main" val="2051947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2DA76A-B3D4-48FF-9F7F-C05B6D0F3982}" type="datetimeFigureOut">
              <a:rPr lang="en-US" smtClean="0"/>
              <a:t>10/6/2022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067F78-BD62-41FF-8E09-E3B3DDBCC996}" type="slidenum">
              <a:rPr lang="en-US" smtClean="0"/>
              <a:t>‹#›</a:t>
            </a:fld>
            <a:endParaRPr lang="en-US"/>
          </a:p>
        </p:txBody>
      </p:sp>
    </p:spTree>
    <p:extLst>
      <p:ext uri="{BB962C8B-B14F-4D97-AF65-F5344CB8AC3E}">
        <p14:creationId xmlns:p14="http://schemas.microsoft.com/office/powerpoint/2010/main" val="2762301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92DA76A-B3D4-48FF-9F7F-C05B6D0F3982}" type="datetimeFigureOut">
              <a:rPr lang="en-US" smtClean="0"/>
              <a:t>10/6/2022</a:t>
            </a:fld>
            <a:endParaRPr lang="en-US"/>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F067F78-BD62-41FF-8E09-E3B3DDBCC996}" type="slidenum">
              <a:rPr lang="en-US" smtClean="0"/>
              <a:t>‹#›</a:t>
            </a:fld>
            <a:endParaRPr lang="en-US"/>
          </a:p>
        </p:txBody>
      </p:sp>
    </p:spTree>
    <p:extLst>
      <p:ext uri="{BB962C8B-B14F-4D97-AF65-F5344CB8AC3E}">
        <p14:creationId xmlns:p14="http://schemas.microsoft.com/office/powerpoint/2010/main" val="4124521327"/>
      </p:ext>
    </p:extLst>
  </p:cSld>
  <p:clrMap bg1="dk1" tx1="lt1" bg2="dk2" tx2="lt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 id="2147483751" r:id="rId14"/>
    <p:sldLayoutId id="2147483752" r:id="rId15"/>
    <p:sldLayoutId id="2147483753" r:id="rId16"/>
    <p:sldLayoutId id="2147483754"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504" y="858253"/>
            <a:ext cx="11253537" cy="3527478"/>
          </a:xfrm>
        </p:spPr>
        <p:txBody>
          <a:bodyPr>
            <a:normAutofit/>
          </a:bodyPr>
          <a:lstStyle/>
          <a:p>
            <a:pPr algn="ctr"/>
            <a:r>
              <a:rPr lang="en-US" b="1" dirty="0">
                <a:solidFill>
                  <a:srgbClr val="FF0000"/>
                </a:solidFill>
              </a:rPr>
              <a:t>A QUANTITATIVE PREDICTIVE STUDY OF DRUG TRAFFICKER BEHAVIORAL CHARACTERISTICS IMPACTING POLICE ACTIONS</a:t>
            </a:r>
            <a:br>
              <a:rPr lang="en-US" b="1" dirty="0">
                <a:solidFill>
                  <a:srgbClr val="FF0000"/>
                </a:solidFill>
              </a:rPr>
            </a:br>
            <a:endParaRPr lang="en-US" b="1" dirty="0">
              <a:solidFill>
                <a:srgbClr val="FF0000"/>
              </a:solidFill>
            </a:endParaRPr>
          </a:p>
        </p:txBody>
      </p:sp>
      <p:sp>
        <p:nvSpPr>
          <p:cNvPr id="3" name="Subtitle 2"/>
          <p:cNvSpPr>
            <a:spLocks noGrp="1"/>
          </p:cNvSpPr>
          <p:nvPr>
            <p:ph type="subTitle" idx="1"/>
          </p:nvPr>
        </p:nvSpPr>
        <p:spPr>
          <a:xfrm>
            <a:off x="-160421" y="4385732"/>
            <a:ext cx="11320546" cy="1405467"/>
          </a:xfrm>
        </p:spPr>
        <p:txBody>
          <a:bodyPr>
            <a:normAutofit fontScale="92500" lnSpcReduction="10000"/>
          </a:bodyPr>
          <a:lstStyle/>
          <a:p>
            <a:pPr algn="ctr"/>
            <a:r>
              <a:rPr lang="en-US" sz="4400" b="1" dirty="0" smtClean="0">
                <a:solidFill>
                  <a:srgbClr val="66FF33"/>
                </a:solidFill>
              </a:rPr>
              <a:t>Dr. Butch </a:t>
            </a:r>
            <a:r>
              <a:rPr lang="en-US" sz="4400" b="1" dirty="0" smtClean="0">
                <a:solidFill>
                  <a:srgbClr val="66FF33"/>
                </a:solidFill>
              </a:rPr>
              <a:t>Newkirk</a:t>
            </a:r>
          </a:p>
          <a:p>
            <a:pPr algn="ctr"/>
            <a:r>
              <a:rPr lang="en-US" sz="4400" b="1" dirty="0" smtClean="0">
                <a:solidFill>
                  <a:srgbClr val="66FF33"/>
                </a:solidFill>
              </a:rPr>
              <a:t>Dr. John Stuart </a:t>
            </a:r>
            <a:r>
              <a:rPr lang="en-US" sz="4400" b="1" dirty="0" err="1" smtClean="0">
                <a:solidFill>
                  <a:srgbClr val="66FF33"/>
                </a:solidFill>
              </a:rPr>
              <a:t>Batchelder</a:t>
            </a:r>
            <a:endParaRPr lang="en-US" sz="4400" b="1" dirty="0">
              <a:solidFill>
                <a:srgbClr val="66FF33"/>
              </a:solidFill>
            </a:endParaRPr>
          </a:p>
        </p:txBody>
      </p:sp>
    </p:spTree>
    <p:extLst>
      <p:ext uri="{BB962C8B-B14F-4D97-AF65-F5344CB8AC3E}">
        <p14:creationId xmlns:p14="http://schemas.microsoft.com/office/powerpoint/2010/main" val="2789515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0"/>
            <a:ext cx="10131425" cy="850233"/>
          </a:xfrm>
        </p:spPr>
        <p:txBody>
          <a:bodyPr/>
          <a:lstStyle/>
          <a:p>
            <a:pPr algn="ctr"/>
            <a:r>
              <a:rPr lang="en-US" b="1" dirty="0" smtClean="0">
                <a:solidFill>
                  <a:srgbClr val="FF0000"/>
                </a:solidFill>
              </a:rPr>
              <a:t>Recommendations</a:t>
            </a:r>
            <a:endParaRPr lang="en-US" b="1" dirty="0">
              <a:solidFill>
                <a:srgbClr val="FF0000"/>
              </a:solidFill>
            </a:endParaRPr>
          </a:p>
        </p:txBody>
      </p:sp>
      <p:sp>
        <p:nvSpPr>
          <p:cNvPr id="3" name="Content Placeholder 2"/>
          <p:cNvSpPr>
            <a:spLocks noGrp="1"/>
          </p:cNvSpPr>
          <p:nvPr>
            <p:ph idx="1"/>
          </p:nvPr>
        </p:nvSpPr>
        <p:spPr>
          <a:xfrm>
            <a:off x="685801" y="1459832"/>
            <a:ext cx="10131425" cy="5125451"/>
          </a:xfrm>
        </p:spPr>
        <p:txBody>
          <a:bodyPr>
            <a:normAutofit/>
          </a:bodyPr>
          <a:lstStyle/>
          <a:p>
            <a:pPr>
              <a:lnSpc>
                <a:spcPct val="150000"/>
              </a:lnSpc>
              <a:spcAft>
                <a:spcPts val="0"/>
              </a:spcAft>
            </a:pPr>
            <a:endParaRPr lang="en-US" dirty="0" smtClean="0"/>
          </a:p>
          <a:p>
            <a:pPr>
              <a:lnSpc>
                <a:spcPct val="150000"/>
              </a:lnSpc>
              <a:spcAft>
                <a:spcPts val="0"/>
              </a:spcAft>
            </a:pPr>
            <a:r>
              <a:rPr lang="en-US" dirty="0"/>
              <a:t>A</a:t>
            </a:r>
            <a:r>
              <a:rPr lang="en-US" dirty="0" smtClean="0"/>
              <a:t> </a:t>
            </a:r>
            <a:r>
              <a:rPr lang="en-US" dirty="0"/>
              <a:t>problem exists related to the inconsistent profiling of behavioral characteristics by law enforcement officers during drug interdiction traffic stops.  Inconsistent profiling is a problem because of the paucity of research on the impact of behavioral characteristics of drug traffickers on law enforcement actions of arrest or </a:t>
            </a:r>
            <a:r>
              <a:rPr lang="en-US" dirty="0" smtClean="0"/>
              <a:t>non-arrest. Research has revealed these </a:t>
            </a:r>
            <a:r>
              <a:rPr lang="en-US" dirty="0"/>
              <a:t>same characteristics are present time after time when compared to information of arrested drug traffickers (</a:t>
            </a:r>
            <a:r>
              <a:rPr lang="en-US" dirty="0" err="1"/>
              <a:t>Lichtenwald</a:t>
            </a:r>
            <a:r>
              <a:rPr lang="en-US" dirty="0"/>
              <a:t> and Perri,2013</a:t>
            </a:r>
            <a:r>
              <a:rPr lang="en-US" dirty="0" smtClean="0"/>
              <a:t>).</a:t>
            </a:r>
          </a:p>
          <a:p>
            <a:pPr marL="0" indent="0">
              <a:lnSpc>
                <a:spcPct val="150000"/>
              </a:lnSpc>
              <a:spcAft>
                <a:spcPts val="0"/>
              </a:spcAft>
              <a:buNone/>
            </a:pPr>
            <a:endParaRPr lang="en-US" dirty="0" smtClean="0"/>
          </a:p>
          <a:p>
            <a:pPr>
              <a:lnSpc>
                <a:spcPct val="150000"/>
              </a:lnSpc>
              <a:spcAft>
                <a:spcPts val="0"/>
              </a:spcAft>
            </a:pPr>
            <a:r>
              <a:rPr lang="en-US" dirty="0" smtClean="0"/>
              <a:t>Continue the research on a larger scale creating a </a:t>
            </a:r>
            <a:r>
              <a:rPr lang="en-US" dirty="0"/>
              <a:t>valid database of behavior profiles and behaviors of suspects who transport illegal drugs in </a:t>
            </a:r>
            <a:r>
              <a:rPr lang="en-US" dirty="0" smtClean="0"/>
              <a:t>vehicles. Training can then be developed for the advanced training of patrol and drug interdiction officers. Furthermore, it will </a:t>
            </a:r>
            <a:r>
              <a:rPr lang="en-US" dirty="0"/>
              <a:t>be a significant advancement within the law enforcement </a:t>
            </a:r>
            <a:r>
              <a:rPr lang="en-US" dirty="0" smtClean="0"/>
              <a:t>profession in order to reduce complaints and law suits based on racial profiling.</a:t>
            </a:r>
            <a:endParaRPr lang="en-US" dirty="0"/>
          </a:p>
          <a:p>
            <a:endParaRPr lang="en-US" dirty="0"/>
          </a:p>
        </p:txBody>
      </p:sp>
    </p:spTree>
    <p:extLst>
      <p:ext uri="{BB962C8B-B14F-4D97-AF65-F5344CB8AC3E}">
        <p14:creationId xmlns:p14="http://schemas.microsoft.com/office/powerpoint/2010/main" val="1108000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solidFill>
                  <a:srgbClr val="FF0000"/>
                </a:solidFill>
              </a:rPr>
              <a:t>Statement of the Problem</a:t>
            </a:r>
            <a:endParaRPr lang="en-US" sz="4400" b="1" dirty="0">
              <a:solidFill>
                <a:srgbClr val="FF0000"/>
              </a:solidFill>
            </a:endParaRPr>
          </a:p>
        </p:txBody>
      </p:sp>
      <p:sp>
        <p:nvSpPr>
          <p:cNvPr id="3" name="Content Placeholder 2"/>
          <p:cNvSpPr>
            <a:spLocks noGrp="1"/>
          </p:cNvSpPr>
          <p:nvPr>
            <p:ph idx="1"/>
          </p:nvPr>
        </p:nvSpPr>
        <p:spPr>
          <a:xfrm>
            <a:off x="685801" y="2065867"/>
            <a:ext cx="10131425" cy="3725333"/>
          </a:xfrm>
        </p:spPr>
        <p:txBody>
          <a:bodyPr/>
          <a:lstStyle/>
          <a:p>
            <a:pPr marL="0" indent="0">
              <a:buNone/>
            </a:pPr>
            <a:r>
              <a:rPr lang="en-US" sz="3200" b="1" dirty="0">
                <a:solidFill>
                  <a:srgbClr val="66FF33"/>
                </a:solidFill>
              </a:rPr>
              <a:t>Drug interdiction profiling is a problem because law enforcement officers inconsistently recognize behavioral profiles during drug interdiction traffic </a:t>
            </a:r>
            <a:r>
              <a:rPr lang="en-US" sz="3200" b="1" dirty="0" smtClean="0">
                <a:solidFill>
                  <a:srgbClr val="66FF33"/>
                </a:solidFill>
              </a:rPr>
              <a:t>stops. </a:t>
            </a:r>
            <a:r>
              <a:rPr lang="en-US" sz="3200" dirty="0">
                <a:solidFill>
                  <a:srgbClr val="FFFF00"/>
                </a:solidFill>
              </a:rPr>
              <a:t>Yet little research has been conducted on the impact of behavioral characteristics toward officer actions of arrest or non-arrest during investigative stops </a:t>
            </a:r>
            <a:r>
              <a:rPr lang="en-US" sz="3200" b="1" dirty="0">
                <a:solidFill>
                  <a:srgbClr val="66FF33"/>
                </a:solidFill>
              </a:rPr>
              <a:t>(</a:t>
            </a:r>
            <a:r>
              <a:rPr lang="en-US" sz="3200" b="1" dirty="0" err="1">
                <a:solidFill>
                  <a:srgbClr val="66FF33"/>
                </a:solidFill>
              </a:rPr>
              <a:t>Lichtenwald</a:t>
            </a:r>
            <a:r>
              <a:rPr lang="en-US" sz="3200" b="1" dirty="0">
                <a:solidFill>
                  <a:srgbClr val="66FF33"/>
                </a:solidFill>
              </a:rPr>
              <a:t> and </a:t>
            </a:r>
            <a:r>
              <a:rPr lang="en-US" sz="3200" b="1" dirty="0" err="1">
                <a:solidFill>
                  <a:srgbClr val="66FF33"/>
                </a:solidFill>
              </a:rPr>
              <a:t>Perri</a:t>
            </a:r>
            <a:r>
              <a:rPr lang="en-US" sz="3200" b="1" dirty="0">
                <a:solidFill>
                  <a:srgbClr val="66FF33"/>
                </a:solidFill>
              </a:rPr>
              <a:t>, 2013).</a:t>
            </a:r>
          </a:p>
          <a:p>
            <a:endParaRPr lang="en-US" dirty="0"/>
          </a:p>
        </p:txBody>
      </p:sp>
    </p:spTree>
    <p:extLst>
      <p:ext uri="{BB962C8B-B14F-4D97-AF65-F5344CB8AC3E}">
        <p14:creationId xmlns:p14="http://schemas.microsoft.com/office/powerpoint/2010/main" val="179694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0"/>
            <a:ext cx="10131425" cy="986589"/>
          </a:xfrm>
        </p:spPr>
        <p:txBody>
          <a:bodyPr>
            <a:normAutofit fontScale="90000"/>
          </a:bodyPr>
          <a:lstStyle/>
          <a:p>
            <a:pPr algn="ctr"/>
            <a:r>
              <a:rPr lang="en-US" sz="4900" b="1" dirty="0" smtClean="0">
                <a:solidFill>
                  <a:srgbClr val="FF0000"/>
                </a:solidFill>
              </a:rPr>
              <a:t>Methodology</a:t>
            </a:r>
            <a:br>
              <a:rPr lang="en-US" sz="4900" b="1" dirty="0" smtClean="0">
                <a:solidFill>
                  <a:srgbClr val="FF0000"/>
                </a:solidFill>
              </a:rPr>
            </a:br>
            <a:r>
              <a:rPr lang="en-US" sz="4900" b="1" dirty="0" smtClean="0">
                <a:solidFill>
                  <a:srgbClr val="00B050"/>
                </a:solidFill>
              </a:rPr>
              <a:t>Sampling</a:t>
            </a:r>
            <a:r>
              <a:rPr lang="en-US" sz="4800" b="1" dirty="0" smtClean="0">
                <a:solidFill>
                  <a:srgbClr val="FF0000"/>
                </a:solidFill>
              </a:rPr>
              <a:t/>
            </a:r>
            <a:br>
              <a:rPr lang="en-US" sz="4800" b="1" dirty="0" smtClean="0">
                <a:solidFill>
                  <a:srgbClr val="FF0000"/>
                </a:solidFill>
              </a:rPr>
            </a:br>
            <a:endParaRPr lang="en-US" sz="4800" b="1" dirty="0">
              <a:solidFill>
                <a:srgbClr val="FF0000"/>
              </a:solidFill>
            </a:endParaRPr>
          </a:p>
        </p:txBody>
      </p:sp>
      <p:sp>
        <p:nvSpPr>
          <p:cNvPr id="3" name="Content Placeholder 2"/>
          <p:cNvSpPr>
            <a:spLocks noGrp="1"/>
          </p:cNvSpPr>
          <p:nvPr>
            <p:ph idx="1"/>
          </p:nvPr>
        </p:nvSpPr>
        <p:spPr>
          <a:xfrm>
            <a:off x="854243" y="1692442"/>
            <a:ext cx="10131425" cy="5085347"/>
          </a:xfrm>
        </p:spPr>
        <p:txBody>
          <a:bodyPr>
            <a:normAutofit/>
          </a:bodyPr>
          <a:lstStyle/>
          <a:p>
            <a:r>
              <a:rPr lang="en-US" sz="2400" dirty="0" smtClean="0"/>
              <a:t>A quantitative </a:t>
            </a:r>
            <a:r>
              <a:rPr lang="en-US" sz="2400" dirty="0"/>
              <a:t>methodology using logistic regression and secondary data analysis was the most appropriate for this study and was the only one used in this research</a:t>
            </a:r>
            <a:r>
              <a:rPr lang="en-US" sz="2400" dirty="0" smtClean="0"/>
              <a:t>.</a:t>
            </a:r>
          </a:p>
          <a:p>
            <a:endParaRPr lang="en-US" sz="2400" dirty="0" smtClean="0"/>
          </a:p>
          <a:p>
            <a:r>
              <a:rPr lang="en-US" sz="2400" dirty="0" smtClean="0"/>
              <a:t>A nonprobability </a:t>
            </a:r>
            <a:r>
              <a:rPr lang="en-US" sz="2400" dirty="0"/>
              <a:t>sampling method </a:t>
            </a:r>
            <a:r>
              <a:rPr lang="en-US" sz="2400" dirty="0" smtClean="0"/>
              <a:t>was used because </a:t>
            </a:r>
            <a:r>
              <a:rPr lang="en-US" sz="2400" dirty="0"/>
              <a:t>it would be impossible to select data from each available </a:t>
            </a:r>
            <a:r>
              <a:rPr lang="en-US" sz="2400" dirty="0" smtClean="0"/>
              <a:t>metropolitan or rural </a:t>
            </a:r>
            <a:r>
              <a:rPr lang="en-US" sz="2400" dirty="0"/>
              <a:t>law enforcement agency</a:t>
            </a:r>
            <a:r>
              <a:rPr lang="en-US" sz="2400" dirty="0" smtClean="0"/>
              <a:t>.</a:t>
            </a:r>
          </a:p>
          <a:p>
            <a:endParaRPr lang="en-US" sz="2400" dirty="0" smtClean="0"/>
          </a:p>
          <a:p>
            <a:endParaRPr lang="en-US" dirty="0"/>
          </a:p>
          <a:p>
            <a:endParaRPr lang="en-US" dirty="0"/>
          </a:p>
        </p:txBody>
      </p:sp>
    </p:spTree>
    <p:extLst>
      <p:ext uri="{BB962C8B-B14F-4D97-AF65-F5344CB8AC3E}">
        <p14:creationId xmlns:p14="http://schemas.microsoft.com/office/powerpoint/2010/main" val="2693146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solidFill>
                  <a:srgbClr val="66FF33"/>
                </a:solidFill>
              </a:rPr>
              <a:t>Methodology</a:t>
            </a:r>
            <a:r>
              <a:rPr lang="en-US" sz="4400" b="1" dirty="0" smtClean="0">
                <a:solidFill>
                  <a:srgbClr val="FF0000"/>
                </a:solidFill>
              </a:rPr>
              <a:t/>
            </a:r>
            <a:br>
              <a:rPr lang="en-US" sz="4400" b="1" dirty="0" smtClean="0">
                <a:solidFill>
                  <a:srgbClr val="FF0000"/>
                </a:solidFill>
              </a:rPr>
            </a:br>
            <a:r>
              <a:rPr lang="en-US" sz="4400" b="1" dirty="0" smtClean="0">
                <a:solidFill>
                  <a:srgbClr val="00B050"/>
                </a:solidFill>
              </a:rPr>
              <a:t>Data Collection</a:t>
            </a:r>
            <a:endParaRPr lang="en-US" sz="4400" b="1" dirty="0">
              <a:solidFill>
                <a:srgbClr val="00B050"/>
              </a:solidFill>
            </a:endParaRPr>
          </a:p>
        </p:txBody>
      </p:sp>
      <p:sp>
        <p:nvSpPr>
          <p:cNvPr id="3" name="Content Placeholder 2"/>
          <p:cNvSpPr>
            <a:spLocks noGrp="1"/>
          </p:cNvSpPr>
          <p:nvPr>
            <p:ph idx="1"/>
          </p:nvPr>
        </p:nvSpPr>
        <p:spPr>
          <a:xfrm>
            <a:off x="685801" y="2005264"/>
            <a:ext cx="10131425" cy="4539916"/>
          </a:xfrm>
        </p:spPr>
        <p:txBody>
          <a:bodyPr>
            <a:normAutofit fontScale="70000" lnSpcReduction="20000"/>
          </a:bodyPr>
          <a:lstStyle/>
          <a:p>
            <a:endParaRPr lang="en-US" sz="4400" b="1" dirty="0">
              <a:solidFill>
                <a:srgbClr val="66FF33"/>
              </a:solidFill>
            </a:endParaRPr>
          </a:p>
          <a:p>
            <a:r>
              <a:rPr lang="en-US" sz="4400" b="1" dirty="0">
                <a:solidFill>
                  <a:srgbClr val="66FF33"/>
                </a:solidFill>
              </a:rPr>
              <a:t>The data was collected from three Georgia law enforcement agencies located in the metropolitan Atlanta area and contained 120 samples</a:t>
            </a:r>
            <a:r>
              <a:rPr lang="en-US" sz="4400" b="1" dirty="0" smtClean="0">
                <a:solidFill>
                  <a:srgbClr val="66FF33"/>
                </a:solidFill>
              </a:rPr>
              <a:t>.</a:t>
            </a:r>
            <a:endParaRPr lang="en-US" sz="4400" b="1" dirty="0">
              <a:solidFill>
                <a:srgbClr val="66FF33"/>
              </a:solidFill>
            </a:endParaRPr>
          </a:p>
          <a:p>
            <a:r>
              <a:rPr lang="en-US" sz="4400" b="1" dirty="0" smtClean="0">
                <a:solidFill>
                  <a:srgbClr val="66FF33"/>
                </a:solidFill>
              </a:rPr>
              <a:t>The </a:t>
            </a:r>
            <a:r>
              <a:rPr lang="en-US" sz="4400" b="1" dirty="0">
                <a:solidFill>
                  <a:srgbClr val="66FF33"/>
                </a:solidFill>
              </a:rPr>
              <a:t>general purpose of this quantitative secondary correlational data analysis using logistic regression was to investigate whether statistical significance existed among the shared behaviors and characteristics of arrested drug traffickers (</a:t>
            </a:r>
            <a:r>
              <a:rPr lang="en-US" sz="4400" b="1" dirty="0" err="1">
                <a:solidFill>
                  <a:srgbClr val="66FF33"/>
                </a:solidFill>
              </a:rPr>
              <a:t>Lichtenwald</a:t>
            </a:r>
            <a:r>
              <a:rPr lang="en-US" sz="4400" b="1" dirty="0">
                <a:solidFill>
                  <a:srgbClr val="66FF33"/>
                </a:solidFill>
              </a:rPr>
              <a:t>, 2004</a:t>
            </a:r>
            <a:r>
              <a:rPr lang="en-US" sz="4400" b="1" dirty="0" smtClean="0">
                <a:solidFill>
                  <a:srgbClr val="66FF33"/>
                </a:solidFill>
              </a:rPr>
              <a:t>).</a:t>
            </a:r>
          </a:p>
          <a:p>
            <a:endParaRPr lang="en-US" sz="3200" dirty="0"/>
          </a:p>
        </p:txBody>
      </p:sp>
    </p:spTree>
    <p:extLst>
      <p:ext uri="{BB962C8B-B14F-4D97-AF65-F5344CB8AC3E}">
        <p14:creationId xmlns:p14="http://schemas.microsoft.com/office/powerpoint/2010/main" val="1442582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1"/>
            <a:ext cx="10131425" cy="468085"/>
          </a:xfrm>
        </p:spPr>
        <p:txBody>
          <a:bodyPr>
            <a:normAutofit fontScale="90000"/>
          </a:bodyPr>
          <a:lstStyle/>
          <a:p>
            <a:pPr algn="ctr"/>
            <a:r>
              <a:rPr lang="en-US" sz="4400" b="1" dirty="0" smtClean="0">
                <a:solidFill>
                  <a:srgbClr val="FF0000"/>
                </a:solidFill>
              </a:rPr>
              <a:t>Methodology</a:t>
            </a:r>
            <a:r>
              <a:rPr lang="en-US" sz="4400" b="1" dirty="0" smtClean="0">
                <a:solidFill>
                  <a:srgbClr val="FF0000"/>
                </a:solidFill>
              </a:rPr>
              <a:t/>
            </a:r>
            <a:br>
              <a:rPr lang="en-US" sz="4400" b="1" dirty="0" smtClean="0">
                <a:solidFill>
                  <a:srgbClr val="FF0000"/>
                </a:solidFill>
              </a:rPr>
            </a:br>
            <a:endParaRPr lang="en-US" sz="4400" dirty="0"/>
          </a:p>
        </p:txBody>
      </p:sp>
      <p:sp>
        <p:nvSpPr>
          <p:cNvPr id="3" name="Content Placeholder 2"/>
          <p:cNvSpPr>
            <a:spLocks noGrp="1"/>
          </p:cNvSpPr>
          <p:nvPr>
            <p:ph idx="1"/>
          </p:nvPr>
        </p:nvSpPr>
        <p:spPr>
          <a:xfrm>
            <a:off x="685801" y="990600"/>
            <a:ext cx="10131425" cy="5529943"/>
          </a:xfrm>
        </p:spPr>
        <p:txBody>
          <a:bodyPr>
            <a:noAutofit/>
          </a:bodyPr>
          <a:lstStyle/>
          <a:p>
            <a:pPr>
              <a:lnSpc>
                <a:spcPct val="150000"/>
              </a:lnSpc>
              <a:spcAft>
                <a:spcPts val="0"/>
              </a:spcAft>
            </a:pPr>
            <a:r>
              <a:rPr lang="en-US" sz="2000" b="1" dirty="0" smtClean="0">
                <a:solidFill>
                  <a:srgbClr val="66FF33"/>
                </a:solidFill>
              </a:rPr>
              <a:t>The </a:t>
            </a:r>
            <a:r>
              <a:rPr lang="en-US" sz="2000" b="1" dirty="0">
                <a:solidFill>
                  <a:srgbClr val="66FF33"/>
                </a:solidFill>
              </a:rPr>
              <a:t>general purpose of </a:t>
            </a:r>
            <a:r>
              <a:rPr lang="en-US" sz="2000" b="1" dirty="0" smtClean="0">
                <a:solidFill>
                  <a:srgbClr val="66FF33"/>
                </a:solidFill>
              </a:rPr>
              <a:t>this study </a:t>
            </a:r>
            <a:r>
              <a:rPr lang="en-US" sz="2000" b="1" dirty="0" smtClean="0">
                <a:solidFill>
                  <a:srgbClr val="66FF33"/>
                </a:solidFill>
              </a:rPr>
              <a:t>was </a:t>
            </a:r>
            <a:r>
              <a:rPr lang="en-US" sz="2000" b="1" dirty="0">
                <a:solidFill>
                  <a:srgbClr val="66FF33"/>
                </a:solidFill>
              </a:rPr>
              <a:t>to investigate whether statistical significance existed among the shared behaviors and characteristics of arrested drug traffickers (</a:t>
            </a:r>
            <a:r>
              <a:rPr lang="en-US" sz="2000" b="1" dirty="0" err="1">
                <a:solidFill>
                  <a:srgbClr val="66FF33"/>
                </a:solidFill>
              </a:rPr>
              <a:t>Lichtenwald</a:t>
            </a:r>
            <a:r>
              <a:rPr lang="en-US" sz="2000" b="1" dirty="0">
                <a:solidFill>
                  <a:srgbClr val="66FF33"/>
                </a:solidFill>
              </a:rPr>
              <a:t>, 2004).</a:t>
            </a:r>
          </a:p>
          <a:p>
            <a:pPr>
              <a:lnSpc>
                <a:spcPct val="150000"/>
              </a:lnSpc>
              <a:spcAft>
                <a:spcPts val="0"/>
              </a:spcAft>
            </a:pPr>
            <a:r>
              <a:rPr lang="en-US" sz="2000" b="1" dirty="0">
                <a:solidFill>
                  <a:srgbClr val="66FF33"/>
                </a:solidFill>
              </a:rPr>
              <a:t>Lying and misdirection was a significant factor when it came to officer actions to arrest or not.  Some examples of lying or misdirection include where subjects lied directly to officers or gave false information about their identity or vehicle ownership. This type of data was </a:t>
            </a:r>
            <a:r>
              <a:rPr lang="en-US" sz="2000" b="1" dirty="0" smtClean="0">
                <a:solidFill>
                  <a:srgbClr val="66FF33"/>
                </a:solidFill>
              </a:rPr>
              <a:t>meant to answer the question; </a:t>
            </a:r>
            <a:r>
              <a:rPr lang="en-US" sz="2000" b="1" i="1" dirty="0">
                <a:solidFill>
                  <a:srgbClr val="C00000"/>
                </a:solidFill>
              </a:rPr>
              <a:t>How does the behavioral characteristic of lying impact officer </a:t>
            </a:r>
            <a:r>
              <a:rPr lang="en-US" sz="2000" b="1" i="1" dirty="0" smtClean="0">
                <a:solidFill>
                  <a:srgbClr val="C00000"/>
                </a:solidFill>
              </a:rPr>
              <a:t>actions</a:t>
            </a:r>
            <a:r>
              <a:rPr lang="en-US" sz="2000" b="1" i="1" dirty="0">
                <a:solidFill>
                  <a:srgbClr val="C00000"/>
                </a:solidFill>
              </a:rPr>
              <a:t> </a:t>
            </a:r>
            <a:r>
              <a:rPr lang="en-US" sz="2000" b="1" i="1" dirty="0" smtClean="0">
                <a:solidFill>
                  <a:srgbClr val="C00000"/>
                </a:solidFill>
              </a:rPr>
              <a:t>or does the </a:t>
            </a:r>
            <a:r>
              <a:rPr lang="en-US" sz="2000" b="1" i="1" dirty="0">
                <a:solidFill>
                  <a:srgbClr val="C00000"/>
                </a:solidFill>
              </a:rPr>
              <a:t>behavioral characteristic of lying </a:t>
            </a:r>
            <a:r>
              <a:rPr lang="en-US" sz="2000" b="1" i="1" dirty="0" smtClean="0">
                <a:solidFill>
                  <a:srgbClr val="C00000"/>
                </a:solidFill>
              </a:rPr>
              <a:t>have </a:t>
            </a:r>
            <a:r>
              <a:rPr lang="en-US" sz="2000" b="1" i="1" dirty="0">
                <a:solidFill>
                  <a:srgbClr val="C00000"/>
                </a:solidFill>
              </a:rPr>
              <a:t>no statistically significant impact on officer actions</a:t>
            </a:r>
            <a:r>
              <a:rPr lang="en-US" sz="2000" b="1" i="1" dirty="0" smtClean="0">
                <a:solidFill>
                  <a:srgbClr val="C00000"/>
                </a:solidFill>
              </a:rPr>
              <a:t>.</a:t>
            </a:r>
            <a:endParaRPr lang="en-US" sz="2000" b="1" i="1" dirty="0" smtClean="0">
              <a:solidFill>
                <a:srgbClr val="C00000"/>
              </a:solidFill>
            </a:endParaRPr>
          </a:p>
          <a:p>
            <a:pPr>
              <a:lnSpc>
                <a:spcPct val="150000"/>
              </a:lnSpc>
              <a:spcAft>
                <a:spcPts val="0"/>
              </a:spcAft>
            </a:pPr>
            <a:r>
              <a:rPr lang="en-US" sz="2000" b="1" dirty="0" smtClean="0">
                <a:solidFill>
                  <a:srgbClr val="66FF33"/>
                </a:solidFill>
              </a:rPr>
              <a:t>An </a:t>
            </a:r>
            <a:r>
              <a:rPr lang="en-US" sz="2000" b="1" dirty="0">
                <a:solidFill>
                  <a:srgbClr val="66FF33"/>
                </a:solidFill>
              </a:rPr>
              <a:t>example of data collected for misdirection was attempts by drug traffickers to lead law enforcement officers in the opposite direction an officer intended his investigation to go. </a:t>
            </a:r>
          </a:p>
        </p:txBody>
      </p:sp>
    </p:spTree>
    <p:extLst>
      <p:ext uri="{BB962C8B-B14F-4D97-AF65-F5344CB8AC3E}">
        <p14:creationId xmlns:p14="http://schemas.microsoft.com/office/powerpoint/2010/main" val="4089053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849085"/>
            <a:ext cx="10131425" cy="130629"/>
          </a:xfrm>
        </p:spPr>
        <p:txBody>
          <a:bodyPr>
            <a:normAutofit fontScale="90000"/>
          </a:bodyPr>
          <a:lstStyle/>
          <a:p>
            <a:pPr algn="ctr"/>
            <a:r>
              <a:rPr lang="en-US" sz="4400" b="1" dirty="0" smtClean="0">
                <a:solidFill>
                  <a:srgbClr val="FF0000"/>
                </a:solidFill>
              </a:rPr>
              <a:t>Methodology</a:t>
            </a:r>
            <a:br>
              <a:rPr lang="en-US" sz="4400" b="1" dirty="0" smtClean="0">
                <a:solidFill>
                  <a:srgbClr val="FF0000"/>
                </a:solidFill>
              </a:rPr>
            </a:br>
            <a:r>
              <a:rPr lang="en-US" sz="4400" b="1" dirty="0" smtClean="0">
                <a:solidFill>
                  <a:srgbClr val="FF0000"/>
                </a:solidFill>
              </a:rPr>
              <a:t/>
            </a:r>
            <a:br>
              <a:rPr lang="en-US" sz="4400" b="1" dirty="0" smtClean="0">
                <a:solidFill>
                  <a:srgbClr val="FF0000"/>
                </a:solidFill>
              </a:rPr>
            </a:br>
            <a:endParaRPr lang="en-US" sz="4400" dirty="0"/>
          </a:p>
        </p:txBody>
      </p:sp>
      <p:sp>
        <p:nvSpPr>
          <p:cNvPr id="3" name="Content Placeholder 2"/>
          <p:cNvSpPr>
            <a:spLocks noGrp="1"/>
          </p:cNvSpPr>
          <p:nvPr>
            <p:ph idx="1"/>
          </p:nvPr>
        </p:nvSpPr>
        <p:spPr>
          <a:xfrm>
            <a:off x="685801" y="1066801"/>
            <a:ext cx="10131425" cy="4724400"/>
          </a:xfrm>
        </p:spPr>
        <p:txBody>
          <a:bodyPr>
            <a:normAutofit fontScale="92500" lnSpcReduction="20000"/>
          </a:bodyPr>
          <a:lstStyle/>
          <a:p>
            <a:pPr>
              <a:lnSpc>
                <a:spcPct val="150000"/>
              </a:lnSpc>
              <a:spcAft>
                <a:spcPts val="0"/>
              </a:spcAft>
            </a:pPr>
            <a:endParaRPr lang="en-US" sz="2000" b="1" dirty="0" smtClean="0">
              <a:solidFill>
                <a:srgbClr val="66FF33"/>
              </a:solidFill>
            </a:endParaRPr>
          </a:p>
          <a:p>
            <a:pPr>
              <a:lnSpc>
                <a:spcPct val="150000"/>
              </a:lnSpc>
              <a:spcAft>
                <a:spcPts val="0"/>
              </a:spcAft>
            </a:pPr>
            <a:r>
              <a:rPr lang="en-US" sz="2000" b="1" dirty="0" smtClean="0">
                <a:solidFill>
                  <a:srgbClr val="66FF33"/>
                </a:solidFill>
              </a:rPr>
              <a:t>For </a:t>
            </a:r>
            <a:r>
              <a:rPr lang="en-US" sz="2000" b="1" dirty="0">
                <a:solidFill>
                  <a:srgbClr val="66FF33"/>
                </a:solidFill>
              </a:rPr>
              <a:t>example, an officer asks a question and a suspect attempts to change question or attempts to get officers’ attention drawn to another area of the vehicle or a passenger.  This type of data was meant to </a:t>
            </a:r>
            <a:r>
              <a:rPr lang="en-US" sz="2000" b="1" dirty="0" smtClean="0">
                <a:solidFill>
                  <a:srgbClr val="66FF33"/>
                </a:solidFill>
              </a:rPr>
              <a:t>answer the question;</a:t>
            </a:r>
          </a:p>
          <a:p>
            <a:pPr>
              <a:lnSpc>
                <a:spcPct val="150000"/>
              </a:lnSpc>
              <a:spcAft>
                <a:spcPts val="0"/>
              </a:spcAft>
            </a:pPr>
            <a:r>
              <a:rPr lang="en-US" sz="2000" b="1" i="1" dirty="0" smtClean="0">
                <a:solidFill>
                  <a:srgbClr val="C00000"/>
                </a:solidFill>
              </a:rPr>
              <a:t>How </a:t>
            </a:r>
            <a:r>
              <a:rPr lang="en-US" sz="2000" b="1" i="1" dirty="0">
                <a:solidFill>
                  <a:srgbClr val="C00000"/>
                </a:solidFill>
              </a:rPr>
              <a:t>does the behavioral characteristic of misdirection impact officer </a:t>
            </a:r>
            <a:r>
              <a:rPr lang="en-US" sz="2000" b="1" i="1" dirty="0" smtClean="0">
                <a:solidFill>
                  <a:srgbClr val="C00000"/>
                </a:solidFill>
              </a:rPr>
              <a:t>actions or</a:t>
            </a:r>
          </a:p>
          <a:p>
            <a:pPr>
              <a:lnSpc>
                <a:spcPct val="150000"/>
              </a:lnSpc>
              <a:spcAft>
                <a:spcPts val="0"/>
              </a:spcAft>
            </a:pPr>
            <a:r>
              <a:rPr lang="en-US" sz="2000" b="1" i="1" dirty="0" smtClean="0">
                <a:solidFill>
                  <a:srgbClr val="C00000"/>
                </a:solidFill>
              </a:rPr>
              <a:t>Does the </a:t>
            </a:r>
            <a:r>
              <a:rPr lang="en-US" sz="2000" b="1" i="1" dirty="0">
                <a:solidFill>
                  <a:srgbClr val="C00000"/>
                </a:solidFill>
              </a:rPr>
              <a:t>behavioral characteristic of misdirection </a:t>
            </a:r>
            <a:r>
              <a:rPr lang="en-US" sz="2000" b="1" i="1" dirty="0" smtClean="0">
                <a:solidFill>
                  <a:srgbClr val="C00000"/>
                </a:solidFill>
              </a:rPr>
              <a:t>have </a:t>
            </a:r>
            <a:r>
              <a:rPr lang="en-US" sz="2000" b="1" i="1" dirty="0">
                <a:solidFill>
                  <a:srgbClr val="C00000"/>
                </a:solidFill>
              </a:rPr>
              <a:t>no statistically significant impact on officer actions</a:t>
            </a:r>
            <a:r>
              <a:rPr lang="en-US" sz="2000" b="1" i="1" dirty="0" smtClean="0">
                <a:solidFill>
                  <a:srgbClr val="C00000"/>
                </a:solidFill>
              </a:rPr>
              <a:t>.</a:t>
            </a:r>
            <a:endParaRPr lang="en-US" sz="2000" b="1" i="1" dirty="0">
              <a:solidFill>
                <a:srgbClr val="C00000"/>
              </a:solidFill>
            </a:endParaRPr>
          </a:p>
          <a:p>
            <a:r>
              <a:rPr lang="en-US" sz="2000" b="1" dirty="0" smtClean="0">
                <a:solidFill>
                  <a:srgbClr val="66FF33"/>
                </a:solidFill>
              </a:rPr>
              <a:t>Examples </a:t>
            </a:r>
            <a:r>
              <a:rPr lang="en-US" sz="2000" b="1" dirty="0">
                <a:solidFill>
                  <a:srgbClr val="66FF33"/>
                </a:solidFill>
              </a:rPr>
              <a:t>of data that were collected for other behavioral characteristics were abrupt exiting from vehicle by driver when pulled over, drug paraphernalia in vehicle, or excessive eye contact through the mirror early in stop. Analyses of these types of data were intended to answer </a:t>
            </a:r>
            <a:r>
              <a:rPr lang="en-US" sz="2000" b="1" dirty="0" smtClean="0">
                <a:solidFill>
                  <a:srgbClr val="66FF33"/>
                </a:solidFill>
              </a:rPr>
              <a:t>the question; </a:t>
            </a:r>
            <a:endParaRPr lang="en-US" sz="2000" b="1" i="1" dirty="0">
              <a:solidFill>
                <a:srgbClr val="C00000"/>
              </a:solidFill>
            </a:endParaRPr>
          </a:p>
          <a:p>
            <a:r>
              <a:rPr lang="en-US" sz="2000" b="1" i="1" dirty="0" smtClean="0">
                <a:solidFill>
                  <a:srgbClr val="C00000"/>
                </a:solidFill>
              </a:rPr>
              <a:t>How </a:t>
            </a:r>
            <a:r>
              <a:rPr lang="en-US" sz="2000" b="1" i="1" dirty="0">
                <a:solidFill>
                  <a:srgbClr val="C00000"/>
                </a:solidFill>
              </a:rPr>
              <a:t>does other overall behavioral characteristics impact officers’ </a:t>
            </a:r>
            <a:r>
              <a:rPr lang="en-US" sz="2000" b="1" i="1" dirty="0" smtClean="0">
                <a:solidFill>
                  <a:srgbClr val="C00000"/>
                </a:solidFill>
              </a:rPr>
              <a:t>actions</a:t>
            </a:r>
            <a:r>
              <a:rPr lang="en-US" sz="2000" b="1" i="1" dirty="0">
                <a:solidFill>
                  <a:srgbClr val="C00000"/>
                </a:solidFill>
              </a:rPr>
              <a:t> </a:t>
            </a:r>
            <a:r>
              <a:rPr lang="en-US" sz="2000" b="1" i="1" dirty="0" smtClean="0">
                <a:solidFill>
                  <a:srgbClr val="C00000"/>
                </a:solidFill>
              </a:rPr>
              <a:t>or</a:t>
            </a:r>
            <a:endParaRPr lang="en-US" sz="2000" b="1" i="1" dirty="0">
              <a:solidFill>
                <a:srgbClr val="C00000"/>
              </a:solidFill>
            </a:endParaRPr>
          </a:p>
          <a:p>
            <a:r>
              <a:rPr lang="en-US" sz="2000" b="1" i="1" dirty="0" smtClean="0">
                <a:solidFill>
                  <a:srgbClr val="C00000"/>
                </a:solidFill>
              </a:rPr>
              <a:t>The </a:t>
            </a:r>
            <a:r>
              <a:rPr lang="en-US" sz="2000" b="1" i="1" dirty="0">
                <a:solidFill>
                  <a:srgbClr val="C00000"/>
                </a:solidFill>
              </a:rPr>
              <a:t>overall behavioral characteristics </a:t>
            </a:r>
            <a:r>
              <a:rPr lang="en-US" sz="2000" b="1" i="1" dirty="0" smtClean="0">
                <a:solidFill>
                  <a:srgbClr val="C00000"/>
                </a:solidFill>
              </a:rPr>
              <a:t>of a suspect will </a:t>
            </a:r>
            <a:r>
              <a:rPr lang="en-US" sz="2000" b="1" i="1" dirty="0">
                <a:solidFill>
                  <a:srgbClr val="C00000"/>
                </a:solidFill>
              </a:rPr>
              <a:t>not affect officer action.</a:t>
            </a:r>
          </a:p>
          <a:p>
            <a:pPr>
              <a:lnSpc>
                <a:spcPct val="150000"/>
              </a:lnSpc>
              <a:spcAft>
                <a:spcPts val="0"/>
              </a:spcAft>
            </a:pPr>
            <a:endParaRPr lang="en-US" sz="2000" b="1" i="1" dirty="0">
              <a:solidFill>
                <a:srgbClr val="C00000"/>
              </a:solidFill>
            </a:endParaRPr>
          </a:p>
          <a:p>
            <a:endParaRPr lang="en-US" dirty="0"/>
          </a:p>
        </p:txBody>
      </p:sp>
    </p:spTree>
    <p:extLst>
      <p:ext uri="{BB962C8B-B14F-4D97-AF65-F5344CB8AC3E}">
        <p14:creationId xmlns:p14="http://schemas.microsoft.com/office/powerpoint/2010/main" val="3867542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rPr>
              <a:t>Results</a:t>
            </a:r>
            <a:endParaRPr lang="en-US" b="1" dirty="0">
              <a:solidFill>
                <a:srgbClr val="FF0000"/>
              </a:solidFill>
            </a:endParaRPr>
          </a:p>
        </p:txBody>
      </p:sp>
      <p:sp>
        <p:nvSpPr>
          <p:cNvPr id="3" name="Content Placeholder 2"/>
          <p:cNvSpPr>
            <a:spLocks noGrp="1"/>
          </p:cNvSpPr>
          <p:nvPr>
            <p:ph idx="1"/>
          </p:nvPr>
        </p:nvSpPr>
        <p:spPr/>
        <p:txBody>
          <a:bodyPr/>
          <a:lstStyle/>
          <a:p>
            <a:pPr>
              <a:lnSpc>
                <a:spcPct val="150000"/>
              </a:lnSpc>
              <a:spcAft>
                <a:spcPts val="0"/>
              </a:spcAft>
            </a:pPr>
            <a:r>
              <a:rPr lang="en-US" dirty="0"/>
              <a:t>Results from secondary data analysis revealed an outcome for the behavior of lying to be approximately 40% to 50% for behavior or characteristic cues given about arrested drug traffickers.  Results from secondary data analysis revealed an outcome for behavior of misdirection at approximately 30% for behavior or characteristic cues given about arrested drug traffickers.  Results from secondary data analysis revealed an outcome for behavior of misdirection at approximately 20%, excluding lying and misdirection in the arresting of suspected drug traffickers.</a:t>
            </a:r>
          </a:p>
          <a:p>
            <a:endParaRPr lang="en-US" dirty="0"/>
          </a:p>
        </p:txBody>
      </p:sp>
    </p:spTree>
    <p:extLst>
      <p:ext uri="{BB962C8B-B14F-4D97-AF65-F5344CB8AC3E}">
        <p14:creationId xmlns:p14="http://schemas.microsoft.com/office/powerpoint/2010/main" val="3631545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rPr>
              <a:t>Conclusion</a:t>
            </a:r>
            <a:br>
              <a:rPr lang="en-US" b="1" dirty="0" smtClean="0">
                <a:solidFill>
                  <a:srgbClr val="FF0000"/>
                </a:solidFill>
              </a:rPr>
            </a:br>
            <a:endParaRPr lang="en-US" b="1" dirty="0">
              <a:solidFill>
                <a:srgbClr val="FF0000"/>
              </a:solidFill>
            </a:endParaRPr>
          </a:p>
        </p:txBody>
      </p:sp>
      <p:sp>
        <p:nvSpPr>
          <p:cNvPr id="3" name="Content Placeholder 2"/>
          <p:cNvSpPr>
            <a:spLocks noGrp="1"/>
          </p:cNvSpPr>
          <p:nvPr>
            <p:ph idx="1"/>
          </p:nvPr>
        </p:nvSpPr>
        <p:spPr>
          <a:xfrm>
            <a:off x="685801" y="1515979"/>
            <a:ext cx="10131425" cy="5205663"/>
          </a:xfrm>
        </p:spPr>
        <p:txBody>
          <a:bodyPr>
            <a:normAutofit/>
          </a:bodyPr>
          <a:lstStyle/>
          <a:p>
            <a:pPr>
              <a:lnSpc>
                <a:spcPct val="150000"/>
              </a:lnSpc>
              <a:spcAft>
                <a:spcPts val="0"/>
              </a:spcAft>
            </a:pPr>
            <a:r>
              <a:rPr lang="en-US" dirty="0"/>
              <a:t>This study analyzed the impact of behaviors and characteristics of arrested drug traffickers towards law enforcement officer actions of arrest or non-arrest within the state of Georgia. Furthermore, it expanded the knowledge base regarding behaviors and characteristic trends associated with drug traffickers</a:t>
            </a:r>
            <a:r>
              <a:rPr lang="en-US" dirty="0" smtClean="0"/>
              <a:t>.</a:t>
            </a:r>
          </a:p>
          <a:p>
            <a:pPr>
              <a:lnSpc>
                <a:spcPct val="150000"/>
              </a:lnSpc>
              <a:spcAft>
                <a:spcPts val="0"/>
              </a:spcAft>
            </a:pPr>
            <a:endParaRPr lang="en-US" dirty="0"/>
          </a:p>
          <a:p>
            <a:pPr>
              <a:lnSpc>
                <a:spcPct val="150000"/>
              </a:lnSpc>
              <a:spcAft>
                <a:spcPts val="0"/>
              </a:spcAft>
            </a:pPr>
            <a:r>
              <a:rPr lang="en-US" dirty="0"/>
              <a:t>Results of the current study suggest implications for developing basic and advance training in the proper use of behaviors and characteristic profiles in the detection of drug traffickers</a:t>
            </a:r>
            <a:r>
              <a:rPr lang="en-US" dirty="0" smtClean="0"/>
              <a:t>.</a:t>
            </a:r>
          </a:p>
          <a:p>
            <a:pPr marL="0" indent="0">
              <a:lnSpc>
                <a:spcPct val="150000"/>
              </a:lnSpc>
              <a:spcAft>
                <a:spcPts val="0"/>
              </a:spcAft>
              <a:buNone/>
            </a:pPr>
            <a:endParaRPr lang="en-US" dirty="0" smtClean="0"/>
          </a:p>
          <a:p>
            <a:pPr>
              <a:lnSpc>
                <a:spcPct val="150000"/>
              </a:lnSpc>
              <a:spcAft>
                <a:spcPts val="0"/>
              </a:spcAft>
            </a:pPr>
            <a:r>
              <a:rPr lang="en-US" dirty="0"/>
              <a:t>The current results </a:t>
            </a:r>
            <a:r>
              <a:rPr lang="en-US" dirty="0" smtClean="0"/>
              <a:t>of the study revealed </a:t>
            </a:r>
            <a:r>
              <a:rPr lang="en-US" dirty="0"/>
              <a:t>statistical significance and are relevant to law enforcement drug interdiction.  Findings suggest leaders and trainers should proactively develop professional training in order to eliminate improper use of drug interdiction techniques.</a:t>
            </a:r>
          </a:p>
          <a:p>
            <a:endParaRPr lang="en-US" dirty="0" smtClean="0"/>
          </a:p>
          <a:p>
            <a:endParaRPr lang="en-US" dirty="0"/>
          </a:p>
        </p:txBody>
      </p:sp>
    </p:spTree>
    <p:extLst>
      <p:ext uri="{BB962C8B-B14F-4D97-AF65-F5344CB8AC3E}">
        <p14:creationId xmlns:p14="http://schemas.microsoft.com/office/powerpoint/2010/main" val="3747232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rPr>
              <a:t>Conclusion continued</a:t>
            </a:r>
            <a:endParaRPr lang="en-US" dirty="0"/>
          </a:p>
        </p:txBody>
      </p:sp>
      <p:sp>
        <p:nvSpPr>
          <p:cNvPr id="3" name="Content Placeholder 2"/>
          <p:cNvSpPr>
            <a:spLocks noGrp="1"/>
          </p:cNvSpPr>
          <p:nvPr>
            <p:ph idx="1"/>
          </p:nvPr>
        </p:nvSpPr>
        <p:spPr/>
        <p:txBody>
          <a:bodyPr/>
          <a:lstStyle/>
          <a:p>
            <a:pPr>
              <a:lnSpc>
                <a:spcPct val="150000"/>
              </a:lnSpc>
              <a:spcAft>
                <a:spcPts val="0"/>
              </a:spcAft>
            </a:pPr>
            <a:r>
              <a:rPr lang="en-US" dirty="0"/>
              <a:t>Finally, as many scholars have suggested, no solitary study or quantitative findings will provide all of the knowledge and decision-making answers for leaders (Bielefeld, 2006).  However, replicating, extending, and exploring other empirical studies in the law enforcement field will help advance the training and techniques used in law enforcement drug interdiction and will in turn better serve the citizens law enforcement officer serve.</a:t>
            </a:r>
          </a:p>
          <a:p>
            <a:endParaRPr lang="en-US" dirty="0"/>
          </a:p>
        </p:txBody>
      </p:sp>
    </p:spTree>
    <p:extLst>
      <p:ext uri="{BB962C8B-B14F-4D97-AF65-F5344CB8AC3E}">
        <p14:creationId xmlns:p14="http://schemas.microsoft.com/office/powerpoint/2010/main" val="14002123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Celestial</Template>
  <TotalTime>1229</TotalTime>
  <Words>894</Words>
  <Application>Microsoft Office PowerPoint</Application>
  <PresentationFormat>Widescreen</PresentationFormat>
  <Paragraphs>41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Celestial</vt:lpstr>
      <vt:lpstr>A QUANTITATIVE PREDICTIVE STUDY OF DRUG TRAFFICKER BEHAVIORAL CHARACTERISTICS IMPACTING POLICE ACTIONS </vt:lpstr>
      <vt:lpstr>Statement of the Problem</vt:lpstr>
      <vt:lpstr>Methodology Sampling </vt:lpstr>
      <vt:lpstr>Methodology Data Collection</vt:lpstr>
      <vt:lpstr>Methodology </vt:lpstr>
      <vt:lpstr>Methodology  </vt:lpstr>
      <vt:lpstr>Results</vt:lpstr>
      <vt:lpstr>Conclusion </vt:lpstr>
      <vt:lpstr>Conclusion continued</vt:lpstr>
      <vt:lpstr>Recommendations</vt:lpstr>
    </vt:vector>
  </TitlesOfParts>
  <Company>University of North Georgia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QUANTITATIVE PREDICTIVE STUDY OF DRUG TRAFFICKER BEHAVIORAL CHARACTERISTICS IMPACTING POLICE ACTIONS</dc:title>
  <dc:creator>Willie Newkirk</dc:creator>
  <cp:lastModifiedBy>Butch Newkirk</cp:lastModifiedBy>
  <cp:revision>58</cp:revision>
  <dcterms:created xsi:type="dcterms:W3CDTF">2015-07-28T19:41:57Z</dcterms:created>
  <dcterms:modified xsi:type="dcterms:W3CDTF">2022-10-06T11:54:34Z</dcterms:modified>
</cp:coreProperties>
</file>