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9" r:id="rId9"/>
    <p:sldId id="263" r:id="rId10"/>
    <p:sldId id="271" r:id="rId11"/>
    <p:sldId id="272" r:id="rId12"/>
    <p:sldId id="267"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62833" autoAdjust="0"/>
  </p:normalViewPr>
  <p:slideViewPr>
    <p:cSldViewPr snapToGrid="0">
      <p:cViewPr varScale="1">
        <p:scale>
          <a:sx n="43" d="100"/>
          <a:sy n="43" d="100"/>
        </p:scale>
        <p:origin x="15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B1231-C10A-4F6F-AB65-CBA70547CD4C}" type="datetimeFigureOut">
              <a:rPr lang="en-US" smtClean="0"/>
              <a:t>10/7/2022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628A98-6387-49BA-A391-8820D1DFDD49}" type="slidenum">
              <a:rPr lang="en-US" smtClean="0"/>
              <a:t>‹#›</a:t>
            </a:fld>
            <a:endParaRPr lang="en-US"/>
          </a:p>
        </p:txBody>
      </p:sp>
    </p:spTree>
    <p:extLst>
      <p:ext uri="{BB962C8B-B14F-4D97-AF65-F5344CB8AC3E}">
        <p14:creationId xmlns:p14="http://schemas.microsoft.com/office/powerpoint/2010/main" val="149202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b="1"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Drug use among children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Research has shown </a:t>
            </a:r>
            <a:r>
              <a:rPr lang="en-US" sz="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drug use among children can have damaging effects on brain development as well as other physiological delays. The brain’s development stage during childhood is sensitive and vulnerable (</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Vijayakumar et al.,2018)</a:t>
            </a:r>
            <a:r>
              <a:rPr lang="en-US" sz="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Damage from drug use can potentially have long-term or irreversible effects on cognitive, social, and behavioral skills.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interference with the brain structure and development inhibits the development of the brain’s prefrontal cortex (the area of the brain regulating behavior and emotion).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Research has shown a damaged prefrontal cortex contributes to the propensity to engage in risky and impulsive behaviors. This neurobiological interference from substance use affects brain development on either a short-term, long-term or even permanent level </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(Volkow et al., 2018).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These key neurological areas underdeveloped carry on into adulthood, interfering with their overall mental well-being – including social, emotional, and cognitive processes that ultimately carry on into adulthood </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 also contribute to social deviance and criminal behavior </a:t>
            </a:r>
            <a:r>
              <a:rPr lang="en-US" sz="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Vijayakumar et al.,2018).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b="1"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D.A.R.E. America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In 1983, the Los Angeles police department (L.A.P.D.) partnered with the Los Angeles Unified School District (LAUSD) to develop the Drug Abuse Resistance Education (D.A.R.E.) program. D.A.R.E. was designed as a preventative or intervention resource focused on educating elementary school students on the dangers of alcohol and other drugs. Law enforcement officers taught this 17-week curriculum with the intended benefit of improving community-police relations (</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D.A.R.E. America</a:t>
            </a:r>
            <a:r>
              <a:rPr lang="en-US" sz="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2022b; </a:t>
            </a:r>
            <a:r>
              <a:rPr lang="en-US" sz="1200" spc="15"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Nordrum</a:t>
            </a:r>
            <a:r>
              <a:rPr lang="en-US" sz="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2014). However, </a:t>
            </a:r>
            <a:r>
              <a:rPr lang="en-US" sz="1200" dirty="0">
                <a:effectLst/>
                <a:latin typeface="Calibri" panose="020F0502020204030204" pitchFamily="34" charset="0"/>
                <a:ea typeface="Calibri" panose="020F0502020204030204" pitchFamily="34" charset="0"/>
                <a:cs typeface="Times New Roman" panose="02020603050405020304" pitchFamily="18" charset="0"/>
              </a:rPr>
              <a:t>this program quickly gained notoriety despite scientific research evaluating or showing any empirical evidence regarding its effectiveness in reducing alcohol or other drug use among children completing the program. </a:t>
            </a:r>
          </a:p>
          <a:p>
            <a:pPr marL="0" marR="0" indent="45720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Research began emerging in the 1990s and early 2000s regarding a multitude of studies consistently showing an ineffectiveness of the </a:t>
            </a:r>
            <a:r>
              <a:rPr lang="en-US" sz="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D.A.R.E. </a:t>
            </a:r>
            <a:r>
              <a:rPr lang="en-US" sz="1200" dirty="0">
                <a:effectLst/>
                <a:latin typeface="Calibri" panose="020F0502020204030204" pitchFamily="34" charset="0"/>
                <a:ea typeface="Calibri" panose="020F0502020204030204" pitchFamily="34" charset="0"/>
                <a:cs typeface="Times New Roman" panose="02020603050405020304" pitchFamily="18" charset="0"/>
              </a:rPr>
              <a:t>program on the reduction of children engaging in antisocial behavior, particularly alcohol or other drug use or drug abuse following the completion of the </a:t>
            </a:r>
            <a:r>
              <a:rPr lang="en-US" sz="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D.A.R.E. </a:t>
            </a:r>
            <a:r>
              <a:rPr lang="en-US" sz="1200" dirty="0">
                <a:effectLst/>
                <a:latin typeface="Calibri" panose="020F0502020204030204" pitchFamily="34" charset="0"/>
                <a:ea typeface="Calibri" panose="020F0502020204030204" pitchFamily="34" charset="0"/>
                <a:cs typeface="Times New Roman" panose="02020603050405020304" pitchFamily="18" charset="0"/>
              </a:rPr>
              <a:t>program. </a:t>
            </a:r>
            <a:r>
              <a:rPr lang="en-US" sz="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included criticism in the early 1990s after the American Psychological Association (A.P.A.) conducted a significant study expressing concerns regarding the program’s failure to prevent or reduce alcohol or other drug use in juveniles (</a:t>
            </a:r>
            <a:r>
              <a:rPr lang="en-US" sz="1200" spc="15"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Lynam</a:t>
            </a:r>
            <a:r>
              <a:rPr lang="en-US" sz="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et al., 2009). </a:t>
            </a:r>
            <a:r>
              <a:rPr lang="en-US" sz="1200" dirty="0">
                <a:effectLst/>
                <a:latin typeface="Calibri" panose="020F0502020204030204" pitchFamily="34" charset="0"/>
                <a:ea typeface="Calibri" panose="020F0502020204030204" pitchFamily="34" charset="0"/>
                <a:cs typeface="Times New Roman" panose="02020603050405020304" pitchFamily="18" charset="0"/>
              </a:rPr>
              <a:t>This contradicting the program existence and challenging the usefulness of the program moving forward. Efforts for program reform also failed to address the continued evidence expressing failure of the program curriculum. This raised the questions regarding continued federal funding and implementation of the </a:t>
            </a:r>
            <a:r>
              <a:rPr lang="en-US" sz="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D.A.R.E. </a:t>
            </a:r>
            <a:r>
              <a:rPr lang="en-US" sz="1200" dirty="0">
                <a:effectLst/>
                <a:latin typeface="Calibri" panose="020F0502020204030204" pitchFamily="34" charset="0"/>
                <a:ea typeface="Calibri" panose="020F0502020204030204" pitchFamily="34" charset="0"/>
                <a:cs typeface="Times New Roman" panose="02020603050405020304" pitchFamily="18" charset="0"/>
              </a:rPr>
              <a:t>program in schools nationwide. </a:t>
            </a:r>
          </a:p>
          <a:p>
            <a:endParaRPr lang="en-US" dirty="0"/>
          </a:p>
        </p:txBody>
      </p:sp>
      <p:sp>
        <p:nvSpPr>
          <p:cNvPr id="4" name="Slide Number Placeholder 3"/>
          <p:cNvSpPr>
            <a:spLocks noGrp="1"/>
          </p:cNvSpPr>
          <p:nvPr>
            <p:ph type="sldNum" sz="quarter" idx="5"/>
          </p:nvPr>
        </p:nvSpPr>
        <p:spPr/>
        <p:txBody>
          <a:bodyPr/>
          <a:lstStyle/>
          <a:p>
            <a:fld id="{39628A98-6387-49BA-A391-8820D1DFDD49}" type="slidenum">
              <a:rPr lang="en-US" smtClean="0"/>
              <a:t>3</a:t>
            </a:fld>
            <a:endParaRPr lang="en-US"/>
          </a:p>
        </p:txBody>
      </p:sp>
    </p:spTree>
    <p:extLst>
      <p:ext uri="{BB962C8B-B14F-4D97-AF65-F5344CB8AC3E}">
        <p14:creationId xmlns:p14="http://schemas.microsoft.com/office/powerpoint/2010/main" val="3279945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Studies from the 90s, </a:t>
            </a:r>
          </a:p>
          <a:p>
            <a:r>
              <a:rPr lang="en-US" dirty="0"/>
              <a:t>During the 90s, consistent results from numerous studies shows an ineffectiveness for the DARE program to reduce drugs and violence in adolescence. This includes a longitudinal study from </a:t>
            </a:r>
            <a:r>
              <a:rPr lang="en-US" dirty="0" err="1"/>
              <a:t>Lynam</a:t>
            </a:r>
            <a:r>
              <a:rPr lang="en-US" dirty="0"/>
              <a:t> et al. in 2009 who published findings from data collected from 1999 to 2009 showing no statistically beneficial effect in reduced alcohol or other drug use in teens who completed the DARE program. </a:t>
            </a:r>
          </a:p>
          <a:p>
            <a:r>
              <a:rPr lang="en-US" dirty="0"/>
              <a:t> </a:t>
            </a:r>
          </a:p>
          <a:p>
            <a:r>
              <a:rPr lang="en-US" dirty="0"/>
              <a:t>During this time, other studies including </a:t>
            </a:r>
            <a:r>
              <a:rPr lang="en-US" dirty="0" err="1"/>
              <a:t>Ennett</a:t>
            </a:r>
            <a:r>
              <a:rPr lang="en-US" dirty="0"/>
              <a:t> et al., 1994; Hansen and McNeal, 1997; Rosenbaum et al., 1994), challenge the validity of the program.</a:t>
            </a:r>
          </a:p>
          <a:p>
            <a:r>
              <a:rPr lang="en-US" dirty="0"/>
              <a:t> </a:t>
            </a:r>
          </a:p>
          <a:p>
            <a:r>
              <a:rPr lang="en-US" dirty="0"/>
              <a:t>Studies from the early 2000s</a:t>
            </a:r>
          </a:p>
          <a:p>
            <a:r>
              <a:rPr lang="en-US" dirty="0"/>
              <a:t>In the early 2000s, a meeting was held by the Departments of Education and Department of Justice to come together and address the support and critics of the D.A.R.E. program. This led to the Surgeon General—who was also in attendance—to classifying the D.A.R.E. program by as an ineffective program (Rodgers et al., 2007). In response, in February 2001, the D.A.R.E. curriculum was reviewed and considered for revisions by DARE America. </a:t>
            </a:r>
          </a:p>
          <a:p>
            <a:r>
              <a:rPr lang="en-US" dirty="0"/>
              <a:t> </a:t>
            </a:r>
          </a:p>
          <a:p>
            <a:r>
              <a:rPr lang="en-US" dirty="0"/>
              <a:t>DARE America experimented with a pilot program called “Take Charge of your life” however, 6 long term studies showed no significant difference in alcohol or other drug use between students who received the new D.A.R.E. education versus students who had not received the new D.A.R.E. curriculum (Rodgers et al., 2007). Once again, the D.A.R.E. program considered revisions (</a:t>
            </a:r>
            <a:r>
              <a:rPr lang="en-US" dirty="0" err="1"/>
              <a:t>Zong</a:t>
            </a:r>
            <a:r>
              <a:rPr lang="en-US" dirty="0"/>
              <a:t> et al., 2005).</a:t>
            </a:r>
          </a:p>
          <a:p>
            <a:r>
              <a:rPr lang="en-US" dirty="0"/>
              <a:t> </a:t>
            </a:r>
          </a:p>
          <a:p>
            <a:r>
              <a:rPr lang="en-US" dirty="0"/>
              <a:t>Meta analysis examining DARE effectiveness from 1993-2003</a:t>
            </a:r>
          </a:p>
          <a:p>
            <a:r>
              <a:rPr lang="en-US" dirty="0"/>
              <a:t>In 2009, Pan and Bai published a meta-analysis examining the DARE effectiveness between 1993 and 2003. This study is significant in consolidating twenty years of research regarding the overall effectiveness of the school-based drug prevention program. Consistently showing an ineffectiveness of the overall DARE program. </a:t>
            </a:r>
          </a:p>
          <a:p>
            <a:r>
              <a:rPr lang="en-US" dirty="0"/>
              <a:t> </a:t>
            </a:r>
          </a:p>
          <a:p>
            <a:endParaRPr lang="en-US" dirty="0"/>
          </a:p>
        </p:txBody>
      </p:sp>
      <p:sp>
        <p:nvSpPr>
          <p:cNvPr id="4" name="Slide Number Placeholder 3"/>
          <p:cNvSpPr>
            <a:spLocks noGrp="1"/>
          </p:cNvSpPr>
          <p:nvPr>
            <p:ph type="sldNum" sz="quarter" idx="5"/>
          </p:nvPr>
        </p:nvSpPr>
        <p:spPr/>
        <p:txBody>
          <a:bodyPr/>
          <a:lstStyle/>
          <a:p>
            <a:fld id="{39628A98-6387-49BA-A391-8820D1DFDD49}" type="slidenum">
              <a:rPr lang="en-US" smtClean="0"/>
              <a:t>5</a:t>
            </a:fld>
            <a:endParaRPr lang="en-US"/>
          </a:p>
        </p:txBody>
      </p:sp>
    </p:spTree>
    <p:extLst>
      <p:ext uri="{BB962C8B-B14F-4D97-AF65-F5344CB8AC3E}">
        <p14:creationId xmlns:p14="http://schemas.microsoft.com/office/powerpoint/2010/main" val="1181788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D.A.R.E., The </a:t>
            </a:r>
            <a:r>
              <a:rPr lang="en-US" dirty="0" err="1"/>
              <a:t>Keepin</a:t>
            </a:r>
            <a:r>
              <a:rPr lang="en-US" dirty="0"/>
              <a:t>’ it REAL curriculum </a:t>
            </a:r>
          </a:p>
          <a:p>
            <a:r>
              <a:rPr lang="en-US" dirty="0"/>
              <a:t>The </a:t>
            </a:r>
            <a:r>
              <a:rPr lang="en-US" dirty="0" err="1"/>
              <a:t>Keepin</a:t>
            </a:r>
            <a:r>
              <a:rPr lang="en-US" dirty="0"/>
              <a:t>’ it REAL (REAL is an acronym for Refuse, Explain, Avoid, and Leave) curriculum was adopted by D.A.R.E. and emphasized a revision of the programs delivery method and applying a more interactive and emphasis on facilitation. Traditionally, D.A.R.E. had been a 17-week lecture based anti-drug curriculum consisting of each session with a 45-minute lecture from the D.A.R.E. officer on the risks and dangers of alcohol or other drug use. </a:t>
            </a:r>
            <a:r>
              <a:rPr lang="en-US" dirty="0" err="1"/>
              <a:t>Keepin</a:t>
            </a:r>
            <a:r>
              <a:rPr lang="en-US" dirty="0"/>
              <a:t> it REAL curriculum replaced drug-fact specific lectures with lessons that engaged students in group-based interaction designed to illicit and entice group-based interactive lesions on making more informed and intelligent decisions regarding avoidance of alcohol or other drugs, violence, or gang involvement/behavior. </a:t>
            </a:r>
          </a:p>
          <a:p>
            <a:r>
              <a:rPr lang="en-US" dirty="0"/>
              <a:t> </a:t>
            </a:r>
          </a:p>
          <a:p>
            <a:r>
              <a:rPr lang="en-US" dirty="0"/>
              <a:t>Preliminary findings</a:t>
            </a:r>
          </a:p>
          <a:p>
            <a:r>
              <a:rPr lang="en-US" dirty="0"/>
              <a:t>In 2017, Day et al. published their preliminary findings of the </a:t>
            </a:r>
            <a:r>
              <a:rPr lang="en-US" dirty="0" err="1"/>
              <a:t>Keepin</a:t>
            </a:r>
            <a:r>
              <a:rPr lang="en-US" dirty="0"/>
              <a:t>’ it REAL curriculum among 7th-grade students. </a:t>
            </a:r>
          </a:p>
          <a:p>
            <a:r>
              <a:rPr lang="en-US" dirty="0"/>
              <a:t> </a:t>
            </a:r>
          </a:p>
          <a:p>
            <a:r>
              <a:rPr lang="en-US" dirty="0"/>
              <a:t>Results showed an overall improvement with variables such as resisting peer pressure, decision-making knowledge and skills, and confidence in articulating the refusal of cigarettes (Day et al., 2017). </a:t>
            </a:r>
          </a:p>
          <a:p>
            <a:r>
              <a:rPr lang="en-US" dirty="0"/>
              <a:t> </a:t>
            </a:r>
          </a:p>
          <a:p>
            <a:r>
              <a:rPr lang="en-US" dirty="0"/>
              <a:t>The effectiveness in this new program is credited in its emphasis on making and communicating the right decisions and not lecture style drug education—but also applies to anti-drug material. </a:t>
            </a:r>
          </a:p>
          <a:p>
            <a:endParaRPr lang="en-US" dirty="0"/>
          </a:p>
        </p:txBody>
      </p:sp>
      <p:sp>
        <p:nvSpPr>
          <p:cNvPr id="4" name="Slide Number Placeholder 3"/>
          <p:cNvSpPr>
            <a:spLocks noGrp="1"/>
          </p:cNvSpPr>
          <p:nvPr>
            <p:ph type="sldNum" sz="quarter" idx="5"/>
          </p:nvPr>
        </p:nvSpPr>
        <p:spPr/>
        <p:txBody>
          <a:bodyPr/>
          <a:lstStyle/>
          <a:p>
            <a:fld id="{39628A98-6387-49BA-A391-8820D1DFDD49}" type="slidenum">
              <a:rPr lang="en-US" smtClean="0"/>
              <a:t>6</a:t>
            </a:fld>
            <a:endParaRPr lang="en-US"/>
          </a:p>
        </p:txBody>
      </p:sp>
    </p:spTree>
    <p:extLst>
      <p:ext uri="{BB962C8B-B14F-4D97-AF65-F5344CB8AC3E}">
        <p14:creationId xmlns:p14="http://schemas.microsoft.com/office/powerpoint/2010/main" val="2416443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Socio-Emotional Learning theory</a:t>
            </a:r>
          </a:p>
          <a:p>
            <a:r>
              <a:rPr lang="en-US" dirty="0"/>
              <a:t>SEL is a theory in which emphasizes building emotional awareness, expressing and managing emotions appropriately, making informed decisions or responsible choices, developing positive social relationships, and effectively addressing challenging interpersonal relationships (Hoffman, 2009). </a:t>
            </a:r>
          </a:p>
          <a:p>
            <a:r>
              <a:rPr lang="en-US" dirty="0"/>
              <a:t> </a:t>
            </a:r>
          </a:p>
          <a:p>
            <a:r>
              <a:rPr lang="en-US" dirty="0"/>
              <a:t>SEL coincides with the KIR program because it focuses on strengthening children’s ability to understand and control their emotions as well as problem solving and decision-making skills through social exercises, including teamwork and groupwork. </a:t>
            </a:r>
          </a:p>
          <a:p>
            <a:endParaRPr lang="en-US" dirty="0"/>
          </a:p>
          <a:p>
            <a:pPr marL="0" marR="0">
              <a:spcBef>
                <a:spcPts val="0"/>
              </a:spcBef>
              <a:spcAft>
                <a:spcPts val="0"/>
              </a:spcAft>
            </a:pPr>
            <a:r>
              <a:rPr lang="en-US" sz="12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Literature search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Existing literature on the effectiveness of DARE were collected between 2010 and 2022through peer reviewed databases and search engines such as the UNG library, google scholar, sage publications, </a:t>
            </a:r>
            <a:r>
              <a:rPr lang="en-US" sz="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PsychINFO</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numerous others.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Study inclusion criteria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Inclusion criteria require selected studies to be an evaluative study on the D.A.R.E. program effectiveness between the years 2010 and 2022.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effectiveness criteria includes drug use prevention and psychosocial behavior effects, which could be analyzed to find the difference between the control and sample groups.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program outcome of drug use and behavior would need to be measured since the D.A.R.E. program emphasizes reducing drug use and risky behavior in adolescence.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Experimental design is also considered, differentiating between quantitative methods such as general linear, descriptive statistic, or multilevel models.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Recorded variables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Key outcome measures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Alcohol or other drug use in adolescence, psychosocial behaviors such as antisocial behavior or attitudes towards authority figures as well as stress management and risk-taking behaviors.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Key predictors measured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Participation in the KIR DARE program, the use of control groups, comparisons between old program versus new, or otherwise a reliable ability to compare and contrast the effectiveness of KIR.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Summary of results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summary regarding the overall statistical findings measuring and evaluating the effectiveness of KIR.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628A98-6387-49BA-A391-8820D1DFDD49}" type="slidenum">
              <a:rPr lang="en-US" smtClean="0"/>
              <a:t>7</a:t>
            </a:fld>
            <a:endParaRPr lang="en-US"/>
          </a:p>
        </p:txBody>
      </p:sp>
    </p:spTree>
    <p:extLst>
      <p:ext uri="{BB962C8B-B14F-4D97-AF65-F5344CB8AC3E}">
        <p14:creationId xmlns:p14="http://schemas.microsoft.com/office/powerpoint/2010/main" val="3415166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Table 1</a:t>
            </a:r>
          </a:p>
          <a:p>
            <a:r>
              <a:rPr lang="en-US" dirty="0"/>
              <a:t>Of the 5 studies collected so far, 2 showed no statistically significant effect in reduced drug use compared to the former program, mixed results in academic performance, and only marginal improvement in refusal skills and negative attitudes towards police. </a:t>
            </a:r>
          </a:p>
          <a:p>
            <a:r>
              <a:rPr lang="en-US" dirty="0"/>
              <a:t> </a:t>
            </a:r>
          </a:p>
          <a:p>
            <a:r>
              <a:rPr lang="en-US" dirty="0"/>
              <a:t>3 studies showed positive program results with decision making skills, alcohol or other drug refusal skills, communication and listening skills, as well as less cigarette and marijuana use. </a:t>
            </a:r>
          </a:p>
          <a:p>
            <a:r>
              <a:rPr lang="en-US" dirty="0"/>
              <a:t> </a:t>
            </a:r>
          </a:p>
          <a:p>
            <a:r>
              <a:rPr lang="en-US" dirty="0"/>
              <a:t>It is interesting to note the two studies showing no significant effect had data collected between 2003 to 2008 (during the piloting and early implementation of KIR) versus the three studies with positive results with data collected between 2009 and 2016. </a:t>
            </a:r>
          </a:p>
        </p:txBody>
      </p:sp>
      <p:sp>
        <p:nvSpPr>
          <p:cNvPr id="4" name="Slide Number Placeholder 3"/>
          <p:cNvSpPr>
            <a:spLocks noGrp="1"/>
          </p:cNvSpPr>
          <p:nvPr>
            <p:ph type="sldNum" sz="quarter" idx="5"/>
          </p:nvPr>
        </p:nvSpPr>
        <p:spPr/>
        <p:txBody>
          <a:bodyPr/>
          <a:lstStyle/>
          <a:p>
            <a:fld id="{39628A98-6387-49BA-A391-8820D1DFDD49}" type="slidenum">
              <a:rPr lang="en-US" smtClean="0"/>
              <a:t>9</a:t>
            </a:fld>
            <a:endParaRPr lang="en-US"/>
          </a:p>
        </p:txBody>
      </p:sp>
    </p:spTree>
    <p:extLst>
      <p:ext uri="{BB962C8B-B14F-4D97-AF65-F5344CB8AC3E}">
        <p14:creationId xmlns:p14="http://schemas.microsoft.com/office/powerpoint/2010/main" val="2068467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628A98-6387-49BA-A391-8820D1DFDD49}" type="slidenum">
              <a:rPr lang="en-US" smtClean="0"/>
              <a:t>10</a:t>
            </a:fld>
            <a:endParaRPr lang="en-US"/>
          </a:p>
        </p:txBody>
      </p:sp>
    </p:spTree>
    <p:extLst>
      <p:ext uri="{BB962C8B-B14F-4D97-AF65-F5344CB8AC3E}">
        <p14:creationId xmlns:p14="http://schemas.microsoft.com/office/powerpoint/2010/main" val="3874906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Conclusion</a:t>
            </a:r>
          </a:p>
          <a:p>
            <a:endParaRPr lang="en-US" dirty="0"/>
          </a:p>
          <a:p>
            <a:r>
              <a:rPr lang="en-US" dirty="0"/>
              <a:t>Although there are studies showing a reduction in drug use amongst adolescence. Some are significant and some are not. However, there are none showing an increase in drug use. </a:t>
            </a:r>
          </a:p>
          <a:p>
            <a:r>
              <a:rPr lang="en-US" dirty="0"/>
              <a:t> </a:t>
            </a:r>
          </a:p>
          <a:p>
            <a:r>
              <a:rPr lang="en-US" dirty="0"/>
              <a:t>This program still serves as an opportunity to improve community and police relations between children and law enforcement. </a:t>
            </a:r>
          </a:p>
          <a:p>
            <a:r>
              <a:rPr lang="en-US" dirty="0"/>
              <a:t> </a:t>
            </a:r>
          </a:p>
          <a:p>
            <a:r>
              <a:rPr lang="en-US" dirty="0"/>
              <a:t>Instead of pushing the narrative of a drug and violence prevention program, DARE America may consider to promote it as a police and community relations program. With positive police interactions to imprint on the youth within their community, it may serve to promote lasting positive relationship between police and the community—improving police legitimacy and an overall positive relationships between children and the police. </a:t>
            </a:r>
          </a:p>
          <a:p>
            <a:r>
              <a:rPr lang="en-US" dirty="0"/>
              <a:t> </a:t>
            </a:r>
          </a:p>
          <a:p>
            <a:r>
              <a:rPr lang="en-US" dirty="0"/>
              <a:t>For some children, DARE might be their first interaction with law enforcement while for other children its numerous. Here is at least one positive interaction. 12 classes within the DARE program are 12 opportunities for the DARE officer to imprint a positive influence or image on children. </a:t>
            </a:r>
          </a:p>
          <a:p>
            <a:r>
              <a:rPr lang="en-US" dirty="0"/>
              <a:t> </a:t>
            </a:r>
          </a:p>
          <a:p>
            <a:r>
              <a:rPr lang="en-US" dirty="0"/>
              <a:t>SEL also educates students on identifying and managing their emotional wellbeing as well as developing or improving their social skills. This is also a positive effect from shifting from a lecture style teaching method to a small group and interactive based learning style. </a:t>
            </a:r>
          </a:p>
          <a:p>
            <a:endParaRPr lang="en-US" dirty="0"/>
          </a:p>
        </p:txBody>
      </p:sp>
      <p:sp>
        <p:nvSpPr>
          <p:cNvPr id="4" name="Slide Number Placeholder 3"/>
          <p:cNvSpPr>
            <a:spLocks noGrp="1"/>
          </p:cNvSpPr>
          <p:nvPr>
            <p:ph type="sldNum" sz="quarter" idx="5"/>
          </p:nvPr>
        </p:nvSpPr>
        <p:spPr/>
        <p:txBody>
          <a:bodyPr/>
          <a:lstStyle/>
          <a:p>
            <a:fld id="{39628A98-6387-49BA-A391-8820D1DFDD49}" type="slidenum">
              <a:rPr lang="en-US" smtClean="0"/>
              <a:t>11</a:t>
            </a:fld>
            <a:endParaRPr lang="en-US"/>
          </a:p>
        </p:txBody>
      </p:sp>
    </p:spTree>
    <p:extLst>
      <p:ext uri="{BB962C8B-B14F-4D97-AF65-F5344CB8AC3E}">
        <p14:creationId xmlns:p14="http://schemas.microsoft.com/office/powerpoint/2010/main" val="40303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BB2AF8F-A905-4CE3-B63C-45DF890A283B}"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E2345-0685-415B-B1BF-EE10B6927075}" type="slidenum">
              <a:rPr lang="en-US" smtClean="0"/>
              <a:t>‹#›</a:t>
            </a:fld>
            <a:endParaRPr lang="en-US"/>
          </a:p>
        </p:txBody>
      </p:sp>
    </p:spTree>
    <p:extLst>
      <p:ext uri="{BB962C8B-B14F-4D97-AF65-F5344CB8AC3E}">
        <p14:creationId xmlns:p14="http://schemas.microsoft.com/office/powerpoint/2010/main" val="2123050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B2AF8F-A905-4CE3-B63C-45DF890A283B}"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E2345-0685-415B-B1BF-EE10B6927075}" type="slidenum">
              <a:rPr lang="en-US" smtClean="0"/>
              <a:t>‹#›</a:t>
            </a:fld>
            <a:endParaRPr lang="en-US"/>
          </a:p>
        </p:txBody>
      </p:sp>
    </p:spTree>
    <p:extLst>
      <p:ext uri="{BB962C8B-B14F-4D97-AF65-F5344CB8AC3E}">
        <p14:creationId xmlns:p14="http://schemas.microsoft.com/office/powerpoint/2010/main" val="414784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B2AF8F-A905-4CE3-B63C-45DF890A283B}"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E2345-0685-415B-B1BF-EE10B6927075}" type="slidenum">
              <a:rPr lang="en-US" smtClean="0"/>
              <a:t>‹#›</a:t>
            </a:fld>
            <a:endParaRPr lang="en-US"/>
          </a:p>
        </p:txBody>
      </p:sp>
    </p:spTree>
    <p:extLst>
      <p:ext uri="{BB962C8B-B14F-4D97-AF65-F5344CB8AC3E}">
        <p14:creationId xmlns:p14="http://schemas.microsoft.com/office/powerpoint/2010/main" val="111928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B2AF8F-A905-4CE3-B63C-45DF890A283B}"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E2345-0685-415B-B1BF-EE10B6927075}" type="slidenum">
              <a:rPr lang="en-US" smtClean="0"/>
              <a:t>‹#›</a:t>
            </a:fld>
            <a:endParaRPr lang="en-US"/>
          </a:p>
        </p:txBody>
      </p:sp>
    </p:spTree>
    <p:extLst>
      <p:ext uri="{BB962C8B-B14F-4D97-AF65-F5344CB8AC3E}">
        <p14:creationId xmlns:p14="http://schemas.microsoft.com/office/powerpoint/2010/main" val="178086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B2AF8F-A905-4CE3-B63C-45DF890A283B}"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E2345-0685-415B-B1BF-EE10B6927075}" type="slidenum">
              <a:rPr lang="en-US" smtClean="0"/>
              <a:t>‹#›</a:t>
            </a:fld>
            <a:endParaRPr lang="en-US"/>
          </a:p>
        </p:txBody>
      </p:sp>
    </p:spTree>
    <p:extLst>
      <p:ext uri="{BB962C8B-B14F-4D97-AF65-F5344CB8AC3E}">
        <p14:creationId xmlns:p14="http://schemas.microsoft.com/office/powerpoint/2010/main" val="3244380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B2AF8F-A905-4CE3-B63C-45DF890A283B}"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E2345-0685-415B-B1BF-EE10B6927075}" type="slidenum">
              <a:rPr lang="en-US" smtClean="0"/>
              <a:t>‹#›</a:t>
            </a:fld>
            <a:endParaRPr lang="en-US"/>
          </a:p>
        </p:txBody>
      </p:sp>
    </p:spTree>
    <p:extLst>
      <p:ext uri="{BB962C8B-B14F-4D97-AF65-F5344CB8AC3E}">
        <p14:creationId xmlns:p14="http://schemas.microsoft.com/office/powerpoint/2010/main" val="369182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B2AF8F-A905-4CE3-B63C-45DF890A283B}" type="datetimeFigureOut">
              <a:rPr lang="en-US" smtClean="0"/>
              <a:t>10/7/2022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0E2345-0685-415B-B1BF-EE10B6927075}" type="slidenum">
              <a:rPr lang="en-US" smtClean="0"/>
              <a:t>‹#›</a:t>
            </a:fld>
            <a:endParaRPr lang="en-US"/>
          </a:p>
        </p:txBody>
      </p:sp>
    </p:spTree>
    <p:extLst>
      <p:ext uri="{BB962C8B-B14F-4D97-AF65-F5344CB8AC3E}">
        <p14:creationId xmlns:p14="http://schemas.microsoft.com/office/powerpoint/2010/main" val="974645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B2AF8F-A905-4CE3-B63C-45DF890A283B}" type="datetimeFigureOut">
              <a:rPr lang="en-US" smtClean="0"/>
              <a:t>10/7/2022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0E2345-0685-415B-B1BF-EE10B6927075}" type="slidenum">
              <a:rPr lang="en-US" smtClean="0"/>
              <a:t>‹#›</a:t>
            </a:fld>
            <a:endParaRPr lang="en-US"/>
          </a:p>
        </p:txBody>
      </p:sp>
    </p:spTree>
    <p:extLst>
      <p:ext uri="{BB962C8B-B14F-4D97-AF65-F5344CB8AC3E}">
        <p14:creationId xmlns:p14="http://schemas.microsoft.com/office/powerpoint/2010/main" val="102106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2AF8F-A905-4CE3-B63C-45DF890A283B}" type="datetimeFigureOut">
              <a:rPr lang="en-US" smtClean="0"/>
              <a:t>10/7/2022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0E2345-0685-415B-B1BF-EE10B6927075}" type="slidenum">
              <a:rPr lang="en-US" smtClean="0"/>
              <a:t>‹#›</a:t>
            </a:fld>
            <a:endParaRPr lang="en-US"/>
          </a:p>
        </p:txBody>
      </p:sp>
    </p:spTree>
    <p:extLst>
      <p:ext uri="{BB962C8B-B14F-4D97-AF65-F5344CB8AC3E}">
        <p14:creationId xmlns:p14="http://schemas.microsoft.com/office/powerpoint/2010/main" val="2711535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B2AF8F-A905-4CE3-B63C-45DF890A283B}"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E2345-0685-415B-B1BF-EE10B6927075}" type="slidenum">
              <a:rPr lang="en-US" smtClean="0"/>
              <a:t>‹#›</a:t>
            </a:fld>
            <a:endParaRPr lang="en-US"/>
          </a:p>
        </p:txBody>
      </p:sp>
    </p:spTree>
    <p:extLst>
      <p:ext uri="{BB962C8B-B14F-4D97-AF65-F5344CB8AC3E}">
        <p14:creationId xmlns:p14="http://schemas.microsoft.com/office/powerpoint/2010/main" val="1628710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B2AF8F-A905-4CE3-B63C-45DF890A283B}"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E2345-0685-415B-B1BF-EE10B6927075}" type="slidenum">
              <a:rPr lang="en-US" smtClean="0"/>
              <a:t>‹#›</a:t>
            </a:fld>
            <a:endParaRPr lang="en-US"/>
          </a:p>
        </p:txBody>
      </p:sp>
    </p:spTree>
    <p:extLst>
      <p:ext uri="{BB962C8B-B14F-4D97-AF65-F5344CB8AC3E}">
        <p14:creationId xmlns:p14="http://schemas.microsoft.com/office/powerpoint/2010/main" val="2502145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2AF8F-A905-4CE3-B63C-45DF890A283B}" type="datetimeFigureOut">
              <a:rPr lang="en-US" smtClean="0"/>
              <a:t>10/7/2022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0E2345-0685-415B-B1BF-EE10B6927075}" type="slidenum">
              <a:rPr lang="en-US" smtClean="0"/>
              <a:t>‹#›</a:t>
            </a:fld>
            <a:endParaRPr lang="en-US"/>
          </a:p>
        </p:txBody>
      </p:sp>
    </p:spTree>
    <p:extLst>
      <p:ext uri="{BB962C8B-B14F-4D97-AF65-F5344CB8AC3E}">
        <p14:creationId xmlns:p14="http://schemas.microsoft.com/office/powerpoint/2010/main" val="582331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9489" y="1210498"/>
            <a:ext cx="9144000" cy="2387600"/>
          </a:xfrm>
        </p:spPr>
        <p:txBody>
          <a:bodyPr>
            <a:normAutofit fontScale="90000"/>
          </a:bodyPr>
          <a:lstStyle/>
          <a:p>
            <a:pPr algn="l"/>
            <a:r>
              <a:rPr lang="en-US" b="1" dirty="0">
                <a:solidFill>
                  <a:schemeClr val="bg1"/>
                </a:solidFill>
                <a:latin typeface="Garamond" panose="02020404030301010803" pitchFamily="18" charset="0"/>
              </a:rPr>
              <a:t>A Meta-analysis of D.A.R.E Program Effectiveness </a:t>
            </a:r>
          </a:p>
        </p:txBody>
      </p:sp>
      <p:sp>
        <p:nvSpPr>
          <p:cNvPr id="3" name="Subtitle 2"/>
          <p:cNvSpPr>
            <a:spLocks noGrp="1"/>
          </p:cNvSpPr>
          <p:nvPr>
            <p:ph type="subTitle" idx="1"/>
          </p:nvPr>
        </p:nvSpPr>
        <p:spPr>
          <a:xfrm>
            <a:off x="1524000" y="4703724"/>
            <a:ext cx="6734978" cy="1655762"/>
          </a:xfrm>
        </p:spPr>
        <p:txBody>
          <a:bodyPr>
            <a:normAutofit lnSpcReduction="10000"/>
          </a:bodyPr>
          <a:lstStyle/>
          <a:p>
            <a:pPr algn="l"/>
            <a:r>
              <a:rPr lang="en-US" dirty="0">
                <a:solidFill>
                  <a:schemeClr val="accent5"/>
                </a:solidFill>
                <a:latin typeface="Garamond" panose="02020404030301010803" pitchFamily="18" charset="0"/>
              </a:rPr>
              <a:t>Chris Bakke</a:t>
            </a:r>
          </a:p>
          <a:p>
            <a:pPr algn="l"/>
            <a:r>
              <a:rPr lang="en-US" dirty="0">
                <a:solidFill>
                  <a:schemeClr val="accent5"/>
                </a:solidFill>
                <a:latin typeface="Garamond" panose="02020404030301010803" pitchFamily="18" charset="0"/>
              </a:rPr>
              <a:t>Timothy Hayes</a:t>
            </a:r>
          </a:p>
          <a:p>
            <a:pPr algn="l"/>
            <a:endParaRPr lang="en-US" dirty="0">
              <a:solidFill>
                <a:schemeClr val="accent5"/>
              </a:solidFill>
              <a:latin typeface="Garamond" panose="02020404030301010803" pitchFamily="18" charset="0"/>
            </a:endParaRPr>
          </a:p>
          <a:p>
            <a:pPr algn="l"/>
            <a:r>
              <a:rPr lang="en-US" dirty="0">
                <a:solidFill>
                  <a:schemeClr val="accent5"/>
                </a:solidFill>
                <a:latin typeface="Garamond" panose="02020404030301010803" pitchFamily="18" charset="0"/>
              </a:rPr>
              <a:t>University of North Georgia</a:t>
            </a:r>
          </a:p>
        </p:txBody>
      </p:sp>
    </p:spTree>
    <p:extLst>
      <p:ext uri="{BB962C8B-B14F-4D97-AF65-F5344CB8AC3E}">
        <p14:creationId xmlns:p14="http://schemas.microsoft.com/office/powerpoint/2010/main" val="1190867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75000"/>
                  </a:schemeClr>
                </a:solidFill>
                <a:latin typeface="Garamond" panose="02020404030301010803" pitchFamily="18" charset="0"/>
              </a:rPr>
              <a:t>Initial findings and recommendations </a:t>
            </a:r>
          </a:p>
        </p:txBody>
      </p:sp>
      <p:sp>
        <p:nvSpPr>
          <p:cNvPr id="3" name="Content Placeholder 2"/>
          <p:cNvSpPr>
            <a:spLocks noGrp="1"/>
          </p:cNvSpPr>
          <p:nvPr>
            <p:ph idx="1"/>
          </p:nvPr>
        </p:nvSpPr>
        <p:spPr>
          <a:xfrm>
            <a:off x="838200" y="1825625"/>
            <a:ext cx="10515600" cy="3798798"/>
          </a:xfrm>
        </p:spPr>
        <p:txBody>
          <a:bodyPr>
            <a:normAutofit lnSpcReduction="10000"/>
          </a:bodyPr>
          <a:lstStyle/>
          <a:p>
            <a:pPr marL="0" indent="0">
              <a:buNone/>
            </a:pPr>
            <a:r>
              <a:rPr lang="en-US" dirty="0">
                <a:solidFill>
                  <a:schemeClr val="accent5">
                    <a:lumMod val="75000"/>
                  </a:schemeClr>
                </a:solidFill>
                <a:latin typeface="Garamond" panose="02020404030301010803" pitchFamily="18" charset="0"/>
              </a:rPr>
              <a:t>The literature between 2010-2022 was limited; therefore, exposing a significant gap needing to be filled. However, the literature that was able to be found between 2010-2022 showed little to no effectiveness in adolescent drug prevention. </a:t>
            </a:r>
          </a:p>
          <a:p>
            <a:pPr marL="0" indent="0">
              <a:buNone/>
            </a:pPr>
            <a:endParaRPr lang="en-US" dirty="0">
              <a:solidFill>
                <a:schemeClr val="accent5">
                  <a:lumMod val="75000"/>
                </a:schemeClr>
              </a:solidFill>
              <a:latin typeface="Garamond" panose="02020404030301010803" pitchFamily="18" charset="0"/>
            </a:endParaRPr>
          </a:p>
          <a:p>
            <a:pPr marL="0" indent="0">
              <a:buNone/>
            </a:pPr>
            <a:r>
              <a:rPr lang="en-US" dirty="0">
                <a:solidFill>
                  <a:schemeClr val="accent5">
                    <a:lumMod val="75000"/>
                  </a:schemeClr>
                </a:solidFill>
                <a:latin typeface="Garamond" panose="02020404030301010803" pitchFamily="18" charset="0"/>
              </a:rPr>
              <a:t>More research is needed to fully evaluate the KIR revisions and the overall effectiveness of the new curriculum. The results so far on the most recent revision, KIR, are therefore inconclusive.  We are continuing this study by searching for more previous work studying the KIR Curriculum in order to complete the meta-analysis.  </a:t>
            </a:r>
          </a:p>
          <a:p>
            <a:pPr marL="0" indent="0">
              <a:buNone/>
            </a:pPr>
            <a:endParaRPr lang="en-US" dirty="0">
              <a:solidFill>
                <a:schemeClr val="accent5">
                  <a:lumMod val="75000"/>
                </a:schemeClr>
              </a:solidFill>
              <a:latin typeface="Garamond" panose="02020404030301010803" pitchFamily="18" charset="0"/>
            </a:endParaRPr>
          </a:p>
          <a:p>
            <a:pPr marL="0" indent="0">
              <a:buNone/>
            </a:pPr>
            <a:endParaRPr lang="en-US" dirty="0">
              <a:solidFill>
                <a:schemeClr val="accent5">
                  <a:lumMod val="75000"/>
                </a:schemeClr>
              </a:solidFill>
              <a:latin typeface="Garamond" panose="02020404030301010803" pitchFamily="18" charset="0"/>
            </a:endParaRPr>
          </a:p>
        </p:txBody>
      </p:sp>
    </p:spTree>
    <p:extLst>
      <p:ext uri="{BB962C8B-B14F-4D97-AF65-F5344CB8AC3E}">
        <p14:creationId xmlns:p14="http://schemas.microsoft.com/office/powerpoint/2010/main" val="1171943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75000"/>
                  </a:schemeClr>
                </a:solidFill>
                <a:latin typeface="Garamond" panose="02020404030301010803" pitchFamily="18" charset="0"/>
              </a:rPr>
              <a:t>Conclusion</a:t>
            </a:r>
          </a:p>
        </p:txBody>
      </p:sp>
      <p:sp>
        <p:nvSpPr>
          <p:cNvPr id="3" name="Content Placeholder 2"/>
          <p:cNvSpPr>
            <a:spLocks noGrp="1"/>
          </p:cNvSpPr>
          <p:nvPr>
            <p:ph idx="1"/>
          </p:nvPr>
        </p:nvSpPr>
        <p:spPr>
          <a:xfrm>
            <a:off x="838200" y="1825625"/>
            <a:ext cx="10515600" cy="3798798"/>
          </a:xfrm>
        </p:spPr>
        <p:txBody>
          <a:bodyPr>
            <a:normAutofit lnSpcReduction="10000"/>
          </a:bodyPr>
          <a:lstStyle/>
          <a:p>
            <a:r>
              <a:rPr lang="en-US" dirty="0">
                <a:solidFill>
                  <a:schemeClr val="accent5">
                    <a:lumMod val="75000"/>
                  </a:schemeClr>
                </a:solidFill>
                <a:latin typeface="Garamond" panose="02020404030301010803" pitchFamily="18" charset="0"/>
              </a:rPr>
              <a:t>Improving community/police relations</a:t>
            </a:r>
          </a:p>
          <a:p>
            <a:r>
              <a:rPr lang="en-US" dirty="0">
                <a:solidFill>
                  <a:schemeClr val="accent5">
                    <a:lumMod val="75000"/>
                  </a:schemeClr>
                </a:solidFill>
                <a:latin typeface="Garamond" panose="02020404030301010803" pitchFamily="18" charset="0"/>
              </a:rPr>
              <a:t>Reduce drug use and violence amongst adolescents</a:t>
            </a:r>
          </a:p>
          <a:p>
            <a:r>
              <a:rPr lang="en-US" dirty="0">
                <a:solidFill>
                  <a:schemeClr val="accent5">
                    <a:lumMod val="75000"/>
                  </a:schemeClr>
                </a:solidFill>
                <a:latin typeface="Garamond" panose="02020404030301010803" pitchFamily="18" charset="0"/>
              </a:rPr>
              <a:t>Educate students on the D.A.R.E. decision making model</a:t>
            </a:r>
          </a:p>
          <a:p>
            <a:r>
              <a:rPr lang="en-US" dirty="0">
                <a:solidFill>
                  <a:schemeClr val="accent5">
                    <a:lumMod val="75000"/>
                  </a:schemeClr>
                </a:solidFill>
                <a:latin typeface="Garamond" panose="02020404030301010803" pitchFamily="18" charset="0"/>
              </a:rPr>
              <a:t>The KIR curriculum utilizes the SEL theoretical perspective and is supported through a science based education curriculum shifting from a lecture style curriculum to a small group based and interactive learning style.</a:t>
            </a:r>
          </a:p>
          <a:p>
            <a:r>
              <a:rPr lang="en-US" dirty="0">
                <a:solidFill>
                  <a:schemeClr val="accent5">
                    <a:lumMod val="75000"/>
                  </a:schemeClr>
                </a:solidFill>
                <a:latin typeface="Garamond" panose="02020404030301010803" pitchFamily="18" charset="0"/>
              </a:rPr>
              <a:t>More research is needed and continued evaluation for program effectiveness. </a:t>
            </a:r>
          </a:p>
          <a:p>
            <a:pPr marL="0" indent="0">
              <a:buNone/>
            </a:pPr>
            <a:endParaRPr lang="en-US" dirty="0">
              <a:solidFill>
                <a:schemeClr val="accent5">
                  <a:lumMod val="75000"/>
                </a:schemeClr>
              </a:solidFill>
              <a:latin typeface="Garamond" panose="02020404030301010803" pitchFamily="18" charset="0"/>
            </a:endParaRPr>
          </a:p>
          <a:p>
            <a:pPr marL="0" indent="0">
              <a:buNone/>
            </a:pPr>
            <a:endParaRPr lang="en-US" dirty="0">
              <a:solidFill>
                <a:schemeClr val="accent5">
                  <a:lumMod val="75000"/>
                </a:schemeClr>
              </a:solidFill>
              <a:latin typeface="Garamond" panose="02020404030301010803" pitchFamily="18" charset="0"/>
            </a:endParaRPr>
          </a:p>
        </p:txBody>
      </p:sp>
    </p:spTree>
    <p:extLst>
      <p:ext uri="{BB962C8B-B14F-4D97-AF65-F5344CB8AC3E}">
        <p14:creationId xmlns:p14="http://schemas.microsoft.com/office/powerpoint/2010/main" val="2463978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75000"/>
                  </a:schemeClr>
                </a:solidFill>
                <a:latin typeface="Garamond" panose="02020404030301010803" pitchFamily="18" charset="0"/>
              </a:rPr>
              <a:t>Additional References</a:t>
            </a:r>
          </a:p>
        </p:txBody>
      </p:sp>
      <p:sp>
        <p:nvSpPr>
          <p:cNvPr id="3" name="Content Placeholder 2"/>
          <p:cNvSpPr>
            <a:spLocks noGrp="1"/>
          </p:cNvSpPr>
          <p:nvPr>
            <p:ph idx="1"/>
          </p:nvPr>
        </p:nvSpPr>
        <p:spPr>
          <a:xfrm>
            <a:off x="838200" y="1825625"/>
            <a:ext cx="10515600" cy="3781545"/>
          </a:xfrm>
        </p:spPr>
        <p:txBody>
          <a:bodyPr>
            <a:normAutofit fontScale="92500" lnSpcReduction="10000"/>
          </a:bodyPr>
          <a:lstStyle/>
          <a:p>
            <a:r>
              <a:rPr lang="en-US" dirty="0">
                <a:solidFill>
                  <a:schemeClr val="accent5">
                    <a:lumMod val="75000"/>
                  </a:schemeClr>
                </a:solidFill>
                <a:latin typeface="Garamond" panose="02020404030301010803" pitchFamily="18" charset="0"/>
              </a:rPr>
              <a:t>D.A.R.E. America (2022a). D.A.R.E., Teaching students decision making for safe and healthy living. Retrieved July 31, 2022, from https://dare.org/ </a:t>
            </a:r>
          </a:p>
          <a:p>
            <a:r>
              <a:rPr lang="en-US" dirty="0">
                <a:solidFill>
                  <a:schemeClr val="accent5">
                    <a:lumMod val="75000"/>
                  </a:schemeClr>
                </a:solidFill>
                <a:latin typeface="Garamond" panose="02020404030301010803" pitchFamily="18" charset="0"/>
              </a:rPr>
              <a:t>Pan, W., &amp; Bai, H. (2009). A multivariate approach to a meta-analytic review of the effectiveness of the D.A.R.E. program. International Journal of Environmental Research and Public Health, 6(1), 267–277. https://doi.org/10.3390/ijerph6010267 </a:t>
            </a:r>
          </a:p>
          <a:p>
            <a:r>
              <a:rPr lang="en-US" dirty="0">
                <a:solidFill>
                  <a:schemeClr val="accent5">
                    <a:lumMod val="75000"/>
                  </a:schemeClr>
                </a:solidFill>
                <a:latin typeface="Garamond" panose="02020404030301010803" pitchFamily="18" charset="0"/>
              </a:rPr>
              <a:t>Singh, R. D., Jimerson, S. R., Renshaw, T., Saeki, E., Hart, S., Earhart, J., &amp; Stewart, K. (2011). Dare (Drug Abuse Resistance Education), I. The National Program. </a:t>
            </a:r>
            <a:r>
              <a:rPr lang="en-US" dirty="0" err="1">
                <a:solidFill>
                  <a:schemeClr val="accent5">
                    <a:lumMod val="75000"/>
                  </a:schemeClr>
                </a:solidFill>
                <a:latin typeface="Garamond" panose="02020404030301010803" pitchFamily="18" charset="0"/>
              </a:rPr>
              <a:t>Contemp</a:t>
            </a:r>
            <a:r>
              <a:rPr lang="en-US" dirty="0">
                <a:solidFill>
                  <a:schemeClr val="accent5">
                    <a:lumMod val="75000"/>
                  </a:schemeClr>
                </a:solidFill>
                <a:latin typeface="Garamond" panose="02020404030301010803" pitchFamily="18" charset="0"/>
              </a:rPr>
              <a:t> School Psycho, 15, 93–102. https://doi.org/10.1007/BF03340966 </a:t>
            </a:r>
          </a:p>
          <a:p>
            <a:endParaRPr lang="en-US" dirty="0">
              <a:solidFill>
                <a:schemeClr val="accent5">
                  <a:lumMod val="75000"/>
                </a:schemeClr>
              </a:solidFill>
              <a:latin typeface="Garamond" panose="02020404030301010803" pitchFamily="18" charset="0"/>
            </a:endParaRPr>
          </a:p>
        </p:txBody>
      </p:sp>
    </p:spTree>
    <p:extLst>
      <p:ext uri="{BB962C8B-B14F-4D97-AF65-F5344CB8AC3E}">
        <p14:creationId xmlns:p14="http://schemas.microsoft.com/office/powerpoint/2010/main" val="2231283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75000"/>
                  </a:schemeClr>
                </a:solidFill>
                <a:latin typeface="Garamond" panose="02020404030301010803" pitchFamily="18" charset="0"/>
              </a:rPr>
              <a:t>Questions?</a:t>
            </a:r>
          </a:p>
        </p:txBody>
      </p:sp>
      <p:pic>
        <p:nvPicPr>
          <p:cNvPr id="4" name="Content Placeholder 5">
            <a:extLst>
              <a:ext uri="{FF2B5EF4-FFF2-40B4-BE49-F238E27FC236}">
                <a16:creationId xmlns:a16="http://schemas.microsoft.com/office/drawing/2014/main" id="{4872F661-FE3C-860E-BC68-B7C1BD29643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25005" y="1713914"/>
            <a:ext cx="4341989" cy="3430171"/>
          </a:xfrm>
          <a:prstGeom prst="rect">
            <a:avLst/>
          </a:prstGeom>
        </p:spPr>
      </p:pic>
    </p:spTree>
    <p:extLst>
      <p:ext uri="{BB962C8B-B14F-4D97-AF65-F5344CB8AC3E}">
        <p14:creationId xmlns:p14="http://schemas.microsoft.com/office/powerpoint/2010/main" val="241030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75000"/>
                  </a:schemeClr>
                </a:solidFill>
                <a:latin typeface="Garamond" panose="02020404030301010803" pitchFamily="18" charset="0"/>
              </a:rPr>
              <a:t>Things to Cover</a:t>
            </a:r>
          </a:p>
        </p:txBody>
      </p:sp>
      <p:sp>
        <p:nvSpPr>
          <p:cNvPr id="3" name="Content Placeholder 2"/>
          <p:cNvSpPr>
            <a:spLocks noGrp="1"/>
          </p:cNvSpPr>
          <p:nvPr>
            <p:ph idx="1"/>
          </p:nvPr>
        </p:nvSpPr>
        <p:spPr/>
        <p:txBody>
          <a:bodyPr/>
          <a:lstStyle/>
          <a:p>
            <a:r>
              <a:rPr lang="en-US" dirty="0">
                <a:solidFill>
                  <a:schemeClr val="accent5">
                    <a:lumMod val="75000"/>
                  </a:schemeClr>
                </a:solidFill>
                <a:latin typeface="Garamond" panose="02020404030301010803" pitchFamily="18" charset="0"/>
              </a:rPr>
              <a:t>What is D.A.R.E?</a:t>
            </a:r>
          </a:p>
          <a:p>
            <a:r>
              <a:rPr lang="en-US" dirty="0">
                <a:solidFill>
                  <a:schemeClr val="accent5">
                    <a:lumMod val="75000"/>
                  </a:schemeClr>
                </a:solidFill>
                <a:latin typeface="Garamond" panose="02020404030301010803" pitchFamily="18" charset="0"/>
              </a:rPr>
              <a:t>Literature review of past program and updated curriculum (KIR)</a:t>
            </a:r>
          </a:p>
          <a:p>
            <a:r>
              <a:rPr lang="en-US" dirty="0">
                <a:solidFill>
                  <a:schemeClr val="accent5">
                    <a:lumMod val="75000"/>
                  </a:schemeClr>
                </a:solidFill>
                <a:latin typeface="Garamond" panose="02020404030301010803" pitchFamily="18" charset="0"/>
              </a:rPr>
              <a:t>Theory and Methods</a:t>
            </a:r>
          </a:p>
          <a:p>
            <a:r>
              <a:rPr lang="en-US" dirty="0">
                <a:solidFill>
                  <a:schemeClr val="accent5">
                    <a:lumMod val="75000"/>
                  </a:schemeClr>
                </a:solidFill>
                <a:latin typeface="Garamond" panose="02020404030301010803" pitchFamily="18" charset="0"/>
              </a:rPr>
              <a:t>Research Questions</a:t>
            </a:r>
          </a:p>
          <a:p>
            <a:r>
              <a:rPr lang="en-US" dirty="0">
                <a:solidFill>
                  <a:schemeClr val="accent5">
                    <a:lumMod val="75000"/>
                  </a:schemeClr>
                </a:solidFill>
                <a:latin typeface="Garamond" panose="02020404030301010803" pitchFamily="18" charset="0"/>
              </a:rPr>
              <a:t>Initial Findings</a:t>
            </a:r>
          </a:p>
          <a:p>
            <a:r>
              <a:rPr lang="en-US" dirty="0">
                <a:solidFill>
                  <a:schemeClr val="accent5">
                    <a:lumMod val="75000"/>
                  </a:schemeClr>
                </a:solidFill>
                <a:latin typeface="Garamond" panose="02020404030301010803" pitchFamily="18" charset="0"/>
              </a:rPr>
              <a:t>Conclusions and Next Steps</a:t>
            </a:r>
          </a:p>
        </p:txBody>
      </p:sp>
    </p:spTree>
    <p:extLst>
      <p:ext uri="{BB962C8B-B14F-4D97-AF65-F5344CB8AC3E}">
        <p14:creationId xmlns:p14="http://schemas.microsoft.com/office/powerpoint/2010/main" val="2264973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75000"/>
                  </a:schemeClr>
                </a:solidFill>
                <a:latin typeface="Garamond" panose="02020404030301010803" pitchFamily="18" charset="0"/>
              </a:rPr>
              <a:t>Introduction</a:t>
            </a:r>
          </a:p>
        </p:txBody>
      </p:sp>
      <p:sp>
        <p:nvSpPr>
          <p:cNvPr id="3" name="Content Placeholder 2"/>
          <p:cNvSpPr>
            <a:spLocks noGrp="1"/>
          </p:cNvSpPr>
          <p:nvPr>
            <p:ph idx="1"/>
          </p:nvPr>
        </p:nvSpPr>
        <p:spPr/>
        <p:txBody>
          <a:bodyPr/>
          <a:lstStyle/>
          <a:p>
            <a:r>
              <a:rPr lang="en-US" dirty="0">
                <a:solidFill>
                  <a:schemeClr val="accent5">
                    <a:lumMod val="75000"/>
                  </a:schemeClr>
                </a:solidFill>
                <a:latin typeface="Garamond" panose="02020404030301010803" pitchFamily="18" charset="0"/>
              </a:rPr>
              <a:t>Drug use among adolescents</a:t>
            </a:r>
          </a:p>
          <a:p>
            <a:endParaRPr lang="en-US" dirty="0">
              <a:solidFill>
                <a:schemeClr val="accent5">
                  <a:lumMod val="75000"/>
                </a:schemeClr>
              </a:solidFill>
              <a:latin typeface="Garamond" panose="02020404030301010803" pitchFamily="18" charset="0"/>
            </a:endParaRPr>
          </a:p>
          <a:p>
            <a:r>
              <a:rPr lang="en-US" dirty="0">
                <a:solidFill>
                  <a:schemeClr val="accent5">
                    <a:lumMod val="75000"/>
                  </a:schemeClr>
                </a:solidFill>
                <a:latin typeface="Garamond" panose="02020404030301010803" pitchFamily="18" charset="0"/>
              </a:rPr>
              <a:t>Original D.A.R.E Program  - 1983</a:t>
            </a:r>
          </a:p>
          <a:p>
            <a:pPr marL="0" indent="0">
              <a:buNone/>
            </a:pPr>
            <a:endParaRPr lang="en-US" dirty="0">
              <a:solidFill>
                <a:schemeClr val="accent5">
                  <a:lumMod val="75000"/>
                </a:schemeClr>
              </a:solidFill>
              <a:latin typeface="Garamond" panose="02020404030301010803" pitchFamily="18" charset="0"/>
            </a:endParaRPr>
          </a:p>
          <a:p>
            <a:r>
              <a:rPr lang="en-US" dirty="0">
                <a:solidFill>
                  <a:schemeClr val="accent5">
                    <a:lumMod val="75000"/>
                  </a:schemeClr>
                </a:solidFill>
                <a:latin typeface="Garamond" panose="02020404030301010803" pitchFamily="18" charset="0"/>
              </a:rPr>
              <a:t>Updated Curriculum - 2009</a:t>
            </a:r>
          </a:p>
        </p:txBody>
      </p:sp>
    </p:spTree>
    <p:extLst>
      <p:ext uri="{BB962C8B-B14F-4D97-AF65-F5344CB8AC3E}">
        <p14:creationId xmlns:p14="http://schemas.microsoft.com/office/powerpoint/2010/main" val="345418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75000"/>
                  </a:schemeClr>
                </a:solidFill>
                <a:latin typeface="Garamond" panose="02020404030301010803" pitchFamily="18" charset="0"/>
              </a:rPr>
              <a:t>Problem Statement / Questions</a:t>
            </a:r>
          </a:p>
        </p:txBody>
      </p:sp>
      <p:sp>
        <p:nvSpPr>
          <p:cNvPr id="3" name="Content Placeholder 2"/>
          <p:cNvSpPr>
            <a:spLocks noGrp="1"/>
          </p:cNvSpPr>
          <p:nvPr>
            <p:ph idx="1"/>
          </p:nvPr>
        </p:nvSpPr>
        <p:spPr>
          <a:xfrm>
            <a:off x="838200" y="1825625"/>
            <a:ext cx="10515600" cy="4068399"/>
          </a:xfrm>
        </p:spPr>
        <p:txBody>
          <a:bodyPr>
            <a:normAutofit/>
          </a:bodyPr>
          <a:lstStyle/>
          <a:p>
            <a:r>
              <a:rPr lang="en-US" dirty="0">
                <a:solidFill>
                  <a:schemeClr val="accent5">
                    <a:lumMod val="75000"/>
                  </a:schemeClr>
                </a:solidFill>
                <a:latin typeface="Garamond" panose="02020404030301010803" pitchFamily="18" charset="0"/>
              </a:rPr>
              <a:t>School-based drug prevention programs are designed to educate students and reduce the risk of drug use in adolescents. Research shows interference with adolescent brain development from drug use possess the potential for harmful long-term or irreversible effects on cognitive, social, and behavioral skills. </a:t>
            </a:r>
          </a:p>
          <a:p>
            <a:r>
              <a:rPr lang="en-US" dirty="0">
                <a:solidFill>
                  <a:schemeClr val="accent5">
                    <a:lumMod val="75000"/>
                  </a:schemeClr>
                </a:solidFill>
                <a:latin typeface="Garamond" panose="02020404030301010803" pitchFamily="18" charset="0"/>
              </a:rPr>
              <a:t>Research shows the original D.A.R.E. curriculum was mostly ineffective. However,  the “new” D.A.R.E. curriculum (</a:t>
            </a:r>
            <a:r>
              <a:rPr lang="en-US" dirty="0" err="1">
                <a:solidFill>
                  <a:schemeClr val="accent5">
                    <a:lumMod val="75000"/>
                  </a:schemeClr>
                </a:solidFill>
                <a:latin typeface="Garamond" panose="02020404030301010803" pitchFamily="18" charset="0"/>
              </a:rPr>
              <a:t>Keepin</a:t>
            </a:r>
            <a:r>
              <a:rPr lang="en-US" dirty="0">
                <a:solidFill>
                  <a:schemeClr val="accent5">
                    <a:lumMod val="75000"/>
                  </a:schemeClr>
                </a:solidFill>
                <a:latin typeface="Garamond" panose="02020404030301010803" pitchFamily="18" charset="0"/>
              </a:rPr>
              <a:t>’ it REAL) needs to be evaluated more thoroughly.  </a:t>
            </a:r>
          </a:p>
        </p:txBody>
      </p:sp>
    </p:spTree>
    <p:extLst>
      <p:ext uri="{BB962C8B-B14F-4D97-AF65-F5344CB8AC3E}">
        <p14:creationId xmlns:p14="http://schemas.microsoft.com/office/powerpoint/2010/main" val="2239076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75000"/>
                  </a:schemeClr>
                </a:solidFill>
                <a:latin typeface="Garamond" panose="02020404030301010803" pitchFamily="18" charset="0"/>
              </a:rPr>
              <a:t>Literature Review</a:t>
            </a:r>
          </a:p>
        </p:txBody>
      </p:sp>
      <p:sp>
        <p:nvSpPr>
          <p:cNvPr id="3" name="Content Placeholder 2"/>
          <p:cNvSpPr>
            <a:spLocks noGrp="1"/>
          </p:cNvSpPr>
          <p:nvPr>
            <p:ph idx="1"/>
          </p:nvPr>
        </p:nvSpPr>
        <p:spPr/>
        <p:txBody>
          <a:bodyPr/>
          <a:lstStyle/>
          <a:p>
            <a:r>
              <a:rPr lang="en-US" dirty="0">
                <a:solidFill>
                  <a:schemeClr val="accent5">
                    <a:lumMod val="75000"/>
                  </a:schemeClr>
                </a:solidFill>
                <a:latin typeface="Garamond" panose="02020404030301010803" pitchFamily="18" charset="0"/>
              </a:rPr>
              <a:t>Studies/Data from the 1990s</a:t>
            </a:r>
          </a:p>
          <a:p>
            <a:pPr lvl="1"/>
            <a:r>
              <a:rPr lang="en-US" dirty="0">
                <a:solidFill>
                  <a:schemeClr val="accent5">
                    <a:lumMod val="75000"/>
                  </a:schemeClr>
                </a:solidFill>
                <a:latin typeface="Garamond" panose="02020404030301010803" pitchFamily="18" charset="0"/>
              </a:rPr>
              <a:t>Mostly showed little or no beneficial effects (see </a:t>
            </a:r>
            <a:r>
              <a:rPr lang="en-US" dirty="0" err="1">
                <a:solidFill>
                  <a:schemeClr val="accent5">
                    <a:lumMod val="75000"/>
                  </a:schemeClr>
                </a:solidFill>
                <a:latin typeface="Garamond" panose="02020404030301010803" pitchFamily="18" charset="0"/>
              </a:rPr>
              <a:t>Lynam</a:t>
            </a:r>
            <a:r>
              <a:rPr lang="en-US" dirty="0">
                <a:solidFill>
                  <a:schemeClr val="accent5">
                    <a:lumMod val="75000"/>
                  </a:schemeClr>
                </a:solidFill>
                <a:latin typeface="Garamond" panose="02020404030301010803" pitchFamily="18" charset="0"/>
              </a:rPr>
              <a:t>, et al. 2009; </a:t>
            </a:r>
            <a:r>
              <a:rPr lang="en-US" dirty="0" err="1">
                <a:solidFill>
                  <a:schemeClr val="accent5">
                    <a:lumMod val="75000"/>
                  </a:schemeClr>
                </a:solidFill>
                <a:latin typeface="Garamond" panose="02020404030301010803" pitchFamily="18" charset="0"/>
              </a:rPr>
              <a:t>Ennett</a:t>
            </a:r>
            <a:r>
              <a:rPr lang="en-US" dirty="0">
                <a:solidFill>
                  <a:schemeClr val="accent5">
                    <a:lumMod val="75000"/>
                  </a:schemeClr>
                </a:solidFill>
                <a:latin typeface="Garamond" panose="02020404030301010803" pitchFamily="18" charset="0"/>
              </a:rPr>
              <a:t> et al. 1994; Hansen and McNeal, 1997, Rosenbaum, et al. 1994)</a:t>
            </a:r>
          </a:p>
          <a:p>
            <a:pPr lvl="1"/>
            <a:endParaRPr lang="en-US" dirty="0">
              <a:solidFill>
                <a:schemeClr val="accent5">
                  <a:lumMod val="75000"/>
                </a:schemeClr>
              </a:solidFill>
              <a:latin typeface="Garamond" panose="02020404030301010803" pitchFamily="18" charset="0"/>
            </a:endParaRPr>
          </a:p>
          <a:p>
            <a:r>
              <a:rPr lang="en-US" dirty="0">
                <a:solidFill>
                  <a:schemeClr val="accent5">
                    <a:lumMod val="75000"/>
                  </a:schemeClr>
                </a:solidFill>
                <a:latin typeface="Garamond" panose="02020404030301010803" pitchFamily="18" charset="0"/>
              </a:rPr>
              <a:t>Studies/Data from the early 2000s’</a:t>
            </a:r>
          </a:p>
          <a:p>
            <a:pPr lvl="1"/>
            <a:r>
              <a:rPr lang="en-US" dirty="0">
                <a:solidFill>
                  <a:schemeClr val="accent5">
                    <a:lumMod val="75000"/>
                  </a:schemeClr>
                </a:solidFill>
                <a:latin typeface="Garamond" panose="02020404030301010803" pitchFamily="18" charset="0"/>
              </a:rPr>
              <a:t>Rodgers, et al. 2007; </a:t>
            </a:r>
            <a:r>
              <a:rPr lang="en-US" dirty="0" err="1">
                <a:solidFill>
                  <a:schemeClr val="accent5">
                    <a:lumMod val="75000"/>
                  </a:schemeClr>
                </a:solidFill>
                <a:latin typeface="Garamond" panose="02020404030301010803" pitchFamily="18" charset="0"/>
              </a:rPr>
              <a:t>Zong</a:t>
            </a:r>
            <a:r>
              <a:rPr lang="en-US" dirty="0">
                <a:solidFill>
                  <a:schemeClr val="accent5">
                    <a:lumMod val="75000"/>
                  </a:schemeClr>
                </a:solidFill>
                <a:latin typeface="Garamond" panose="02020404030301010803" pitchFamily="18" charset="0"/>
              </a:rPr>
              <a:t> et al. 2005</a:t>
            </a:r>
          </a:p>
          <a:p>
            <a:pPr lvl="1"/>
            <a:endParaRPr lang="en-US" dirty="0">
              <a:solidFill>
                <a:schemeClr val="accent5">
                  <a:lumMod val="75000"/>
                </a:schemeClr>
              </a:solidFill>
              <a:latin typeface="Garamond" panose="02020404030301010803" pitchFamily="18" charset="0"/>
            </a:endParaRPr>
          </a:p>
          <a:p>
            <a:r>
              <a:rPr lang="en-US" dirty="0">
                <a:solidFill>
                  <a:schemeClr val="accent5">
                    <a:lumMod val="75000"/>
                  </a:schemeClr>
                </a:solidFill>
                <a:latin typeface="Garamond" panose="02020404030301010803" pitchFamily="18" charset="0"/>
              </a:rPr>
              <a:t>Meta analysis examining D.A.R.E. effectiveness from 1993-2003 (Pan and Bai, 2009)</a:t>
            </a:r>
          </a:p>
        </p:txBody>
      </p:sp>
    </p:spTree>
    <p:extLst>
      <p:ext uri="{BB962C8B-B14F-4D97-AF65-F5344CB8AC3E}">
        <p14:creationId xmlns:p14="http://schemas.microsoft.com/office/powerpoint/2010/main" val="1567371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75000"/>
                  </a:schemeClr>
                </a:solidFill>
                <a:latin typeface="Garamond" panose="02020404030301010803" pitchFamily="18" charset="0"/>
              </a:rPr>
              <a:t>Literature pt. 2</a:t>
            </a:r>
          </a:p>
        </p:txBody>
      </p:sp>
      <p:sp>
        <p:nvSpPr>
          <p:cNvPr id="3" name="Content Placeholder 2"/>
          <p:cNvSpPr>
            <a:spLocks noGrp="1"/>
          </p:cNvSpPr>
          <p:nvPr>
            <p:ph idx="1"/>
          </p:nvPr>
        </p:nvSpPr>
        <p:spPr/>
        <p:txBody>
          <a:bodyPr/>
          <a:lstStyle/>
          <a:p>
            <a:r>
              <a:rPr lang="en-US" dirty="0">
                <a:solidFill>
                  <a:schemeClr val="accent5">
                    <a:lumMod val="75000"/>
                  </a:schemeClr>
                </a:solidFill>
                <a:latin typeface="Garamond" panose="02020404030301010803" pitchFamily="18" charset="0"/>
              </a:rPr>
              <a:t>The new </a:t>
            </a:r>
            <a:r>
              <a:rPr lang="en-US" dirty="0" err="1">
                <a:solidFill>
                  <a:schemeClr val="accent5">
                    <a:lumMod val="75000"/>
                  </a:schemeClr>
                </a:solidFill>
                <a:latin typeface="Garamond" panose="02020404030301010803" pitchFamily="18" charset="0"/>
              </a:rPr>
              <a:t>Keepin</a:t>
            </a:r>
            <a:r>
              <a:rPr lang="en-US" dirty="0">
                <a:solidFill>
                  <a:schemeClr val="accent5">
                    <a:lumMod val="75000"/>
                  </a:schemeClr>
                </a:solidFill>
                <a:latin typeface="Garamond" panose="02020404030301010803" pitchFamily="18" charset="0"/>
              </a:rPr>
              <a:t>’ it REAL (KIR) </a:t>
            </a:r>
            <a:r>
              <a:rPr lang="en-US" dirty="0" smtClean="0">
                <a:solidFill>
                  <a:schemeClr val="accent5">
                    <a:lumMod val="75000"/>
                  </a:schemeClr>
                </a:solidFill>
                <a:latin typeface="Garamond" panose="02020404030301010803" pitchFamily="18" charset="0"/>
              </a:rPr>
              <a:t>curriculum (Refuse, Explain, Avoid, Leave)</a:t>
            </a:r>
          </a:p>
          <a:p>
            <a:endParaRPr lang="en-US" dirty="0">
              <a:solidFill>
                <a:schemeClr val="accent5">
                  <a:lumMod val="75000"/>
                </a:schemeClr>
              </a:solidFill>
              <a:latin typeface="Garamond" panose="02020404030301010803" pitchFamily="18" charset="0"/>
            </a:endParaRPr>
          </a:p>
          <a:p>
            <a:endParaRPr lang="en-US" dirty="0">
              <a:solidFill>
                <a:schemeClr val="accent5">
                  <a:lumMod val="75000"/>
                </a:schemeClr>
              </a:solidFill>
              <a:latin typeface="Garamond" panose="02020404030301010803" pitchFamily="18" charset="0"/>
            </a:endParaRPr>
          </a:p>
          <a:p>
            <a:endParaRPr lang="en-US" dirty="0" smtClean="0">
              <a:solidFill>
                <a:schemeClr val="accent5">
                  <a:lumMod val="75000"/>
                </a:schemeClr>
              </a:solidFill>
              <a:latin typeface="Garamond" panose="02020404030301010803" pitchFamily="18" charset="0"/>
            </a:endParaRPr>
          </a:p>
          <a:p>
            <a:pPr marL="0" indent="0">
              <a:buNone/>
            </a:pPr>
            <a:endParaRPr lang="en-US" dirty="0" smtClean="0">
              <a:solidFill>
                <a:schemeClr val="accent5">
                  <a:lumMod val="75000"/>
                </a:schemeClr>
              </a:solidFill>
              <a:latin typeface="Garamond" panose="02020404030301010803" pitchFamily="18" charset="0"/>
            </a:endParaRPr>
          </a:p>
          <a:p>
            <a:endParaRPr lang="en-US" dirty="0" smtClean="0">
              <a:solidFill>
                <a:schemeClr val="accent5">
                  <a:lumMod val="75000"/>
                </a:schemeClr>
              </a:solidFill>
              <a:latin typeface="Garamond" panose="02020404030301010803" pitchFamily="18" charset="0"/>
            </a:endParaRPr>
          </a:p>
          <a:p>
            <a:r>
              <a:rPr lang="en-US" dirty="0" smtClean="0">
                <a:solidFill>
                  <a:schemeClr val="accent5">
                    <a:lumMod val="75000"/>
                  </a:schemeClr>
                </a:solidFill>
                <a:latin typeface="Garamond" panose="02020404030301010803" pitchFamily="18" charset="0"/>
              </a:rPr>
              <a:t>Preliminary </a:t>
            </a:r>
            <a:r>
              <a:rPr lang="en-US" dirty="0">
                <a:solidFill>
                  <a:schemeClr val="accent5">
                    <a:lumMod val="75000"/>
                  </a:schemeClr>
                </a:solidFill>
                <a:latin typeface="Garamond" panose="02020404030301010803" pitchFamily="18" charset="0"/>
              </a:rPr>
              <a:t>findings (Day et al. 2017)</a:t>
            </a:r>
          </a:p>
        </p:txBody>
      </p:sp>
      <p:graphicFrame>
        <p:nvGraphicFramePr>
          <p:cNvPr id="4" name="Table 3"/>
          <p:cNvGraphicFramePr>
            <a:graphicFrameLocks noGrp="1"/>
          </p:cNvGraphicFramePr>
          <p:nvPr>
            <p:extLst>
              <p:ext uri="{D42A27DB-BD31-4B8C-83A1-F6EECF244321}">
                <p14:modId xmlns:p14="http://schemas.microsoft.com/office/powerpoint/2010/main" val="924216422"/>
              </p:ext>
            </p:extLst>
          </p:nvPr>
        </p:nvGraphicFramePr>
        <p:xfrm>
          <a:off x="2032000" y="2675414"/>
          <a:ext cx="8128000" cy="26517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723234299"/>
                    </a:ext>
                  </a:extLst>
                </a:gridCol>
                <a:gridCol w="4064000">
                  <a:extLst>
                    <a:ext uri="{9D8B030D-6E8A-4147-A177-3AD203B41FA5}">
                      <a16:colId xmlns:a16="http://schemas.microsoft.com/office/drawing/2014/main" val="2530055373"/>
                    </a:ext>
                  </a:extLst>
                </a:gridCol>
              </a:tblGrid>
              <a:tr h="359612">
                <a:tc>
                  <a:txBody>
                    <a:bodyPr/>
                    <a:lstStyle/>
                    <a:p>
                      <a:r>
                        <a:rPr lang="en-US" dirty="0" smtClean="0"/>
                        <a:t>Elementary</a:t>
                      </a:r>
                      <a:r>
                        <a:rPr lang="en-US" baseline="0" dirty="0" smtClean="0"/>
                        <a:t> School</a:t>
                      </a:r>
                      <a:endParaRPr lang="en-US" dirty="0"/>
                    </a:p>
                  </a:txBody>
                  <a:tcPr/>
                </a:tc>
                <a:tc>
                  <a:txBody>
                    <a:bodyPr/>
                    <a:lstStyle/>
                    <a:p>
                      <a:r>
                        <a:rPr lang="en-US" dirty="0" smtClean="0"/>
                        <a:t>Middle School</a:t>
                      </a:r>
                      <a:endParaRPr lang="en-US" dirty="0"/>
                    </a:p>
                  </a:txBody>
                  <a:tcPr/>
                </a:tc>
                <a:extLst>
                  <a:ext uri="{0D108BD9-81ED-4DB2-BD59-A6C34878D82A}">
                    <a16:rowId xmlns:a16="http://schemas.microsoft.com/office/drawing/2014/main" val="848587482"/>
                  </a:ext>
                </a:extLst>
              </a:tr>
              <a:tr h="359612">
                <a:tc>
                  <a:txBody>
                    <a:bodyPr/>
                    <a:lstStyle/>
                    <a:p>
                      <a:r>
                        <a:rPr lang="en-US" dirty="0" smtClean="0"/>
                        <a:t>self-control</a:t>
                      </a:r>
                    </a:p>
                    <a:p>
                      <a:r>
                        <a:rPr lang="en-US" dirty="0" smtClean="0"/>
                        <a:t>emotional awareness</a:t>
                      </a:r>
                    </a:p>
                    <a:p>
                      <a:r>
                        <a:rPr lang="en-US" dirty="0" smtClean="0"/>
                        <a:t>communication</a:t>
                      </a:r>
                    </a:p>
                    <a:p>
                      <a:r>
                        <a:rPr lang="en-US" dirty="0" smtClean="0"/>
                        <a:t>social problem-solving </a:t>
                      </a:r>
                    </a:p>
                    <a:p>
                      <a:r>
                        <a:rPr lang="en-US" dirty="0" smtClean="0"/>
                        <a:t>academic support, especially in reading</a:t>
                      </a:r>
                      <a:endParaRPr lang="en-US" dirty="0"/>
                    </a:p>
                  </a:txBody>
                  <a:tcPr/>
                </a:tc>
                <a:tc>
                  <a:txBody>
                    <a:bodyPr/>
                    <a:lstStyle/>
                    <a:p>
                      <a:r>
                        <a:rPr lang="en-US" dirty="0" smtClean="0"/>
                        <a:t>study habits and academic support</a:t>
                      </a:r>
                    </a:p>
                    <a:p>
                      <a:r>
                        <a:rPr lang="en-US" dirty="0" smtClean="0"/>
                        <a:t>communication</a:t>
                      </a:r>
                    </a:p>
                    <a:p>
                      <a:r>
                        <a:rPr lang="en-US" dirty="0" smtClean="0"/>
                        <a:t>peer relationships</a:t>
                      </a:r>
                    </a:p>
                    <a:p>
                      <a:r>
                        <a:rPr lang="en-US" dirty="0" smtClean="0"/>
                        <a:t>self-efficacy and assertiveness</a:t>
                      </a:r>
                    </a:p>
                    <a:p>
                      <a:r>
                        <a:rPr lang="en-US" dirty="0" smtClean="0"/>
                        <a:t>drug resistance skills</a:t>
                      </a:r>
                    </a:p>
                    <a:p>
                      <a:r>
                        <a:rPr lang="en-US" dirty="0" smtClean="0"/>
                        <a:t>reinforcement of anti-drug attitudes</a:t>
                      </a:r>
                    </a:p>
                    <a:p>
                      <a:r>
                        <a:rPr lang="en-US" dirty="0" smtClean="0"/>
                        <a:t>strengthening of personal commitments against drug abuse</a:t>
                      </a:r>
                      <a:endParaRPr lang="en-US" dirty="0"/>
                    </a:p>
                  </a:txBody>
                  <a:tcPr/>
                </a:tc>
                <a:extLst>
                  <a:ext uri="{0D108BD9-81ED-4DB2-BD59-A6C34878D82A}">
                    <a16:rowId xmlns:a16="http://schemas.microsoft.com/office/drawing/2014/main" val="332507451"/>
                  </a:ext>
                </a:extLst>
              </a:tr>
            </a:tbl>
          </a:graphicData>
        </a:graphic>
      </p:graphicFrame>
    </p:spTree>
    <p:extLst>
      <p:ext uri="{BB962C8B-B14F-4D97-AF65-F5344CB8AC3E}">
        <p14:creationId xmlns:p14="http://schemas.microsoft.com/office/powerpoint/2010/main" val="4014507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75000"/>
                  </a:schemeClr>
                </a:solidFill>
                <a:latin typeface="Garamond" panose="02020404030301010803" pitchFamily="18" charset="0"/>
              </a:rPr>
              <a:t>Theoretical Perspective and Methodology</a:t>
            </a:r>
          </a:p>
        </p:txBody>
      </p:sp>
      <p:sp>
        <p:nvSpPr>
          <p:cNvPr id="3" name="Content Placeholder 2"/>
          <p:cNvSpPr>
            <a:spLocks noGrp="1"/>
          </p:cNvSpPr>
          <p:nvPr>
            <p:ph idx="1"/>
          </p:nvPr>
        </p:nvSpPr>
        <p:spPr/>
        <p:txBody>
          <a:bodyPr/>
          <a:lstStyle/>
          <a:p>
            <a:r>
              <a:rPr lang="en-US" dirty="0">
                <a:solidFill>
                  <a:schemeClr val="accent5">
                    <a:lumMod val="75000"/>
                  </a:schemeClr>
                </a:solidFill>
                <a:latin typeface="Garamond" panose="02020404030301010803" pitchFamily="18" charset="0"/>
              </a:rPr>
              <a:t>Social-Emotional Learning utilized by D.A.R.E. America</a:t>
            </a:r>
          </a:p>
          <a:p>
            <a:endParaRPr lang="en-US" dirty="0">
              <a:solidFill>
                <a:schemeClr val="accent5">
                  <a:lumMod val="75000"/>
                </a:schemeClr>
              </a:solidFill>
              <a:latin typeface="Garamond" panose="02020404030301010803" pitchFamily="18" charset="0"/>
            </a:endParaRPr>
          </a:p>
          <a:p>
            <a:r>
              <a:rPr lang="en-US" dirty="0">
                <a:solidFill>
                  <a:schemeClr val="accent5">
                    <a:lumMod val="75000"/>
                  </a:schemeClr>
                </a:solidFill>
                <a:latin typeface="Garamond" panose="02020404030301010803" pitchFamily="18" charset="0"/>
              </a:rPr>
              <a:t>Methodology for this study:</a:t>
            </a:r>
          </a:p>
          <a:p>
            <a:pPr lvl="1"/>
            <a:r>
              <a:rPr lang="en-US" dirty="0">
                <a:solidFill>
                  <a:schemeClr val="accent5">
                    <a:lumMod val="75000"/>
                  </a:schemeClr>
                </a:solidFill>
                <a:latin typeface="Garamond" panose="02020404030301010803" pitchFamily="18" charset="0"/>
              </a:rPr>
              <a:t>Inclusion </a:t>
            </a:r>
            <a:r>
              <a:rPr lang="en-US" dirty="0" smtClean="0">
                <a:solidFill>
                  <a:schemeClr val="accent5">
                    <a:lumMod val="75000"/>
                  </a:schemeClr>
                </a:solidFill>
                <a:latin typeface="Garamond" panose="02020404030301010803" pitchFamily="18" charset="0"/>
              </a:rPr>
              <a:t>Criteria </a:t>
            </a:r>
            <a:endParaRPr lang="en-US" dirty="0">
              <a:solidFill>
                <a:schemeClr val="accent5">
                  <a:lumMod val="75000"/>
                </a:schemeClr>
              </a:solidFill>
              <a:latin typeface="Garamond" panose="02020404030301010803" pitchFamily="18" charset="0"/>
            </a:endParaRPr>
          </a:p>
          <a:p>
            <a:pPr lvl="1"/>
            <a:r>
              <a:rPr lang="en-US" dirty="0">
                <a:solidFill>
                  <a:schemeClr val="accent5">
                    <a:lumMod val="75000"/>
                  </a:schemeClr>
                </a:solidFill>
                <a:latin typeface="Garamond" panose="02020404030301010803" pitchFamily="18" charset="0"/>
              </a:rPr>
              <a:t>Relevant Variables </a:t>
            </a:r>
          </a:p>
          <a:p>
            <a:pPr lvl="1"/>
            <a:r>
              <a:rPr lang="en-US" dirty="0">
                <a:solidFill>
                  <a:schemeClr val="accent5">
                    <a:lumMod val="75000"/>
                  </a:schemeClr>
                </a:solidFill>
                <a:latin typeface="Garamond" panose="02020404030301010803" pitchFamily="18" charset="0"/>
              </a:rPr>
              <a:t>Meta-Analysis using effect sizes once suitable studies are found</a:t>
            </a:r>
          </a:p>
        </p:txBody>
      </p:sp>
    </p:spTree>
    <p:extLst>
      <p:ext uri="{BB962C8B-B14F-4D97-AF65-F5344CB8AC3E}">
        <p14:creationId xmlns:p14="http://schemas.microsoft.com/office/powerpoint/2010/main" val="13330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75000"/>
                  </a:schemeClr>
                </a:solidFill>
                <a:latin typeface="Garamond" panose="02020404030301010803" pitchFamily="18" charset="0"/>
              </a:rPr>
              <a:t>Research Questions</a:t>
            </a:r>
          </a:p>
        </p:txBody>
      </p:sp>
      <p:sp>
        <p:nvSpPr>
          <p:cNvPr id="3" name="Content Placeholder 2"/>
          <p:cNvSpPr>
            <a:spLocks noGrp="1"/>
          </p:cNvSpPr>
          <p:nvPr>
            <p:ph idx="1"/>
          </p:nvPr>
        </p:nvSpPr>
        <p:spPr/>
        <p:txBody>
          <a:bodyPr/>
          <a:lstStyle/>
          <a:p>
            <a:pPr marL="0" indent="0">
              <a:buNone/>
            </a:pPr>
            <a:r>
              <a:rPr lang="en-US" dirty="0">
                <a:solidFill>
                  <a:schemeClr val="accent5">
                    <a:lumMod val="75000"/>
                  </a:schemeClr>
                </a:solidFill>
                <a:latin typeface="Garamond" panose="02020404030301010803" pitchFamily="18" charset="0"/>
              </a:rPr>
              <a:t>Did revising the D.A.R.E. program (KIR) improve overall effectiveness?</a:t>
            </a:r>
          </a:p>
          <a:p>
            <a:endParaRPr lang="en-US" dirty="0">
              <a:solidFill>
                <a:schemeClr val="accent5">
                  <a:lumMod val="75000"/>
                </a:schemeClr>
              </a:solidFill>
              <a:latin typeface="Garamond" panose="02020404030301010803" pitchFamily="18" charset="0"/>
            </a:endParaRPr>
          </a:p>
          <a:p>
            <a:r>
              <a:rPr lang="en-US" dirty="0">
                <a:solidFill>
                  <a:schemeClr val="accent5">
                    <a:lumMod val="75000"/>
                  </a:schemeClr>
                </a:solidFill>
                <a:latin typeface="Garamond" panose="02020404030301010803" pitchFamily="18" charset="0"/>
              </a:rPr>
              <a:t>Have substance abuse outcomes improved?</a:t>
            </a:r>
          </a:p>
          <a:p>
            <a:r>
              <a:rPr lang="en-US" dirty="0">
                <a:solidFill>
                  <a:schemeClr val="accent5">
                    <a:lumMod val="75000"/>
                  </a:schemeClr>
                </a:solidFill>
                <a:latin typeface="Garamond" panose="02020404030301010803" pitchFamily="18" charset="0"/>
              </a:rPr>
              <a:t>Have school violence related outcomes improved?</a:t>
            </a:r>
          </a:p>
          <a:p>
            <a:r>
              <a:rPr lang="en-US" dirty="0">
                <a:solidFill>
                  <a:schemeClr val="accent5">
                    <a:lumMod val="75000"/>
                  </a:schemeClr>
                </a:solidFill>
                <a:latin typeface="Garamond" panose="02020404030301010803" pitchFamily="18" charset="0"/>
              </a:rPr>
              <a:t>Are the new learning objectives effective?</a:t>
            </a:r>
          </a:p>
          <a:p>
            <a:pPr marL="0" indent="0">
              <a:buNone/>
            </a:pPr>
            <a:endParaRPr lang="en-US" dirty="0">
              <a:solidFill>
                <a:schemeClr val="accent5">
                  <a:lumMod val="75000"/>
                </a:schemeClr>
              </a:solidFill>
              <a:latin typeface="Garamond" panose="02020404030301010803" pitchFamily="18" charset="0"/>
            </a:endParaRPr>
          </a:p>
        </p:txBody>
      </p:sp>
    </p:spTree>
    <p:extLst>
      <p:ext uri="{BB962C8B-B14F-4D97-AF65-F5344CB8AC3E}">
        <p14:creationId xmlns:p14="http://schemas.microsoft.com/office/powerpoint/2010/main" val="223385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8929" y="629266"/>
            <a:ext cx="3505495" cy="1622321"/>
          </a:xfrm>
        </p:spPr>
        <p:txBody>
          <a:bodyPr>
            <a:normAutofit/>
          </a:bodyPr>
          <a:lstStyle/>
          <a:p>
            <a:r>
              <a:rPr lang="en-US" dirty="0">
                <a:solidFill>
                  <a:schemeClr val="accent5">
                    <a:lumMod val="75000"/>
                  </a:schemeClr>
                </a:solidFill>
                <a:latin typeface="Garamond" panose="02020404030301010803" pitchFamily="18" charset="0"/>
              </a:rPr>
              <a:t>Initial Findings </a:t>
            </a:r>
          </a:p>
        </p:txBody>
      </p:sp>
      <p:sp>
        <p:nvSpPr>
          <p:cNvPr id="10" name="Content Placeholder 9">
            <a:extLst>
              <a:ext uri="{FF2B5EF4-FFF2-40B4-BE49-F238E27FC236}">
                <a16:creationId xmlns:a16="http://schemas.microsoft.com/office/drawing/2014/main" id="{B8033FE6-041E-3142-108D-B2656B6CD417}"/>
              </a:ext>
            </a:extLst>
          </p:cNvPr>
          <p:cNvSpPr>
            <a:spLocks noGrp="1"/>
          </p:cNvSpPr>
          <p:nvPr>
            <p:ph idx="1"/>
          </p:nvPr>
        </p:nvSpPr>
        <p:spPr>
          <a:xfrm>
            <a:off x="648931" y="2438400"/>
            <a:ext cx="3505494" cy="3785419"/>
          </a:xfrm>
        </p:spPr>
        <p:txBody>
          <a:bodyPr>
            <a:normAutofit/>
          </a:bodyPr>
          <a:lstStyle/>
          <a:p>
            <a:r>
              <a:rPr lang="en-US" sz="2000" dirty="0">
                <a:solidFill>
                  <a:schemeClr val="accent5">
                    <a:lumMod val="75000"/>
                  </a:schemeClr>
                </a:solidFill>
                <a:latin typeface="Garamond" panose="02020404030301010803" pitchFamily="18" charset="0"/>
              </a:rPr>
              <a:t>5 studies identified related to KIR program</a:t>
            </a:r>
          </a:p>
          <a:p>
            <a:r>
              <a:rPr lang="en-US" sz="2000" dirty="0">
                <a:solidFill>
                  <a:schemeClr val="accent5">
                    <a:lumMod val="75000"/>
                  </a:schemeClr>
                </a:solidFill>
                <a:latin typeface="Garamond" panose="02020404030301010803" pitchFamily="18" charset="0"/>
              </a:rPr>
              <a:t>Mixed results in terms of substance abuse outcomes</a:t>
            </a:r>
          </a:p>
          <a:p>
            <a:r>
              <a:rPr lang="en-US" sz="2000" dirty="0">
                <a:solidFill>
                  <a:schemeClr val="accent5">
                    <a:lumMod val="75000"/>
                  </a:schemeClr>
                </a:solidFill>
                <a:latin typeface="Garamond" panose="02020404030301010803" pitchFamily="18" charset="0"/>
              </a:rPr>
              <a:t>Positive results on some of the revised program goals (listening skills, communication, decision making)</a:t>
            </a:r>
          </a:p>
        </p:txBody>
      </p:sp>
      <p:sp>
        <p:nvSpPr>
          <p:cNvPr id="16" name="Rectangle 12">
            <a:extLst>
              <a:ext uri="{FF2B5EF4-FFF2-40B4-BE49-F238E27FC236}">
                <a16:creationId xmlns:a16="http://schemas.microsoft.com/office/drawing/2014/main" id="{5E39A796-BE83-48B1-B33F-35C4A32AAB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9">
            <a:extLst>
              <a:ext uri="{FF2B5EF4-FFF2-40B4-BE49-F238E27FC236}">
                <a16:creationId xmlns:a16="http://schemas.microsoft.com/office/drawing/2014/main" id="{72F84B47-E267-4194-8194-831DB7B5547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DA43CAB8-289C-9CED-D829-430490A2B5AB}"/>
              </a:ext>
            </a:extLst>
          </p:cNvPr>
          <p:cNvPicPr>
            <a:picLocks noChangeAspect="1"/>
          </p:cNvPicPr>
          <p:nvPr/>
        </p:nvPicPr>
        <p:blipFill>
          <a:blip r:embed="rId3"/>
          <a:stretch>
            <a:fillRect/>
          </a:stretch>
        </p:blipFill>
        <p:spPr>
          <a:xfrm>
            <a:off x="6096000" y="552021"/>
            <a:ext cx="4284367" cy="5712488"/>
          </a:xfrm>
          <a:prstGeom prst="rect">
            <a:avLst/>
          </a:prstGeom>
          <a:effectLst/>
        </p:spPr>
      </p:pic>
    </p:spTree>
    <p:extLst>
      <p:ext uri="{BB962C8B-B14F-4D97-AF65-F5344CB8AC3E}">
        <p14:creationId xmlns:p14="http://schemas.microsoft.com/office/powerpoint/2010/main" val="2178081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349</TotalTime>
  <Words>2358</Words>
  <Application>Microsoft Office PowerPoint</Application>
  <PresentationFormat>Widescreen</PresentationFormat>
  <Paragraphs>167</Paragraphs>
  <Slides>13</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Garamond</vt:lpstr>
      <vt:lpstr>Times New Roman</vt:lpstr>
      <vt:lpstr>Office Theme</vt:lpstr>
      <vt:lpstr>A Meta-analysis of D.A.R.E Program Effectiveness </vt:lpstr>
      <vt:lpstr>Things to Cover</vt:lpstr>
      <vt:lpstr>Introduction</vt:lpstr>
      <vt:lpstr>Problem Statement / Questions</vt:lpstr>
      <vt:lpstr>Literature Review</vt:lpstr>
      <vt:lpstr>Literature pt. 2</vt:lpstr>
      <vt:lpstr>Theoretical Perspective and Methodology</vt:lpstr>
      <vt:lpstr>Research Questions</vt:lpstr>
      <vt:lpstr>Initial Findings </vt:lpstr>
      <vt:lpstr>Initial findings and recommendations </vt:lpstr>
      <vt:lpstr>Conclusion</vt:lpstr>
      <vt:lpstr>Additional References</vt:lpstr>
      <vt:lpstr>Questions?</vt:lpstr>
    </vt:vector>
  </TitlesOfParts>
  <Company>University of North Georgia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Assessment Results in your Curriculum and Classroom</dc:title>
  <dc:creator>Timothy Hayes</dc:creator>
  <cp:lastModifiedBy>John(Stu) Batchelder</cp:lastModifiedBy>
  <cp:revision>19</cp:revision>
  <dcterms:created xsi:type="dcterms:W3CDTF">2018-02-12T15:47:19Z</dcterms:created>
  <dcterms:modified xsi:type="dcterms:W3CDTF">2022-10-07T13:18:05Z</dcterms:modified>
</cp:coreProperties>
</file>