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9"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90" r:id="rId33"/>
    <p:sldId id="289" r:id="rId34"/>
    <p:sldId id="291" r:id="rId35"/>
    <p:sldId id="292" r:id="rId36"/>
    <p:sldId id="293" r:id="rId37"/>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5" d="100"/>
          <a:sy n="115" d="100"/>
        </p:scale>
        <p:origin x="15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C4E060-DF1B-4F04-B9BE-01313F699615}"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C2B5F-69F4-4E1B-9E7D-E7867DEE9D30}" type="slidenum">
              <a:rPr lang="en-US" smtClean="0"/>
              <a:t>‹#›</a:t>
            </a:fld>
            <a:endParaRPr lang="en-US"/>
          </a:p>
        </p:txBody>
      </p:sp>
    </p:spTree>
    <p:extLst>
      <p:ext uri="{BB962C8B-B14F-4D97-AF65-F5344CB8AC3E}">
        <p14:creationId xmlns:p14="http://schemas.microsoft.com/office/powerpoint/2010/main" val="90378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C4E060-DF1B-4F04-B9BE-01313F699615}"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C2B5F-69F4-4E1B-9E7D-E7867DEE9D3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02388"/>
            <a:ext cx="900494" cy="900494"/>
          </a:xfrm>
          <a:prstGeom prst="rect">
            <a:avLst/>
          </a:prstGeom>
        </p:spPr>
      </p:pic>
    </p:spTree>
    <p:extLst>
      <p:ext uri="{BB962C8B-B14F-4D97-AF65-F5344CB8AC3E}">
        <p14:creationId xmlns:p14="http://schemas.microsoft.com/office/powerpoint/2010/main" val="121042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C4E060-DF1B-4F04-B9BE-01313F699615}"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C2B5F-69F4-4E1B-9E7D-E7867DEE9D3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02388"/>
            <a:ext cx="900494" cy="900494"/>
          </a:xfrm>
          <a:prstGeom prst="rect">
            <a:avLst/>
          </a:prstGeom>
        </p:spPr>
      </p:pic>
    </p:spTree>
    <p:extLst>
      <p:ext uri="{BB962C8B-B14F-4D97-AF65-F5344CB8AC3E}">
        <p14:creationId xmlns:p14="http://schemas.microsoft.com/office/powerpoint/2010/main" val="158064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C4E060-DF1B-4F04-B9BE-01313F699615}"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C2B5F-69F4-4E1B-9E7D-E7867DEE9D3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02388"/>
            <a:ext cx="900494" cy="900494"/>
          </a:xfrm>
          <a:prstGeom prst="rect">
            <a:avLst/>
          </a:prstGeom>
        </p:spPr>
      </p:pic>
    </p:spTree>
    <p:extLst>
      <p:ext uri="{BB962C8B-B14F-4D97-AF65-F5344CB8AC3E}">
        <p14:creationId xmlns:p14="http://schemas.microsoft.com/office/powerpoint/2010/main" val="408150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C4E060-DF1B-4F04-B9BE-01313F699615}"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CC2B5F-69F4-4E1B-9E7D-E7867DEE9D3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10854"/>
            <a:ext cx="900494" cy="900494"/>
          </a:xfrm>
          <a:prstGeom prst="rect">
            <a:avLst/>
          </a:prstGeom>
        </p:spPr>
      </p:pic>
    </p:spTree>
    <p:extLst>
      <p:ext uri="{BB962C8B-B14F-4D97-AF65-F5344CB8AC3E}">
        <p14:creationId xmlns:p14="http://schemas.microsoft.com/office/powerpoint/2010/main" val="193422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C4E060-DF1B-4F04-B9BE-01313F699615}"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C2B5F-69F4-4E1B-9E7D-E7867DEE9D3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06621"/>
            <a:ext cx="900494" cy="900494"/>
          </a:xfrm>
          <a:prstGeom prst="rect">
            <a:avLst/>
          </a:prstGeom>
        </p:spPr>
      </p:pic>
    </p:spTree>
    <p:extLst>
      <p:ext uri="{BB962C8B-B14F-4D97-AF65-F5344CB8AC3E}">
        <p14:creationId xmlns:p14="http://schemas.microsoft.com/office/powerpoint/2010/main" val="36724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C4E060-DF1B-4F04-B9BE-01313F699615}"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CC2B5F-69F4-4E1B-9E7D-E7867DEE9D30}"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02388"/>
            <a:ext cx="900494" cy="900494"/>
          </a:xfrm>
          <a:prstGeom prst="rect">
            <a:avLst/>
          </a:prstGeom>
        </p:spPr>
      </p:pic>
    </p:spTree>
    <p:extLst>
      <p:ext uri="{BB962C8B-B14F-4D97-AF65-F5344CB8AC3E}">
        <p14:creationId xmlns:p14="http://schemas.microsoft.com/office/powerpoint/2010/main" val="182647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C4E060-DF1B-4F04-B9BE-01313F699615}"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CC2B5F-69F4-4E1B-9E7D-E7867DEE9D30}"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02388"/>
            <a:ext cx="900494" cy="900494"/>
          </a:xfrm>
          <a:prstGeom prst="rect">
            <a:avLst/>
          </a:prstGeom>
        </p:spPr>
      </p:pic>
    </p:spTree>
    <p:extLst>
      <p:ext uri="{BB962C8B-B14F-4D97-AF65-F5344CB8AC3E}">
        <p14:creationId xmlns:p14="http://schemas.microsoft.com/office/powerpoint/2010/main" val="30210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4E060-DF1B-4F04-B9BE-01313F699615}"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CC2B5F-69F4-4E1B-9E7D-E7867DEE9D3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02388"/>
            <a:ext cx="900494" cy="900494"/>
          </a:xfrm>
          <a:prstGeom prst="rect">
            <a:avLst/>
          </a:prstGeom>
        </p:spPr>
      </p:pic>
    </p:spTree>
    <p:extLst>
      <p:ext uri="{BB962C8B-B14F-4D97-AF65-F5344CB8AC3E}">
        <p14:creationId xmlns:p14="http://schemas.microsoft.com/office/powerpoint/2010/main" val="381273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C4E060-DF1B-4F04-B9BE-01313F699615}"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C2B5F-69F4-4E1B-9E7D-E7867DEE9D3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02388"/>
            <a:ext cx="900494" cy="900494"/>
          </a:xfrm>
          <a:prstGeom prst="rect">
            <a:avLst/>
          </a:prstGeom>
        </p:spPr>
      </p:pic>
    </p:spTree>
    <p:extLst>
      <p:ext uri="{BB962C8B-B14F-4D97-AF65-F5344CB8AC3E}">
        <p14:creationId xmlns:p14="http://schemas.microsoft.com/office/powerpoint/2010/main" val="58613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C4E060-DF1B-4F04-B9BE-01313F699615}"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CC2B5F-69F4-4E1B-9E7D-E7867DEE9D3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3658" y="5802388"/>
            <a:ext cx="900494" cy="900494"/>
          </a:xfrm>
          <a:prstGeom prst="rect">
            <a:avLst/>
          </a:prstGeom>
        </p:spPr>
      </p:pic>
    </p:spTree>
    <p:extLst>
      <p:ext uri="{BB962C8B-B14F-4D97-AF65-F5344CB8AC3E}">
        <p14:creationId xmlns:p14="http://schemas.microsoft.com/office/powerpoint/2010/main" val="348532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4E060-DF1B-4F04-B9BE-01313F699615}" type="datetimeFigureOut">
              <a:rPr lang="en-US" smtClean="0"/>
              <a:t>9/21/2022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C2B5F-69F4-4E1B-9E7D-E7867DEE9D30}" type="slidenum">
              <a:rPr lang="en-US" smtClean="0"/>
              <a:t>‹#›</a:t>
            </a:fld>
            <a:endParaRPr lang="en-US"/>
          </a:p>
        </p:txBody>
      </p:sp>
    </p:spTree>
    <p:extLst>
      <p:ext uri="{BB962C8B-B14F-4D97-AF65-F5344CB8AC3E}">
        <p14:creationId xmlns:p14="http://schemas.microsoft.com/office/powerpoint/2010/main" val="3490635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ke.ayers@gapost.org" TargetMode="Externa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C100-11B3-6B14-504B-FE34B33BE18C}"/>
              </a:ext>
            </a:extLst>
          </p:cNvPr>
          <p:cNvSpPr>
            <a:spLocks noGrp="1"/>
          </p:cNvSpPr>
          <p:nvPr>
            <p:ph type="ctrTitle"/>
          </p:nvPr>
        </p:nvSpPr>
        <p:spPr>
          <a:xfrm>
            <a:off x="683683" y="2785633"/>
            <a:ext cx="7772400" cy="1837266"/>
          </a:xfrm>
        </p:spPr>
        <p:txBody>
          <a:bodyPr anchor="ctr">
            <a:noAutofit/>
          </a:bodyPr>
          <a:lstStyle/>
          <a:p>
            <a:r>
              <a:rPr lang="en-US" sz="4400" b="1" dirty="0" smtClean="0">
                <a:effectLst/>
                <a:latin typeface="Calibri" panose="020F0502020204030204" pitchFamily="34" charset="0"/>
                <a:ea typeface="Calibri" panose="020F0502020204030204" pitchFamily="34" charset="0"/>
                <a:cs typeface="Calibri" panose="020F0502020204030204" pitchFamily="34" charset="0"/>
              </a:rPr>
              <a:t>Georgia Peace Officer </a:t>
            </a:r>
            <a:br>
              <a:rPr lang="en-US" sz="4400" b="1" dirty="0" smtClean="0">
                <a:effectLst/>
                <a:latin typeface="Calibri" panose="020F0502020204030204" pitchFamily="34" charset="0"/>
                <a:ea typeface="Calibri" panose="020F0502020204030204" pitchFamily="34" charset="0"/>
                <a:cs typeface="Calibri" panose="020F0502020204030204" pitchFamily="34" charset="0"/>
              </a:rPr>
            </a:br>
            <a:r>
              <a:rPr lang="en-US" sz="4400" b="1" dirty="0" smtClean="0">
                <a:effectLst/>
                <a:latin typeface="Calibri" panose="020F0502020204030204" pitchFamily="34" charset="0"/>
                <a:ea typeface="Calibri" panose="020F0502020204030204" pitchFamily="34" charset="0"/>
                <a:cs typeface="Calibri" panose="020F0502020204030204" pitchFamily="34" charset="0"/>
              </a:rPr>
              <a:t>Standards &amp; Training Council</a:t>
            </a:r>
            <a:endParaRPr lang="en-US" sz="3600" b="1" dirty="0"/>
          </a:p>
        </p:txBody>
      </p:sp>
      <p:sp>
        <p:nvSpPr>
          <p:cNvPr id="3" name="Subtitle 2">
            <a:extLst>
              <a:ext uri="{FF2B5EF4-FFF2-40B4-BE49-F238E27FC236}">
                <a16:creationId xmlns:a16="http://schemas.microsoft.com/office/drawing/2014/main" id="{F6ED40F8-84F1-2A79-0857-EC2F40421057}"/>
              </a:ext>
            </a:extLst>
          </p:cNvPr>
          <p:cNvSpPr>
            <a:spLocks noGrp="1"/>
          </p:cNvSpPr>
          <p:nvPr>
            <p:ph type="subTitle" idx="1"/>
          </p:nvPr>
        </p:nvSpPr>
        <p:spPr>
          <a:xfrm>
            <a:off x="715433" y="4883654"/>
            <a:ext cx="7740650" cy="1699986"/>
          </a:xfrm>
        </p:spPr>
        <p:txBody>
          <a:bodyPr>
            <a:noAutofit/>
          </a:bodyPr>
          <a:lstStyle/>
          <a:p>
            <a:pPr>
              <a:lnSpc>
                <a:spcPct val="100000"/>
              </a:lnSpc>
              <a:spcBef>
                <a:spcPts val="0"/>
              </a:spcBef>
            </a:pPr>
            <a:r>
              <a:rPr lang="en-US" sz="1800" b="1" dirty="0"/>
              <a:t>Mike Ayers </a:t>
            </a:r>
            <a:endParaRPr lang="en-US" sz="1800" b="1" dirty="0" smtClean="0"/>
          </a:p>
          <a:p>
            <a:pPr>
              <a:lnSpc>
                <a:spcPct val="100000"/>
              </a:lnSpc>
              <a:spcBef>
                <a:spcPts val="0"/>
              </a:spcBef>
            </a:pPr>
            <a:r>
              <a:rPr lang="en-US" sz="1800" dirty="0" smtClean="0"/>
              <a:t>Executive </a:t>
            </a:r>
            <a:r>
              <a:rPr lang="en-US" sz="1800" dirty="0"/>
              <a:t>Director </a:t>
            </a:r>
          </a:p>
          <a:p>
            <a:pPr>
              <a:lnSpc>
                <a:spcPct val="100000"/>
              </a:lnSpc>
              <a:spcBef>
                <a:spcPts val="0"/>
              </a:spcBef>
            </a:pPr>
            <a:r>
              <a:rPr lang="en-US" sz="1800" dirty="0" smtClean="0"/>
              <a:t>Peace </a:t>
            </a:r>
            <a:r>
              <a:rPr lang="en-US" sz="1800" dirty="0"/>
              <a:t>Officers Standards and Training </a:t>
            </a:r>
            <a:r>
              <a:rPr lang="en-US" sz="1800" dirty="0" smtClean="0"/>
              <a:t>Council</a:t>
            </a:r>
          </a:p>
          <a:p>
            <a:pPr>
              <a:lnSpc>
                <a:spcPct val="100000"/>
              </a:lnSpc>
              <a:spcBef>
                <a:spcPts val="0"/>
              </a:spcBef>
            </a:pPr>
            <a:r>
              <a:rPr lang="en-US" sz="1800" dirty="0" smtClean="0">
                <a:hlinkClick r:id="rId3"/>
              </a:rPr>
              <a:t>Mike.Ayers@gapost.org</a:t>
            </a:r>
            <a:endParaRPr lang="en-US" sz="1800" dirty="0" smtClean="0"/>
          </a:p>
          <a:p>
            <a:pPr>
              <a:lnSpc>
                <a:spcPct val="100000"/>
              </a:lnSpc>
              <a:spcBef>
                <a:spcPts val="0"/>
              </a:spcBef>
            </a:pPr>
            <a:r>
              <a:rPr lang="en-US" sz="1800" dirty="0" smtClean="0"/>
              <a:t>(706)421-8217 (cell)</a:t>
            </a:r>
            <a:endParaRPr lang="en-US" sz="1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028" y="432709"/>
            <a:ext cx="2337709" cy="2337709"/>
          </a:xfrm>
          <a:prstGeom prst="rect">
            <a:avLst/>
          </a:prstGeom>
        </p:spPr>
      </p:pic>
    </p:spTree>
    <p:custDataLst>
      <p:tags r:id="rId1"/>
    </p:custDataLst>
    <p:extLst>
      <p:ext uri="{BB962C8B-B14F-4D97-AF65-F5344CB8AC3E}">
        <p14:creationId xmlns:p14="http://schemas.microsoft.com/office/powerpoint/2010/main" val="4168959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Council Members </a:t>
            </a:r>
            <a:r>
              <a:rPr lang="en-US" sz="2400" dirty="0" smtClean="0"/>
              <a:t>(Cont.)</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9065084"/>
              </p:ext>
            </p:extLst>
          </p:nvPr>
        </p:nvGraphicFramePr>
        <p:xfrm>
          <a:off x="628650" y="1417638"/>
          <a:ext cx="7886700" cy="4211320"/>
        </p:xfrm>
        <a:graphic>
          <a:graphicData uri="http://schemas.openxmlformats.org/drawingml/2006/table">
            <a:tbl>
              <a:tblPr bandRow="1">
                <a:tableStyleId>{0505E3EF-67EA-436B-97B2-0124C06EBD24}</a:tableStyleId>
              </a:tblPr>
              <a:tblGrid>
                <a:gridCol w="4273550">
                  <a:extLst>
                    <a:ext uri="{9D8B030D-6E8A-4147-A177-3AD203B41FA5}">
                      <a16:colId xmlns:a16="http://schemas.microsoft.com/office/drawing/2014/main" val="3079592299"/>
                    </a:ext>
                  </a:extLst>
                </a:gridCol>
                <a:gridCol w="3613150">
                  <a:extLst>
                    <a:ext uri="{9D8B030D-6E8A-4147-A177-3AD203B41FA5}">
                      <a16:colId xmlns:a16="http://schemas.microsoft.com/office/drawing/2014/main" val="3570121702"/>
                    </a:ext>
                  </a:extLst>
                </a:gridCol>
              </a:tblGrid>
              <a:tr h="370840">
                <a:tc>
                  <a:txBody>
                    <a:bodyPr/>
                    <a:lstStyle/>
                    <a:p>
                      <a:r>
                        <a:rPr lang="en-US" dirty="0" smtClean="0"/>
                        <a:t>The President of the Peace Officers Association of Georgia or designee</a:t>
                      </a:r>
                      <a:endParaRPr lang="en-US" dirty="0"/>
                    </a:p>
                  </a:txBody>
                  <a:tcPr/>
                </a:tc>
                <a:tc>
                  <a:txBody>
                    <a:bodyPr/>
                    <a:lstStyle/>
                    <a:p>
                      <a:r>
                        <a:rPr lang="en-US" b="1" dirty="0" smtClean="0"/>
                        <a:t>Scott Andrews</a:t>
                      </a:r>
                      <a:endParaRPr lang="en-US" b="1" dirty="0"/>
                    </a:p>
                  </a:txBody>
                  <a:tcPr/>
                </a:tc>
                <a:extLst>
                  <a:ext uri="{0D108BD9-81ED-4DB2-BD59-A6C34878D82A}">
                    <a16:rowId xmlns:a16="http://schemas.microsoft.com/office/drawing/2014/main" val="2403522349"/>
                  </a:ext>
                </a:extLst>
              </a:tr>
              <a:tr h="370840">
                <a:tc>
                  <a:txBody>
                    <a:bodyPr/>
                    <a:lstStyle/>
                    <a:p>
                      <a:r>
                        <a:rPr lang="en-US" dirty="0" smtClean="0"/>
                        <a:t>The Chairman of the State Board of Pardons and Paroles or designee</a:t>
                      </a:r>
                      <a:endParaRPr lang="en-US" dirty="0"/>
                    </a:p>
                  </a:txBody>
                  <a:tcPr/>
                </a:tc>
                <a:tc>
                  <a:txBody>
                    <a:bodyPr/>
                    <a:lstStyle/>
                    <a:p>
                      <a:r>
                        <a:rPr lang="en-US" b="1" dirty="0" smtClean="0"/>
                        <a:t>Director Chris Barnett </a:t>
                      </a:r>
                      <a:r>
                        <a:rPr lang="en-US" dirty="0" smtClean="0"/>
                        <a:t>(Designee)</a:t>
                      </a:r>
                      <a:endParaRPr lang="en-US" dirty="0"/>
                    </a:p>
                  </a:txBody>
                  <a:tcPr/>
                </a:tc>
                <a:extLst>
                  <a:ext uri="{0D108BD9-81ED-4DB2-BD59-A6C34878D82A}">
                    <a16:rowId xmlns:a16="http://schemas.microsoft.com/office/drawing/2014/main" val="2869804212"/>
                  </a:ext>
                </a:extLst>
              </a:tr>
              <a:tr h="370840">
                <a:tc>
                  <a:txBody>
                    <a:bodyPr/>
                    <a:lstStyle/>
                    <a:p>
                      <a:r>
                        <a:rPr lang="en-US" dirty="0" smtClean="0"/>
                        <a:t>The President of the Georgia Prison Wardens' Association</a:t>
                      </a:r>
                      <a:endParaRPr lang="en-US" dirty="0"/>
                    </a:p>
                  </a:txBody>
                  <a:tcPr/>
                </a:tc>
                <a:tc>
                  <a:txBody>
                    <a:bodyPr/>
                    <a:lstStyle/>
                    <a:p>
                      <a:r>
                        <a:rPr lang="en-US" b="1" dirty="0" smtClean="0"/>
                        <a:t>Warden Cynthia Nelson </a:t>
                      </a:r>
                      <a:r>
                        <a:rPr lang="en-US" dirty="0" smtClean="0"/>
                        <a:t>– Harris County Correctional Facility</a:t>
                      </a:r>
                      <a:endParaRPr lang="en-US" dirty="0"/>
                    </a:p>
                  </a:txBody>
                  <a:tcPr/>
                </a:tc>
                <a:extLst>
                  <a:ext uri="{0D108BD9-81ED-4DB2-BD59-A6C34878D82A}">
                    <a16:rowId xmlns:a16="http://schemas.microsoft.com/office/drawing/2014/main" val="4253246494"/>
                  </a:ext>
                </a:extLst>
              </a:tr>
              <a:tr h="370840">
                <a:tc>
                  <a:txBody>
                    <a:bodyPr/>
                    <a:lstStyle/>
                    <a:p>
                      <a:r>
                        <a:rPr lang="en-US" dirty="0" smtClean="0"/>
                        <a:t>Director of Investigations for Georgia Bureau of Investigation or designee</a:t>
                      </a:r>
                      <a:endParaRPr lang="en-US" dirty="0"/>
                    </a:p>
                  </a:txBody>
                  <a:tcPr/>
                </a:tc>
                <a:tc>
                  <a:txBody>
                    <a:bodyPr/>
                    <a:lstStyle/>
                    <a:p>
                      <a:r>
                        <a:rPr lang="en-US" b="1" dirty="0" smtClean="0"/>
                        <a:t>Assistant Director John Melvin </a:t>
                      </a:r>
                      <a:r>
                        <a:rPr lang="en-US" dirty="0" smtClean="0"/>
                        <a:t>(Designee)</a:t>
                      </a:r>
                      <a:endParaRPr lang="en-US" dirty="0"/>
                    </a:p>
                  </a:txBody>
                  <a:tcPr/>
                </a:tc>
                <a:extLst>
                  <a:ext uri="{0D108BD9-81ED-4DB2-BD59-A6C34878D82A}">
                    <a16:rowId xmlns:a16="http://schemas.microsoft.com/office/drawing/2014/main" val="948672546"/>
                  </a:ext>
                </a:extLst>
              </a:tr>
              <a:tr h="370840">
                <a:tc>
                  <a:txBody>
                    <a:bodyPr/>
                    <a:lstStyle/>
                    <a:p>
                      <a:r>
                        <a:rPr lang="en-US" dirty="0" smtClean="0"/>
                        <a:t>Georgia Department of Community Supervision or designee</a:t>
                      </a:r>
                      <a:endParaRPr lang="en-US" dirty="0"/>
                    </a:p>
                  </a:txBody>
                  <a:tcPr/>
                </a:tc>
                <a:tc>
                  <a:txBody>
                    <a:bodyPr/>
                    <a:lstStyle/>
                    <a:p>
                      <a:r>
                        <a:rPr lang="en-US" b="1" dirty="0" smtClean="0"/>
                        <a:t>Asst. Commissioner Scott Maurer </a:t>
                      </a:r>
                      <a:r>
                        <a:rPr lang="en-US" dirty="0" smtClean="0"/>
                        <a:t>(Designee)</a:t>
                      </a:r>
                      <a:endParaRPr lang="en-US" dirty="0"/>
                    </a:p>
                  </a:txBody>
                  <a:tcPr/>
                </a:tc>
                <a:extLst>
                  <a:ext uri="{0D108BD9-81ED-4DB2-BD59-A6C34878D82A}">
                    <a16:rowId xmlns:a16="http://schemas.microsoft.com/office/drawing/2014/main" val="155740373"/>
                  </a:ext>
                </a:extLst>
              </a:tr>
              <a:tr h="370840">
                <a:tc>
                  <a:txBody>
                    <a:bodyPr/>
                    <a:lstStyle/>
                    <a:p>
                      <a:r>
                        <a:rPr lang="en-US" dirty="0" smtClean="0"/>
                        <a:t>Department of Juvenile Justice or designee</a:t>
                      </a:r>
                      <a:endParaRPr lang="en-US" dirty="0"/>
                    </a:p>
                  </a:txBody>
                  <a:tcPr/>
                </a:tc>
                <a:tc>
                  <a:txBody>
                    <a:bodyPr/>
                    <a:lstStyle/>
                    <a:p>
                      <a:r>
                        <a:rPr lang="en-US" b="1" dirty="0" smtClean="0"/>
                        <a:t>Chief Scott Cagle </a:t>
                      </a:r>
                      <a:r>
                        <a:rPr lang="en-US" dirty="0" smtClean="0"/>
                        <a:t>(Designee)</a:t>
                      </a:r>
                      <a:endParaRPr lang="en-US" dirty="0"/>
                    </a:p>
                  </a:txBody>
                  <a:tcPr/>
                </a:tc>
                <a:extLst>
                  <a:ext uri="{0D108BD9-81ED-4DB2-BD59-A6C34878D82A}">
                    <a16:rowId xmlns:a16="http://schemas.microsoft.com/office/drawing/2014/main" val="2145405153"/>
                  </a:ext>
                </a:extLst>
              </a:tr>
              <a:tr h="370840">
                <a:tc>
                  <a:txBody>
                    <a:bodyPr/>
                    <a:lstStyle/>
                    <a:p>
                      <a:r>
                        <a:rPr lang="en-US" dirty="0" smtClean="0"/>
                        <a:t>Department of Natural Resources</a:t>
                      </a:r>
                      <a:endParaRPr lang="en-US" dirty="0"/>
                    </a:p>
                  </a:txBody>
                  <a:tcPr/>
                </a:tc>
                <a:tc>
                  <a:txBody>
                    <a:bodyPr/>
                    <a:lstStyle/>
                    <a:p>
                      <a:r>
                        <a:rPr lang="en-US" b="1" dirty="0" smtClean="0"/>
                        <a:t>Major Stephen Adams </a:t>
                      </a:r>
                      <a:r>
                        <a:rPr lang="en-US" dirty="0" smtClean="0"/>
                        <a:t>(Vice-Chairman)</a:t>
                      </a:r>
                      <a:endParaRPr lang="en-US" dirty="0"/>
                    </a:p>
                  </a:txBody>
                  <a:tcPr/>
                </a:tc>
                <a:extLst>
                  <a:ext uri="{0D108BD9-81ED-4DB2-BD59-A6C34878D82A}">
                    <a16:rowId xmlns:a16="http://schemas.microsoft.com/office/drawing/2014/main" val="3370082675"/>
                  </a:ext>
                </a:extLst>
              </a:tr>
            </a:tbl>
          </a:graphicData>
        </a:graphic>
      </p:graphicFrame>
    </p:spTree>
    <p:custDataLst>
      <p:tags r:id="rId1"/>
    </p:custDataLst>
    <p:extLst>
      <p:ext uri="{BB962C8B-B14F-4D97-AF65-F5344CB8AC3E}">
        <p14:creationId xmlns:p14="http://schemas.microsoft.com/office/powerpoint/2010/main" val="3947771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Council Members </a:t>
            </a:r>
            <a:r>
              <a:rPr lang="en-US" sz="2400" dirty="0" smtClean="0"/>
              <a:t>(Cont.)</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2536108"/>
              </p:ext>
            </p:extLst>
          </p:nvPr>
        </p:nvGraphicFramePr>
        <p:xfrm>
          <a:off x="628650" y="1417638"/>
          <a:ext cx="7886700" cy="4399280"/>
        </p:xfrm>
        <a:graphic>
          <a:graphicData uri="http://schemas.openxmlformats.org/drawingml/2006/table">
            <a:tbl>
              <a:tblPr bandRow="1">
                <a:tableStyleId>{0505E3EF-67EA-436B-97B2-0124C06EBD24}</a:tableStyleId>
              </a:tblPr>
              <a:tblGrid>
                <a:gridCol w="3327230">
                  <a:extLst>
                    <a:ext uri="{9D8B030D-6E8A-4147-A177-3AD203B41FA5}">
                      <a16:colId xmlns:a16="http://schemas.microsoft.com/office/drawing/2014/main" val="3079592299"/>
                    </a:ext>
                  </a:extLst>
                </a:gridCol>
                <a:gridCol w="4559470">
                  <a:extLst>
                    <a:ext uri="{9D8B030D-6E8A-4147-A177-3AD203B41FA5}">
                      <a16:colId xmlns:a16="http://schemas.microsoft.com/office/drawing/2014/main" val="3570121702"/>
                    </a:ext>
                  </a:extLst>
                </a:gridCol>
              </a:tblGrid>
              <a:tr h="370840">
                <a:tc>
                  <a:txBody>
                    <a:bodyPr/>
                    <a:lstStyle/>
                    <a:p>
                      <a:r>
                        <a:rPr lang="en-US" dirty="0" smtClean="0"/>
                        <a:t>A Chief of Police</a:t>
                      </a:r>
                      <a:endParaRPr lang="en-US" dirty="0"/>
                    </a:p>
                  </a:txBody>
                  <a:tcPr/>
                </a:tc>
                <a:tc>
                  <a:txBody>
                    <a:bodyPr/>
                    <a:lstStyle/>
                    <a:p>
                      <a:r>
                        <a:rPr lang="en-US" b="1" dirty="0" smtClean="0"/>
                        <a:t>Chief Mark </a:t>
                      </a:r>
                      <a:r>
                        <a:rPr lang="en-US" b="1" dirty="0" err="1" smtClean="0"/>
                        <a:t>Amerman</a:t>
                      </a:r>
                      <a:r>
                        <a:rPr lang="en-US" b="1" dirty="0" smtClean="0"/>
                        <a:t> </a:t>
                      </a:r>
                      <a:r>
                        <a:rPr lang="en-US" dirty="0" smtClean="0"/>
                        <a:t>– Henry County Police Department</a:t>
                      </a:r>
                      <a:endParaRPr lang="en-US" dirty="0"/>
                    </a:p>
                  </a:txBody>
                  <a:tcPr/>
                </a:tc>
                <a:extLst>
                  <a:ext uri="{0D108BD9-81ED-4DB2-BD59-A6C34878D82A}">
                    <a16:rowId xmlns:a16="http://schemas.microsoft.com/office/drawing/2014/main" val="3099949741"/>
                  </a:ext>
                </a:extLst>
              </a:tr>
              <a:tr h="370840">
                <a:tc>
                  <a:txBody>
                    <a:bodyPr/>
                    <a:lstStyle/>
                    <a:p>
                      <a:r>
                        <a:rPr lang="en-US" dirty="0" smtClean="0"/>
                        <a:t>A County Sheriff</a:t>
                      </a:r>
                      <a:endParaRPr lang="en-US" dirty="0"/>
                    </a:p>
                  </a:txBody>
                  <a:tcPr/>
                </a:tc>
                <a:tc>
                  <a:txBody>
                    <a:bodyPr/>
                    <a:lstStyle/>
                    <a:p>
                      <a:r>
                        <a:rPr lang="en-US" b="1" dirty="0" smtClean="0"/>
                        <a:t>Sheriff Mitch </a:t>
                      </a:r>
                      <a:r>
                        <a:rPr lang="en-US" b="1" dirty="0" err="1" smtClean="0"/>
                        <a:t>Raslton</a:t>
                      </a:r>
                      <a:r>
                        <a:rPr lang="en-US" b="1" dirty="0" smtClean="0"/>
                        <a:t> </a:t>
                      </a:r>
                      <a:r>
                        <a:rPr lang="en-US" dirty="0" smtClean="0"/>
                        <a:t>– Gordon County</a:t>
                      </a:r>
                      <a:endParaRPr lang="en-US" dirty="0"/>
                    </a:p>
                  </a:txBody>
                  <a:tcPr/>
                </a:tc>
                <a:extLst>
                  <a:ext uri="{0D108BD9-81ED-4DB2-BD59-A6C34878D82A}">
                    <a16:rowId xmlns:a16="http://schemas.microsoft.com/office/drawing/2014/main" val="2255109538"/>
                  </a:ext>
                </a:extLst>
              </a:tr>
              <a:tr h="370840">
                <a:tc>
                  <a:txBody>
                    <a:bodyPr/>
                    <a:lstStyle/>
                    <a:p>
                      <a:r>
                        <a:rPr lang="en-US" dirty="0" smtClean="0"/>
                        <a:t>A City Manager or Mayor</a:t>
                      </a:r>
                      <a:endParaRPr lang="en-US" dirty="0"/>
                    </a:p>
                  </a:txBody>
                  <a:tcPr/>
                </a:tc>
                <a:tc>
                  <a:txBody>
                    <a:bodyPr/>
                    <a:lstStyle/>
                    <a:p>
                      <a:r>
                        <a:rPr lang="en-US" dirty="0" smtClean="0"/>
                        <a:t>Mayor Mike Eason – Dawsonville, GA</a:t>
                      </a:r>
                      <a:endParaRPr lang="en-US" dirty="0"/>
                    </a:p>
                  </a:txBody>
                  <a:tcPr/>
                </a:tc>
                <a:extLst>
                  <a:ext uri="{0D108BD9-81ED-4DB2-BD59-A6C34878D82A}">
                    <a16:rowId xmlns:a16="http://schemas.microsoft.com/office/drawing/2014/main" val="1765677255"/>
                  </a:ext>
                </a:extLst>
              </a:tr>
              <a:tr h="370840">
                <a:tc>
                  <a:txBody>
                    <a:bodyPr/>
                    <a:lstStyle/>
                    <a:p>
                      <a:r>
                        <a:rPr lang="en-US" dirty="0" smtClean="0"/>
                        <a:t>Two Municipal Police Officers other than a Chief of Police</a:t>
                      </a:r>
                      <a:endParaRPr lang="en-US" dirty="0"/>
                    </a:p>
                  </a:txBody>
                  <a:tcPr/>
                </a:tc>
                <a:tc>
                  <a:txBody>
                    <a:bodyPr/>
                    <a:lstStyle/>
                    <a:p>
                      <a:r>
                        <a:rPr lang="en-US" b="1" dirty="0" smtClean="0"/>
                        <a:t>Steve Hyman </a:t>
                      </a:r>
                      <a:r>
                        <a:rPr lang="en-US" dirty="0" smtClean="0"/>
                        <a:t>(Chairman) - Tifton Police Department</a:t>
                      </a:r>
                    </a:p>
                    <a:p>
                      <a:r>
                        <a:rPr lang="en-US" b="1" dirty="0" smtClean="0"/>
                        <a:t>Captain Bryan Hunter </a:t>
                      </a:r>
                      <a:r>
                        <a:rPr lang="en-US" dirty="0" smtClean="0"/>
                        <a:t>– Byron Police Department</a:t>
                      </a:r>
                      <a:endParaRPr lang="en-US" dirty="0"/>
                    </a:p>
                  </a:txBody>
                  <a:tcPr/>
                </a:tc>
                <a:extLst>
                  <a:ext uri="{0D108BD9-81ED-4DB2-BD59-A6C34878D82A}">
                    <a16:rowId xmlns:a16="http://schemas.microsoft.com/office/drawing/2014/main" val="3100230846"/>
                  </a:ext>
                </a:extLst>
              </a:tr>
              <a:tr h="370840">
                <a:tc>
                  <a:txBody>
                    <a:bodyPr/>
                    <a:lstStyle/>
                    <a:p>
                      <a:r>
                        <a:rPr lang="en-US" dirty="0" smtClean="0"/>
                        <a:t>A County Commissioner</a:t>
                      </a:r>
                      <a:endParaRPr lang="en-US" dirty="0"/>
                    </a:p>
                  </a:txBody>
                  <a:tcPr/>
                </a:tc>
                <a:tc>
                  <a:txBody>
                    <a:bodyPr/>
                    <a:lstStyle/>
                    <a:p>
                      <a:r>
                        <a:rPr lang="en-US" b="1" dirty="0" smtClean="0"/>
                        <a:t>Commissioner John Daniel </a:t>
                      </a:r>
                      <a:r>
                        <a:rPr lang="en-US" dirty="0" smtClean="0"/>
                        <a:t>- Haralson County, GA</a:t>
                      </a:r>
                      <a:endParaRPr lang="en-US" dirty="0"/>
                    </a:p>
                  </a:txBody>
                  <a:tcPr/>
                </a:tc>
                <a:extLst>
                  <a:ext uri="{0D108BD9-81ED-4DB2-BD59-A6C34878D82A}">
                    <a16:rowId xmlns:a16="http://schemas.microsoft.com/office/drawing/2014/main" val="2540422550"/>
                  </a:ext>
                </a:extLst>
              </a:tr>
              <a:tr h="370840">
                <a:tc>
                  <a:txBody>
                    <a:bodyPr/>
                    <a:lstStyle/>
                    <a:p>
                      <a:r>
                        <a:rPr lang="en-US" dirty="0" smtClean="0"/>
                        <a:t>Two Members who are Peace Officers</a:t>
                      </a:r>
                      <a:endParaRPr lang="en-US" dirty="0"/>
                    </a:p>
                  </a:txBody>
                  <a:tcPr/>
                </a:tc>
                <a:tc>
                  <a:txBody>
                    <a:bodyPr/>
                    <a:lstStyle/>
                    <a:p>
                      <a:r>
                        <a:rPr lang="en-US" b="1" dirty="0" smtClean="0"/>
                        <a:t>Sheriff Ray Paulk, Jr. </a:t>
                      </a:r>
                      <a:r>
                        <a:rPr lang="en-US" dirty="0" smtClean="0"/>
                        <a:t>– Berrien County Sheriff’s Office</a:t>
                      </a:r>
                    </a:p>
                    <a:p>
                      <a:r>
                        <a:rPr lang="en-US" b="1" dirty="0" smtClean="0"/>
                        <a:t>Sheriff Andy Hester </a:t>
                      </a:r>
                      <a:r>
                        <a:rPr lang="en-US" dirty="0" smtClean="0"/>
                        <a:t>– Turner County Sheriff’s Office</a:t>
                      </a:r>
                      <a:endParaRPr lang="en-US" dirty="0"/>
                    </a:p>
                  </a:txBody>
                  <a:tcPr/>
                </a:tc>
                <a:extLst>
                  <a:ext uri="{0D108BD9-81ED-4DB2-BD59-A6C34878D82A}">
                    <a16:rowId xmlns:a16="http://schemas.microsoft.com/office/drawing/2014/main" val="2732667981"/>
                  </a:ext>
                </a:extLst>
              </a:tr>
            </a:tbl>
          </a:graphicData>
        </a:graphic>
      </p:graphicFrame>
    </p:spTree>
    <p:custDataLst>
      <p:tags r:id="rId1"/>
    </p:custDataLst>
    <p:extLst>
      <p:ext uri="{BB962C8B-B14F-4D97-AF65-F5344CB8AC3E}">
        <p14:creationId xmlns:p14="http://schemas.microsoft.com/office/powerpoint/2010/main" val="3676369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sz="3600" dirty="0" smtClean="0"/>
              <a:t>The Current Advisory Members</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2672525"/>
              </p:ext>
            </p:extLst>
          </p:nvPr>
        </p:nvGraphicFramePr>
        <p:xfrm>
          <a:off x="628650" y="2038651"/>
          <a:ext cx="7886700" cy="3017520"/>
        </p:xfrm>
        <a:graphic>
          <a:graphicData uri="http://schemas.openxmlformats.org/drawingml/2006/table">
            <a:tbl>
              <a:tblPr bandRow="1">
                <a:tableStyleId>{0505E3EF-67EA-436B-97B2-0124C06EBD24}</a:tableStyleId>
              </a:tblPr>
              <a:tblGrid>
                <a:gridCol w="3327230">
                  <a:extLst>
                    <a:ext uri="{9D8B030D-6E8A-4147-A177-3AD203B41FA5}">
                      <a16:colId xmlns:a16="http://schemas.microsoft.com/office/drawing/2014/main" val="3079592299"/>
                    </a:ext>
                  </a:extLst>
                </a:gridCol>
                <a:gridCol w="4559470">
                  <a:extLst>
                    <a:ext uri="{9D8B030D-6E8A-4147-A177-3AD203B41FA5}">
                      <a16:colId xmlns:a16="http://schemas.microsoft.com/office/drawing/2014/main" val="3570121702"/>
                    </a:ext>
                  </a:extLst>
                </a:gridCol>
              </a:tblGrid>
              <a:tr h="370840">
                <a:tc>
                  <a:txBody>
                    <a:bodyPr/>
                    <a:lstStyle/>
                    <a:p>
                      <a:r>
                        <a:rPr lang="en-US" dirty="0" smtClean="0"/>
                        <a:t>State Officer(s)</a:t>
                      </a:r>
                      <a:endParaRPr lang="en-US" dirty="0"/>
                    </a:p>
                  </a:txBody>
                  <a:tcPr/>
                </a:tc>
                <a:tc>
                  <a:txBody>
                    <a:bodyPr/>
                    <a:lstStyle/>
                    <a:p>
                      <a:r>
                        <a:rPr lang="en-US" b="1" dirty="0" smtClean="0"/>
                        <a:t>Director Chris </a:t>
                      </a:r>
                      <a:r>
                        <a:rPr lang="en-US" b="1" dirty="0" err="1" smtClean="0"/>
                        <a:t>Wigginton</a:t>
                      </a:r>
                      <a:r>
                        <a:rPr lang="en-US" dirty="0" smtClean="0"/>
                        <a:t> - Georgia Public Safety Training Center</a:t>
                      </a:r>
                      <a:endParaRPr lang="en-US" dirty="0"/>
                    </a:p>
                  </a:txBody>
                  <a:tcPr/>
                </a:tc>
                <a:extLst>
                  <a:ext uri="{0D108BD9-81ED-4DB2-BD59-A6C34878D82A}">
                    <a16:rowId xmlns:a16="http://schemas.microsoft.com/office/drawing/2014/main" val="3099949741"/>
                  </a:ext>
                </a:extLst>
              </a:tr>
              <a:tr h="370840">
                <a:tc>
                  <a:txBody>
                    <a:bodyPr/>
                    <a:lstStyle/>
                    <a:p>
                      <a:r>
                        <a:rPr lang="en-US" dirty="0" smtClean="0"/>
                        <a:t>Association Director(s)</a:t>
                      </a:r>
                      <a:endParaRPr lang="en-US" dirty="0"/>
                    </a:p>
                  </a:txBody>
                  <a:tcPr/>
                </a:tc>
                <a:tc>
                  <a:txBody>
                    <a:bodyPr/>
                    <a:lstStyle/>
                    <a:p>
                      <a:r>
                        <a:rPr lang="en-US" b="1" dirty="0" smtClean="0"/>
                        <a:t>Mr. Butch Ayers </a:t>
                      </a:r>
                      <a:r>
                        <a:rPr lang="en-US" dirty="0" smtClean="0"/>
                        <a:t>- Executive Director, Georgia Association of Chiefs of Police</a:t>
                      </a:r>
                    </a:p>
                    <a:p>
                      <a:r>
                        <a:rPr lang="en-US" b="1" dirty="0" smtClean="0"/>
                        <a:t>Mr. Terry Norris </a:t>
                      </a:r>
                      <a:r>
                        <a:rPr lang="en-US" dirty="0" smtClean="0"/>
                        <a:t>- Executive Director, Georgia Sheriffs' Association</a:t>
                      </a:r>
                    </a:p>
                    <a:p>
                      <a:r>
                        <a:rPr lang="en-US" b="1" dirty="0" smtClean="0"/>
                        <a:t>Inv. Mark Adair </a:t>
                      </a:r>
                      <a:r>
                        <a:rPr lang="en-US" dirty="0" smtClean="0"/>
                        <a:t>– President, Georgia Internal Affairs Investigator’s Association</a:t>
                      </a:r>
                      <a:endParaRPr lang="en-US" dirty="0"/>
                    </a:p>
                  </a:txBody>
                  <a:tcPr/>
                </a:tc>
                <a:extLst>
                  <a:ext uri="{0D108BD9-81ED-4DB2-BD59-A6C34878D82A}">
                    <a16:rowId xmlns:a16="http://schemas.microsoft.com/office/drawing/2014/main" val="2255109538"/>
                  </a:ext>
                </a:extLst>
              </a:tr>
              <a:tr h="370840">
                <a:tc>
                  <a:txBody>
                    <a:bodyPr/>
                    <a:lstStyle/>
                    <a:p>
                      <a:r>
                        <a:rPr lang="en-US" dirty="0" smtClean="0"/>
                        <a:t>Communications</a:t>
                      </a:r>
                      <a:endParaRPr lang="en-US" dirty="0"/>
                    </a:p>
                  </a:txBody>
                  <a:tcPr/>
                </a:tc>
                <a:tc>
                  <a:txBody>
                    <a:bodyPr/>
                    <a:lstStyle/>
                    <a:p>
                      <a:r>
                        <a:rPr lang="en-US" b="1" dirty="0" smtClean="0"/>
                        <a:t>Lt. Barry Woodward </a:t>
                      </a:r>
                      <a:r>
                        <a:rPr lang="en-US" dirty="0" smtClean="0"/>
                        <a:t>– Decatur Police Department</a:t>
                      </a:r>
                      <a:endParaRPr lang="en-US" dirty="0"/>
                    </a:p>
                  </a:txBody>
                  <a:tcPr/>
                </a:tc>
                <a:extLst>
                  <a:ext uri="{0D108BD9-81ED-4DB2-BD59-A6C34878D82A}">
                    <a16:rowId xmlns:a16="http://schemas.microsoft.com/office/drawing/2014/main" val="1765677255"/>
                  </a:ext>
                </a:extLst>
              </a:tr>
            </a:tbl>
          </a:graphicData>
        </a:graphic>
      </p:graphicFrame>
      <p:sp>
        <p:nvSpPr>
          <p:cNvPr id="4" name="TextBox 3"/>
          <p:cNvSpPr txBox="1"/>
          <p:nvPr/>
        </p:nvSpPr>
        <p:spPr>
          <a:xfrm>
            <a:off x="628650" y="1218339"/>
            <a:ext cx="7886700" cy="646331"/>
          </a:xfrm>
          <a:prstGeom prst="rect">
            <a:avLst/>
          </a:prstGeom>
          <a:noFill/>
        </p:spPr>
        <p:txBody>
          <a:bodyPr wrap="square" rtlCol="0">
            <a:spAutoFit/>
          </a:bodyPr>
          <a:lstStyle/>
          <a:p>
            <a:r>
              <a:rPr lang="en-US" b="1" i="1" dirty="0" smtClean="0"/>
              <a:t>The advisory members are appointed by Council to serve in an advisory capacity and represent a cross-section of the criminal justice system.</a:t>
            </a:r>
          </a:p>
        </p:txBody>
      </p:sp>
    </p:spTree>
    <p:custDataLst>
      <p:tags r:id="rId1"/>
    </p:custDataLst>
    <p:extLst>
      <p:ext uri="{BB962C8B-B14F-4D97-AF65-F5344CB8AC3E}">
        <p14:creationId xmlns:p14="http://schemas.microsoft.com/office/powerpoint/2010/main" val="3050585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sz="3600" dirty="0" smtClean="0"/>
              <a:t>The Current Advisory Members </a:t>
            </a:r>
            <a:r>
              <a:rPr lang="en-US" sz="2400" dirty="0" smtClean="0"/>
              <a:t>(Cont.)</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9744325"/>
              </p:ext>
            </p:extLst>
          </p:nvPr>
        </p:nvGraphicFramePr>
        <p:xfrm>
          <a:off x="628650" y="2038651"/>
          <a:ext cx="7886700" cy="3210560"/>
        </p:xfrm>
        <a:graphic>
          <a:graphicData uri="http://schemas.openxmlformats.org/drawingml/2006/table">
            <a:tbl>
              <a:tblPr bandRow="1">
                <a:tableStyleId>{0505E3EF-67EA-436B-97B2-0124C06EBD24}</a:tableStyleId>
              </a:tblPr>
              <a:tblGrid>
                <a:gridCol w="3327230">
                  <a:extLst>
                    <a:ext uri="{9D8B030D-6E8A-4147-A177-3AD203B41FA5}">
                      <a16:colId xmlns:a16="http://schemas.microsoft.com/office/drawing/2014/main" val="3079592299"/>
                    </a:ext>
                  </a:extLst>
                </a:gridCol>
                <a:gridCol w="4559470">
                  <a:extLst>
                    <a:ext uri="{9D8B030D-6E8A-4147-A177-3AD203B41FA5}">
                      <a16:colId xmlns:a16="http://schemas.microsoft.com/office/drawing/2014/main" val="3570121702"/>
                    </a:ext>
                  </a:extLst>
                </a:gridCol>
              </a:tblGrid>
              <a:tr h="370840">
                <a:tc>
                  <a:txBody>
                    <a:bodyPr/>
                    <a:lstStyle/>
                    <a:p>
                      <a:r>
                        <a:rPr lang="en-US" dirty="0" smtClean="0"/>
                        <a:t>Campus Law Enforcement</a:t>
                      </a:r>
                      <a:endParaRPr lang="en-US" dirty="0"/>
                    </a:p>
                  </a:txBody>
                  <a:tcPr/>
                </a:tc>
                <a:tc>
                  <a:txBody>
                    <a:bodyPr/>
                    <a:lstStyle/>
                    <a:p>
                      <a:r>
                        <a:rPr lang="en-US" b="1" dirty="0" smtClean="0"/>
                        <a:t>Chief N.T. </a:t>
                      </a:r>
                      <a:r>
                        <a:rPr lang="en-US" b="1" dirty="0" err="1" smtClean="0"/>
                        <a:t>Marinelli</a:t>
                      </a:r>
                      <a:r>
                        <a:rPr lang="en-US" b="1" dirty="0" smtClean="0"/>
                        <a:t> </a:t>
                      </a:r>
                      <a:r>
                        <a:rPr lang="en-US" dirty="0" smtClean="0"/>
                        <a:t>– Georgia Perimeter College Police Department</a:t>
                      </a:r>
                    </a:p>
                  </a:txBody>
                  <a:tcPr/>
                </a:tc>
                <a:extLst>
                  <a:ext uri="{0D108BD9-81ED-4DB2-BD59-A6C34878D82A}">
                    <a16:rowId xmlns:a16="http://schemas.microsoft.com/office/drawing/2014/main" val="309994974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Technical College System</a:t>
                      </a:r>
                    </a:p>
                  </a:txBody>
                  <a:tcPr/>
                </a:tc>
                <a:tc>
                  <a:txBody>
                    <a:bodyPr/>
                    <a:lstStyle/>
                    <a:p>
                      <a:r>
                        <a:rPr lang="en-US" b="1" dirty="0" smtClean="0"/>
                        <a:t>Jennifer </a:t>
                      </a:r>
                      <a:r>
                        <a:rPr lang="en-US" b="1" dirty="0" err="1" smtClean="0"/>
                        <a:t>Ziifle</a:t>
                      </a:r>
                      <a:endParaRPr lang="en-US" b="1" dirty="0"/>
                    </a:p>
                  </a:txBody>
                  <a:tcPr/>
                </a:tc>
                <a:extLst>
                  <a:ext uri="{0D108BD9-81ED-4DB2-BD59-A6C34878D82A}">
                    <a16:rowId xmlns:a16="http://schemas.microsoft.com/office/drawing/2014/main" val="2255109538"/>
                  </a:ext>
                </a:extLst>
              </a:tr>
              <a:tr h="370840">
                <a:tc>
                  <a:txBody>
                    <a:bodyPr/>
                    <a:lstStyle/>
                    <a:p>
                      <a:r>
                        <a:rPr lang="en-US" dirty="0" smtClean="0"/>
                        <a:t>Police Chief(s)</a:t>
                      </a:r>
                      <a:endParaRPr lang="en-US" dirty="0"/>
                    </a:p>
                  </a:txBody>
                  <a:tcPr/>
                </a:tc>
                <a:tc>
                  <a:txBody>
                    <a:bodyPr/>
                    <a:lstStyle/>
                    <a:p>
                      <a:r>
                        <a:rPr lang="en-US" b="1" dirty="0" smtClean="0"/>
                        <a:t>Chief Wayne Dennard </a:t>
                      </a:r>
                      <a:r>
                        <a:rPr lang="en-US" dirty="0" smtClean="0"/>
                        <a:t>– Acworth Police Department</a:t>
                      </a:r>
                    </a:p>
                    <a:p>
                      <a:r>
                        <a:rPr lang="en-US" b="1" dirty="0" smtClean="0"/>
                        <a:t>Chief Bruce Hedley </a:t>
                      </a:r>
                      <a:r>
                        <a:rPr lang="en-US" dirty="0" smtClean="0"/>
                        <a:t>– Lilburn Police Department</a:t>
                      </a:r>
                      <a:endParaRPr lang="en-US" dirty="0"/>
                    </a:p>
                  </a:txBody>
                  <a:tcPr/>
                </a:tc>
                <a:extLst>
                  <a:ext uri="{0D108BD9-81ED-4DB2-BD59-A6C34878D82A}">
                    <a16:rowId xmlns:a16="http://schemas.microsoft.com/office/drawing/2014/main" val="1765677255"/>
                  </a:ext>
                </a:extLst>
              </a:tr>
              <a:tr h="370840">
                <a:tc>
                  <a:txBody>
                    <a:bodyPr/>
                    <a:lstStyle/>
                    <a:p>
                      <a:r>
                        <a:rPr lang="en-US" dirty="0" smtClean="0"/>
                        <a:t>University System of Georgia</a:t>
                      </a:r>
                      <a:endParaRPr lang="en-US" dirty="0"/>
                    </a:p>
                  </a:txBody>
                  <a:tcPr/>
                </a:tc>
                <a:tc>
                  <a:txBody>
                    <a:bodyPr/>
                    <a:lstStyle/>
                    <a:p>
                      <a:r>
                        <a:rPr lang="en-US" b="1" dirty="0" smtClean="0"/>
                        <a:t>Chief Mike </a:t>
                      </a:r>
                      <a:r>
                        <a:rPr lang="en-US" b="1" dirty="0" err="1" smtClean="0"/>
                        <a:t>Coverson</a:t>
                      </a:r>
                      <a:endParaRPr lang="en-US" b="1" dirty="0" smtClean="0"/>
                    </a:p>
                    <a:p>
                      <a:r>
                        <a:rPr lang="en-US" b="1" dirty="0" smtClean="0"/>
                        <a:t>Stan Crowder </a:t>
                      </a:r>
                      <a:r>
                        <a:rPr lang="en-US" dirty="0" smtClean="0"/>
                        <a:t>– Kennesaw State University</a:t>
                      </a:r>
                      <a:endParaRPr lang="en-US" dirty="0"/>
                    </a:p>
                  </a:txBody>
                  <a:tcPr/>
                </a:tc>
                <a:extLst>
                  <a:ext uri="{0D108BD9-81ED-4DB2-BD59-A6C34878D82A}">
                    <a16:rowId xmlns:a16="http://schemas.microsoft.com/office/drawing/2014/main" val="3100230846"/>
                  </a:ext>
                </a:extLst>
              </a:tr>
              <a:tr h="370840">
                <a:tc>
                  <a:txBody>
                    <a:bodyPr/>
                    <a:lstStyle/>
                    <a:p>
                      <a:r>
                        <a:rPr lang="en-US" dirty="0" smtClean="0"/>
                        <a:t>Georgia Military College</a:t>
                      </a:r>
                      <a:endParaRPr lang="en-US" dirty="0"/>
                    </a:p>
                  </a:txBody>
                  <a:tcPr/>
                </a:tc>
                <a:tc>
                  <a:txBody>
                    <a:bodyPr/>
                    <a:lstStyle/>
                    <a:p>
                      <a:r>
                        <a:rPr lang="en-US" b="1" dirty="0" smtClean="0"/>
                        <a:t>Lt. General William Caldwell, IV</a:t>
                      </a:r>
                      <a:endParaRPr lang="en-US" b="1" dirty="0"/>
                    </a:p>
                  </a:txBody>
                  <a:tcPr/>
                </a:tc>
                <a:extLst>
                  <a:ext uri="{0D108BD9-81ED-4DB2-BD59-A6C34878D82A}">
                    <a16:rowId xmlns:a16="http://schemas.microsoft.com/office/drawing/2014/main" val="2540422550"/>
                  </a:ext>
                </a:extLst>
              </a:tr>
            </a:tbl>
          </a:graphicData>
        </a:graphic>
      </p:graphicFrame>
      <p:sp>
        <p:nvSpPr>
          <p:cNvPr id="4" name="TextBox 3"/>
          <p:cNvSpPr txBox="1"/>
          <p:nvPr/>
        </p:nvSpPr>
        <p:spPr>
          <a:xfrm>
            <a:off x="628650" y="1218339"/>
            <a:ext cx="7886700" cy="646331"/>
          </a:xfrm>
          <a:prstGeom prst="rect">
            <a:avLst/>
          </a:prstGeom>
          <a:noFill/>
        </p:spPr>
        <p:txBody>
          <a:bodyPr wrap="square" rtlCol="0">
            <a:spAutoFit/>
          </a:bodyPr>
          <a:lstStyle/>
          <a:p>
            <a:r>
              <a:rPr lang="en-US" b="1" i="1" dirty="0" smtClean="0"/>
              <a:t>The advisory members are appointed by Council to serve in an advisory capacity and represent a cross-section of the criminal justice system.</a:t>
            </a:r>
          </a:p>
        </p:txBody>
      </p:sp>
    </p:spTree>
    <p:custDataLst>
      <p:tags r:id="rId1"/>
    </p:custDataLst>
    <p:extLst>
      <p:ext uri="{BB962C8B-B14F-4D97-AF65-F5344CB8AC3E}">
        <p14:creationId xmlns:p14="http://schemas.microsoft.com/office/powerpoint/2010/main" val="616303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sz="3600" dirty="0" smtClean="0"/>
              <a:t>The Current Advisory Members </a:t>
            </a:r>
            <a:r>
              <a:rPr lang="en-US" sz="2400" dirty="0" smtClean="0"/>
              <a:t>(Cont.)</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0201191"/>
              </p:ext>
            </p:extLst>
          </p:nvPr>
        </p:nvGraphicFramePr>
        <p:xfrm>
          <a:off x="628650" y="2038651"/>
          <a:ext cx="7886700" cy="3017520"/>
        </p:xfrm>
        <a:graphic>
          <a:graphicData uri="http://schemas.openxmlformats.org/drawingml/2006/table">
            <a:tbl>
              <a:tblPr bandRow="1">
                <a:tableStyleId>{0505E3EF-67EA-436B-97B2-0124C06EBD24}</a:tableStyleId>
              </a:tblPr>
              <a:tblGrid>
                <a:gridCol w="3327230">
                  <a:extLst>
                    <a:ext uri="{9D8B030D-6E8A-4147-A177-3AD203B41FA5}">
                      <a16:colId xmlns:a16="http://schemas.microsoft.com/office/drawing/2014/main" val="3079592299"/>
                    </a:ext>
                  </a:extLst>
                </a:gridCol>
                <a:gridCol w="4559470">
                  <a:extLst>
                    <a:ext uri="{9D8B030D-6E8A-4147-A177-3AD203B41FA5}">
                      <a16:colId xmlns:a16="http://schemas.microsoft.com/office/drawing/2014/main" val="3570121702"/>
                    </a:ext>
                  </a:extLst>
                </a:gridCol>
              </a:tblGrid>
              <a:tr h="370840">
                <a:tc>
                  <a:txBody>
                    <a:bodyPr/>
                    <a:lstStyle/>
                    <a:p>
                      <a:r>
                        <a:rPr lang="en-US" dirty="0" smtClean="0"/>
                        <a:t>Law Enforcement Officer(s)</a:t>
                      </a:r>
                      <a:endParaRPr lang="en-US" dirty="0"/>
                    </a:p>
                  </a:txBody>
                  <a:tcPr/>
                </a:tc>
                <a:tc>
                  <a:txBody>
                    <a:bodyPr/>
                    <a:lstStyle/>
                    <a:p>
                      <a:r>
                        <a:rPr lang="en-US" b="1" dirty="0" smtClean="0"/>
                        <a:t>Sheriff Dan Kilgore </a:t>
                      </a:r>
                      <a:r>
                        <a:rPr lang="en-US" dirty="0" smtClean="0"/>
                        <a:t>– Upson County Sheriff’s Office</a:t>
                      </a:r>
                    </a:p>
                    <a:p>
                      <a:r>
                        <a:rPr lang="en-US" b="1" dirty="0" smtClean="0"/>
                        <a:t>Chief Mike Register </a:t>
                      </a:r>
                      <a:r>
                        <a:rPr lang="en-US" dirty="0" smtClean="0"/>
                        <a:t>– Cobb County Sheriff’s Office</a:t>
                      </a:r>
                    </a:p>
                    <a:p>
                      <a:r>
                        <a:rPr lang="en-US" b="1" dirty="0" smtClean="0"/>
                        <a:t>Major Fred Watson </a:t>
                      </a:r>
                      <a:r>
                        <a:rPr lang="en-US" dirty="0" smtClean="0"/>
                        <a:t>– Atlanta Police Department</a:t>
                      </a:r>
                    </a:p>
                  </a:txBody>
                  <a:tcPr/>
                </a:tc>
                <a:extLst>
                  <a:ext uri="{0D108BD9-81ED-4DB2-BD59-A6C34878D82A}">
                    <a16:rowId xmlns:a16="http://schemas.microsoft.com/office/drawing/2014/main" val="309994974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Georgia Emergency Management Agency (GEMA)</a:t>
                      </a:r>
                    </a:p>
                  </a:txBody>
                  <a:tcPr/>
                </a:tc>
                <a:tc>
                  <a:txBody>
                    <a:bodyPr/>
                    <a:lstStyle/>
                    <a:p>
                      <a:r>
                        <a:rPr lang="en-US" b="1" dirty="0" smtClean="0"/>
                        <a:t>Director Greg Whitaker </a:t>
                      </a:r>
                      <a:r>
                        <a:rPr lang="en-US" dirty="0" smtClean="0"/>
                        <a:t>– Local Government 911 Authority</a:t>
                      </a:r>
                      <a:endParaRPr lang="en-US" dirty="0"/>
                    </a:p>
                  </a:txBody>
                  <a:tcPr/>
                </a:tc>
                <a:extLst>
                  <a:ext uri="{0D108BD9-81ED-4DB2-BD59-A6C34878D82A}">
                    <a16:rowId xmlns:a16="http://schemas.microsoft.com/office/drawing/2014/main" val="2255109538"/>
                  </a:ext>
                </a:extLst>
              </a:tr>
              <a:tr h="370840">
                <a:tc>
                  <a:txBody>
                    <a:bodyPr/>
                    <a:lstStyle/>
                    <a:p>
                      <a:r>
                        <a:rPr lang="en-US" dirty="0" smtClean="0"/>
                        <a:t>Federal Law Enforcement Training Center</a:t>
                      </a:r>
                      <a:endParaRPr lang="en-US" dirty="0"/>
                    </a:p>
                  </a:txBody>
                  <a:tcPr/>
                </a:tc>
                <a:tc>
                  <a:txBody>
                    <a:bodyPr/>
                    <a:lstStyle/>
                    <a:p>
                      <a:r>
                        <a:rPr lang="en-US" b="1" dirty="0" smtClean="0"/>
                        <a:t>Thomas Walters</a:t>
                      </a:r>
                      <a:endParaRPr lang="en-US" b="1" dirty="0"/>
                    </a:p>
                  </a:txBody>
                  <a:tcPr/>
                </a:tc>
                <a:extLst>
                  <a:ext uri="{0D108BD9-81ED-4DB2-BD59-A6C34878D82A}">
                    <a16:rowId xmlns:a16="http://schemas.microsoft.com/office/drawing/2014/main" val="1765677255"/>
                  </a:ext>
                </a:extLst>
              </a:tr>
            </a:tbl>
          </a:graphicData>
        </a:graphic>
      </p:graphicFrame>
      <p:sp>
        <p:nvSpPr>
          <p:cNvPr id="4" name="TextBox 3"/>
          <p:cNvSpPr txBox="1"/>
          <p:nvPr/>
        </p:nvSpPr>
        <p:spPr>
          <a:xfrm>
            <a:off x="628650" y="1218339"/>
            <a:ext cx="7886700" cy="646331"/>
          </a:xfrm>
          <a:prstGeom prst="rect">
            <a:avLst/>
          </a:prstGeom>
          <a:noFill/>
        </p:spPr>
        <p:txBody>
          <a:bodyPr wrap="square" rtlCol="0">
            <a:spAutoFit/>
          </a:bodyPr>
          <a:lstStyle/>
          <a:p>
            <a:r>
              <a:rPr lang="en-US" b="1" i="1" dirty="0" smtClean="0"/>
              <a:t>The advisory members are appointed by Council to serve in an advisory capacity and represent a cross-section of the criminal justice system.</a:t>
            </a:r>
          </a:p>
        </p:txBody>
      </p:sp>
    </p:spTree>
    <p:custDataLst>
      <p:tags r:id="rId1"/>
    </p:custDataLst>
    <p:extLst>
      <p:ext uri="{BB962C8B-B14F-4D97-AF65-F5344CB8AC3E}">
        <p14:creationId xmlns:p14="http://schemas.microsoft.com/office/powerpoint/2010/main" val="563586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the Council</a:t>
            </a:r>
            <a:endParaRPr lang="en-US" dirty="0"/>
          </a:p>
        </p:txBody>
      </p:sp>
      <p:sp>
        <p:nvSpPr>
          <p:cNvPr id="3" name="Content Placeholder 2"/>
          <p:cNvSpPr>
            <a:spLocks noGrp="1"/>
          </p:cNvSpPr>
          <p:nvPr>
            <p:ph idx="1"/>
          </p:nvPr>
        </p:nvSpPr>
        <p:spPr/>
        <p:txBody>
          <a:bodyPr>
            <a:normAutofit/>
          </a:bodyPr>
          <a:lstStyle/>
          <a:p>
            <a:r>
              <a:rPr lang="en-US" sz="2400" dirty="0" smtClean="0"/>
              <a:t>Certify peace officers</a:t>
            </a:r>
          </a:p>
          <a:p>
            <a:r>
              <a:rPr lang="en-US" sz="2400" dirty="0" smtClean="0"/>
              <a:t>Develop training curricula</a:t>
            </a:r>
            <a:endParaRPr lang="en-US" sz="2400" dirty="0"/>
          </a:p>
          <a:p>
            <a:r>
              <a:rPr lang="en-US" sz="2400" dirty="0" smtClean="0"/>
              <a:t>Certify schools and their directors</a:t>
            </a:r>
            <a:endParaRPr lang="en-US" sz="2400" dirty="0"/>
          </a:p>
          <a:p>
            <a:r>
              <a:rPr lang="en-US" sz="2400" dirty="0" smtClean="0"/>
              <a:t>Establish qualifications for instructors</a:t>
            </a:r>
            <a:endParaRPr lang="en-US" sz="2400" dirty="0"/>
          </a:p>
          <a:p>
            <a:r>
              <a:rPr lang="en-US" sz="2400" dirty="0" smtClean="0"/>
              <a:t>Refuse to grant certificates to or to discipline peace officers</a:t>
            </a:r>
            <a:endParaRPr lang="en-US" sz="2400" dirty="0"/>
          </a:p>
          <a:p>
            <a:r>
              <a:rPr lang="en-US" sz="2400" dirty="0" smtClean="0"/>
              <a:t>Develop, adopt and issue advanced or professional peace officer certificates</a:t>
            </a:r>
            <a:endParaRPr lang="en-US" sz="2400" dirty="0"/>
          </a:p>
          <a:p>
            <a:r>
              <a:rPr lang="en-US" sz="2400" dirty="0" smtClean="0"/>
              <a:t>Provide and administer the certification of speed detection operators</a:t>
            </a:r>
            <a:endParaRPr lang="en-US" sz="2400" dirty="0"/>
          </a:p>
        </p:txBody>
      </p:sp>
      <p:sp>
        <p:nvSpPr>
          <p:cNvPr id="4" name="TextBox 3"/>
          <p:cNvSpPr txBox="1"/>
          <p:nvPr/>
        </p:nvSpPr>
        <p:spPr>
          <a:xfrm>
            <a:off x="628650" y="1218339"/>
            <a:ext cx="7886700" cy="461665"/>
          </a:xfrm>
          <a:prstGeom prst="rect">
            <a:avLst/>
          </a:prstGeom>
          <a:noFill/>
        </p:spPr>
        <p:txBody>
          <a:bodyPr wrap="square" rtlCol="0">
            <a:spAutoFit/>
          </a:bodyPr>
          <a:lstStyle/>
          <a:p>
            <a:r>
              <a:rPr lang="en-US" sz="2400" b="1" i="1" dirty="0" smtClean="0"/>
              <a:t>O.C.G.A. § 35-8-7</a:t>
            </a:r>
          </a:p>
        </p:txBody>
      </p:sp>
    </p:spTree>
    <p:custDataLst>
      <p:tags r:id="rId1"/>
    </p:custDataLst>
    <p:extLst>
      <p:ext uri="{BB962C8B-B14F-4D97-AF65-F5344CB8AC3E}">
        <p14:creationId xmlns:p14="http://schemas.microsoft.com/office/powerpoint/2010/main" val="1430561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062383" cy="1325563"/>
          </a:xfrm>
        </p:spPr>
        <p:txBody>
          <a:bodyPr>
            <a:normAutofit/>
          </a:bodyPr>
          <a:lstStyle/>
          <a:p>
            <a:r>
              <a:rPr lang="en-US" sz="4200" dirty="0" smtClean="0"/>
              <a:t>Sanctions the Council is Empowered to Administer</a:t>
            </a:r>
            <a:endParaRPr lang="en-US" sz="4200" dirty="0"/>
          </a:p>
        </p:txBody>
      </p:sp>
      <p:sp>
        <p:nvSpPr>
          <p:cNvPr id="3" name="Content Placeholder 2"/>
          <p:cNvSpPr>
            <a:spLocks noGrp="1"/>
          </p:cNvSpPr>
          <p:nvPr>
            <p:ph idx="1"/>
          </p:nvPr>
        </p:nvSpPr>
        <p:spPr>
          <a:xfrm>
            <a:off x="628650" y="2138885"/>
            <a:ext cx="7886700" cy="4351338"/>
          </a:xfrm>
        </p:spPr>
        <p:txBody>
          <a:bodyPr>
            <a:normAutofit/>
          </a:bodyPr>
          <a:lstStyle/>
          <a:p>
            <a:r>
              <a:rPr lang="en-US" sz="2400" dirty="0" smtClean="0"/>
              <a:t>Refuse to grant certification to applicant</a:t>
            </a:r>
          </a:p>
          <a:p>
            <a:r>
              <a:rPr lang="en-US" sz="2400" dirty="0" smtClean="0"/>
              <a:t>Issue public reprimand</a:t>
            </a:r>
          </a:p>
          <a:p>
            <a:r>
              <a:rPr lang="en-US" sz="2400" dirty="0" smtClean="0"/>
              <a:t>Suspend certificate for a definite period</a:t>
            </a:r>
          </a:p>
          <a:p>
            <a:r>
              <a:rPr lang="en-US" sz="2400" dirty="0" smtClean="0"/>
              <a:t>Limit or restrict certificate</a:t>
            </a:r>
          </a:p>
          <a:p>
            <a:r>
              <a:rPr lang="en-US" sz="2400" dirty="0" smtClean="0"/>
              <a:t>Revoke certificate</a:t>
            </a:r>
          </a:p>
          <a:p>
            <a:r>
              <a:rPr lang="en-US" sz="2400" dirty="0" smtClean="0"/>
              <a:t>Condition penalty, or withhold disposition until officer completes care, counseling or treatment directed by the council</a:t>
            </a:r>
          </a:p>
          <a:p>
            <a:r>
              <a:rPr lang="en-US" sz="2400" dirty="0" smtClean="0"/>
              <a:t>Place officers on probation with reasonable terms</a:t>
            </a:r>
            <a:endParaRPr lang="en-US" sz="2400" dirty="0"/>
          </a:p>
        </p:txBody>
      </p:sp>
      <p:sp>
        <p:nvSpPr>
          <p:cNvPr id="4" name="TextBox 3"/>
          <p:cNvSpPr txBox="1"/>
          <p:nvPr/>
        </p:nvSpPr>
        <p:spPr>
          <a:xfrm>
            <a:off x="628650" y="1557004"/>
            <a:ext cx="7886700" cy="461665"/>
          </a:xfrm>
          <a:prstGeom prst="rect">
            <a:avLst/>
          </a:prstGeom>
          <a:noFill/>
        </p:spPr>
        <p:txBody>
          <a:bodyPr wrap="square" rtlCol="0">
            <a:spAutoFit/>
          </a:bodyPr>
          <a:lstStyle/>
          <a:p>
            <a:r>
              <a:rPr lang="en-US" sz="2400" b="1" i="1" dirty="0" smtClean="0"/>
              <a:t>O.C.G.A. § 35-8-7.1</a:t>
            </a:r>
          </a:p>
        </p:txBody>
      </p:sp>
    </p:spTree>
    <p:custDataLst>
      <p:tags r:id="rId1"/>
    </p:custDataLst>
    <p:extLst>
      <p:ext uri="{BB962C8B-B14F-4D97-AF65-F5344CB8AC3E}">
        <p14:creationId xmlns:p14="http://schemas.microsoft.com/office/powerpoint/2010/main" val="1964160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4100" dirty="0" smtClean="0"/>
              <a:t>Committee Duties &amp; Responsibilities </a:t>
            </a:r>
            <a:endParaRPr lang="en-US" sz="41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88" y="1007529"/>
            <a:ext cx="7162624" cy="5371969"/>
          </a:xfrm>
        </p:spPr>
      </p:pic>
    </p:spTree>
    <p:custDataLst>
      <p:tags r:id="rId1"/>
    </p:custDataLst>
    <p:extLst>
      <p:ext uri="{BB962C8B-B14F-4D97-AF65-F5344CB8AC3E}">
        <p14:creationId xmlns:p14="http://schemas.microsoft.com/office/powerpoint/2010/main" val="3163670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The Agency</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947" y="614892"/>
            <a:ext cx="8148107" cy="6111081"/>
          </a:xfrm>
        </p:spPr>
      </p:pic>
    </p:spTree>
    <p:custDataLst>
      <p:tags r:id="rId1"/>
    </p:custDataLst>
    <p:extLst>
      <p:ext uri="{BB962C8B-B14F-4D97-AF65-F5344CB8AC3E}">
        <p14:creationId xmlns:p14="http://schemas.microsoft.com/office/powerpoint/2010/main" val="415595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75253" y="1058466"/>
            <a:ext cx="2671762" cy="2003822"/>
          </a:xfrm>
        </p:spPr>
      </p:pic>
      <p:sp>
        <p:nvSpPr>
          <p:cNvPr id="5" name="TextBox 4"/>
          <p:cNvSpPr txBox="1"/>
          <p:nvPr/>
        </p:nvSpPr>
        <p:spPr>
          <a:xfrm>
            <a:off x="1212850" y="3488262"/>
            <a:ext cx="6718300" cy="1200329"/>
          </a:xfrm>
          <a:prstGeom prst="rect">
            <a:avLst/>
          </a:prstGeom>
          <a:noFill/>
        </p:spPr>
        <p:txBody>
          <a:bodyPr wrap="square" rtlCol="0">
            <a:spAutoFit/>
          </a:bodyPr>
          <a:lstStyle/>
          <a:p>
            <a:r>
              <a:rPr lang="en-US" sz="2400" dirty="0" smtClean="0"/>
              <a:t>The Executive Director oversees the operation of the Council’s staff and is responsible for ensuring that the Council’s policies are executed.</a:t>
            </a:r>
            <a:endParaRPr lang="en-US" sz="2400" dirty="0"/>
          </a:p>
        </p:txBody>
      </p:sp>
      <p:sp>
        <p:nvSpPr>
          <p:cNvPr id="7" name="Title 1"/>
          <p:cNvSpPr>
            <a:spLocks noGrp="1"/>
          </p:cNvSpPr>
          <p:nvPr>
            <p:ph type="title"/>
          </p:nvPr>
        </p:nvSpPr>
        <p:spPr>
          <a:xfrm>
            <a:off x="628650" y="365126"/>
            <a:ext cx="7886700" cy="1325563"/>
          </a:xfrm>
        </p:spPr>
        <p:txBody>
          <a:bodyPr anchor="t"/>
          <a:lstStyle/>
          <a:p>
            <a:r>
              <a:rPr lang="en-US" dirty="0" smtClean="0"/>
              <a:t>The Agency </a:t>
            </a:r>
            <a:r>
              <a:rPr lang="en-US" sz="2400" dirty="0" smtClean="0"/>
              <a:t>(Cont.)</a:t>
            </a:r>
            <a:endParaRPr lang="en-US" sz="2400" dirty="0"/>
          </a:p>
        </p:txBody>
      </p:sp>
    </p:spTree>
    <p:custDataLst>
      <p:tags r:id="rId1"/>
    </p:custDataLst>
    <p:extLst>
      <p:ext uri="{BB962C8B-B14F-4D97-AF65-F5344CB8AC3E}">
        <p14:creationId xmlns:p14="http://schemas.microsoft.com/office/powerpoint/2010/main" val="190348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b="1" dirty="0" smtClean="0"/>
              <a:t>Welcome to the Peace Officer Standards &amp; Training Council</a:t>
            </a:r>
            <a:endParaRPr lang="en-US" sz="2400" b="1"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8029" t="56549" r="11627" b="36102"/>
          <a:stretch/>
        </p:blipFill>
        <p:spPr>
          <a:xfrm>
            <a:off x="4572000" y="5747621"/>
            <a:ext cx="1816101" cy="569573"/>
          </a:xfrm>
          <a:prstGeom prst="rect">
            <a:avLst/>
          </a:prstGeom>
        </p:spPr>
      </p:pic>
      <p:sp>
        <p:nvSpPr>
          <p:cNvPr id="5" name="TextBox 4"/>
          <p:cNvSpPr txBox="1"/>
          <p:nvPr/>
        </p:nvSpPr>
        <p:spPr>
          <a:xfrm>
            <a:off x="628650" y="1189570"/>
            <a:ext cx="7886700" cy="4401205"/>
          </a:xfrm>
          <a:prstGeom prst="rect">
            <a:avLst/>
          </a:prstGeom>
          <a:noFill/>
        </p:spPr>
        <p:txBody>
          <a:bodyPr wrap="square" rtlCol="0">
            <a:spAutoFit/>
          </a:bodyPr>
          <a:lstStyle/>
          <a:p>
            <a:r>
              <a:rPr lang="en-US" sz="1400" dirty="0" smtClean="0"/>
              <a:t>It is my privilege to welcome you to the Georgia Peace Officer Standards and Training (POST) Council. I truly look forward to your service as a member of this Council, and I want you to know that your work in this role is extremely vital to the law enforcement, corrections, and communications officers of Georgia. You and your fellow Council members help to insure that only the most qualified and best-trained officers are allowed to serve our citizens.</a:t>
            </a:r>
          </a:p>
          <a:p>
            <a:endParaRPr lang="en-US" sz="1400" dirty="0" smtClean="0"/>
          </a:p>
          <a:p>
            <a:r>
              <a:rPr lang="en-US" sz="1400" dirty="0" smtClean="0"/>
              <a:t>The Georgia POST Council is recognized as a leader in many areas of the peace officer training and certification process. Many exciting projects are being put forth by the POST Council staff in the coming months, and you will be a part of getting these projects implemented to assist Georgia’s academies, agencies, and individual officers. However, there are also many challenges facing our law enforcement community that we must address. A significant effort will be required to accomplish addressing these challenges, and we depend upon your support to assist us in obtaining these very necessary resources.</a:t>
            </a:r>
          </a:p>
          <a:p>
            <a:endParaRPr lang="en-US" sz="1400" dirty="0" smtClean="0"/>
          </a:p>
          <a:p>
            <a:r>
              <a:rPr lang="en-US" sz="1400" dirty="0" smtClean="0"/>
              <a:t>The Council’s dedicated staff is committed to the mission, vision, and goals. You will find that you can readily call on them to assist you with any questions or concerns. No mission such as ours is a solo effort, and your insight, comments, and assistance in our process are truly appreciated.</a:t>
            </a:r>
          </a:p>
          <a:p>
            <a:endParaRPr lang="en-US" sz="1400" dirty="0" smtClean="0"/>
          </a:p>
          <a:p>
            <a:r>
              <a:rPr lang="en-US" sz="1400" dirty="0" smtClean="0"/>
              <a:t>Helping shape the future of Georgia law enforcement and defining the direction of the Georgia Peace Officers Standards and Training Council are a tremendous responsibility. You have my personal thanks and the appreciation of Georgia’s law enforcement communities for taking your time to serve.</a:t>
            </a:r>
            <a:endParaRPr lang="en-US" sz="1400" dirty="0"/>
          </a:p>
        </p:txBody>
      </p:sp>
      <p:sp>
        <p:nvSpPr>
          <p:cNvPr id="6" name="TextBox 5"/>
          <p:cNvSpPr txBox="1"/>
          <p:nvPr/>
        </p:nvSpPr>
        <p:spPr>
          <a:xfrm>
            <a:off x="4572000" y="5590775"/>
            <a:ext cx="2463800" cy="1169551"/>
          </a:xfrm>
          <a:prstGeom prst="rect">
            <a:avLst/>
          </a:prstGeom>
          <a:noFill/>
        </p:spPr>
        <p:txBody>
          <a:bodyPr wrap="square" rtlCol="0">
            <a:spAutoFit/>
          </a:bodyPr>
          <a:lstStyle/>
          <a:p>
            <a:r>
              <a:rPr lang="en-US" sz="1400" dirty="0" smtClean="0"/>
              <a:t>Sincerely,</a:t>
            </a:r>
          </a:p>
          <a:p>
            <a:endParaRPr lang="en-US" sz="1400" dirty="0"/>
          </a:p>
          <a:p>
            <a:endParaRPr lang="en-US" sz="1400" dirty="0" smtClean="0"/>
          </a:p>
          <a:p>
            <a:r>
              <a:rPr lang="en-US" sz="1400" dirty="0" smtClean="0"/>
              <a:t>Mike Ayers</a:t>
            </a:r>
          </a:p>
          <a:p>
            <a:r>
              <a:rPr lang="en-US" sz="1400" dirty="0" smtClean="0"/>
              <a:t>Executive Director</a:t>
            </a:r>
            <a:endParaRPr lang="en-US" sz="1400" dirty="0"/>
          </a:p>
        </p:txBody>
      </p:sp>
    </p:spTree>
    <p:custDataLst>
      <p:tags r:id="rId1"/>
    </p:custDataLst>
    <p:extLst>
      <p:ext uri="{BB962C8B-B14F-4D97-AF65-F5344CB8AC3E}">
        <p14:creationId xmlns:p14="http://schemas.microsoft.com/office/powerpoint/2010/main" val="1217116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2850" y="3551762"/>
            <a:ext cx="67183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Processes applications for various peace officer certifications</a:t>
            </a:r>
          </a:p>
          <a:p>
            <a:pPr marL="342900" indent="-342900">
              <a:buFont typeface="Arial" panose="020B0604020202020204" pitchFamily="34" charset="0"/>
              <a:buChar char="•"/>
            </a:pPr>
            <a:r>
              <a:rPr lang="en-US" sz="2400" dirty="0" smtClean="0"/>
              <a:t>Issues basic and voluntary certifications</a:t>
            </a:r>
          </a:p>
          <a:p>
            <a:pPr marL="342900" indent="-342900">
              <a:buFont typeface="Arial" panose="020B0604020202020204" pitchFamily="34" charset="0"/>
              <a:buChar char="•"/>
            </a:pPr>
            <a:r>
              <a:rPr lang="en-US" sz="2400" dirty="0" smtClean="0"/>
              <a:t>Certifies Speed Detection Operator status</a:t>
            </a:r>
          </a:p>
          <a:p>
            <a:pPr marL="342900" indent="-342900">
              <a:buFont typeface="Arial" panose="020B0604020202020204" pitchFamily="34" charset="0"/>
              <a:buChar char="•"/>
            </a:pPr>
            <a:r>
              <a:rPr lang="en-US" sz="2400" dirty="0" smtClean="0"/>
              <a:t>Needs training standards information!!!</a:t>
            </a:r>
            <a:endParaRPr lang="en-US"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615" y="1116186"/>
            <a:ext cx="3678770" cy="2452513"/>
          </a:xfrm>
          <a:prstGeom prst="rect">
            <a:avLst/>
          </a:prstGeom>
        </p:spPr>
      </p:pic>
      <p:sp>
        <p:nvSpPr>
          <p:cNvPr id="11" name="Rectangle 10"/>
          <p:cNvSpPr/>
          <p:nvPr/>
        </p:nvSpPr>
        <p:spPr>
          <a:xfrm>
            <a:off x="1587500" y="5084230"/>
            <a:ext cx="5033434" cy="283633"/>
          </a:xfrm>
          <a:prstGeom prst="rect">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628650" y="365126"/>
            <a:ext cx="7886700" cy="1325563"/>
          </a:xfrm>
        </p:spPr>
        <p:txBody>
          <a:bodyPr anchor="t"/>
          <a:lstStyle/>
          <a:p>
            <a:r>
              <a:rPr lang="en-US" dirty="0" smtClean="0"/>
              <a:t>The Agency </a:t>
            </a:r>
            <a:r>
              <a:rPr lang="en-US" sz="2400" dirty="0"/>
              <a:t>(Cont.)</a:t>
            </a:r>
          </a:p>
        </p:txBody>
      </p:sp>
    </p:spTree>
    <p:custDataLst>
      <p:tags r:id="rId1"/>
    </p:custDataLst>
    <p:extLst>
      <p:ext uri="{BB962C8B-B14F-4D97-AF65-F5344CB8AC3E}">
        <p14:creationId xmlns:p14="http://schemas.microsoft.com/office/powerpoint/2010/main" val="1115233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2850" y="2929466"/>
            <a:ext cx="6718300" cy="3077766"/>
          </a:xfrm>
          <a:prstGeom prst="rect">
            <a:avLst/>
          </a:prstGeom>
          <a:noFill/>
        </p:spPr>
        <p:txBody>
          <a:bodyPr wrap="square" rtlCol="0">
            <a:spAutoFit/>
          </a:bodyPr>
          <a:lstStyle/>
          <a:p>
            <a:pPr marL="342900" indent="-342900">
              <a:buFont typeface="Arial" panose="020B0604020202020204" pitchFamily="34" charset="0"/>
              <a:buChar char="•"/>
            </a:pPr>
            <a:r>
              <a:rPr lang="en-US" dirty="0" smtClean="0"/>
              <a:t>Maintains computerized and hard copy files of peace officer records</a:t>
            </a:r>
          </a:p>
          <a:p>
            <a:pPr marL="342900" indent="-342900">
              <a:buFont typeface="Arial" panose="020B0604020202020204" pitchFamily="34" charset="0"/>
              <a:buChar char="•"/>
            </a:pPr>
            <a:r>
              <a:rPr lang="en-US" dirty="0" smtClean="0"/>
              <a:t>Fulfills Open Records Requests (ORR)</a:t>
            </a:r>
          </a:p>
          <a:p>
            <a:pPr marL="342900" indent="-342900">
              <a:buFont typeface="Arial" panose="020B0604020202020204" pitchFamily="34" charset="0"/>
              <a:buChar char="•"/>
            </a:pPr>
            <a:r>
              <a:rPr lang="en-US" dirty="0" smtClean="0"/>
              <a:t>Conducts pre-hearings</a:t>
            </a:r>
          </a:p>
          <a:p>
            <a:pPr marL="342900" indent="-342900">
              <a:buFont typeface="Arial" panose="020B0604020202020204" pitchFamily="34" charset="0"/>
              <a:buChar char="•"/>
            </a:pPr>
            <a:r>
              <a:rPr lang="en-US" dirty="0" smtClean="0"/>
              <a:t>Coordinates projects</a:t>
            </a:r>
          </a:p>
          <a:p>
            <a:pPr marL="342900" indent="-342900">
              <a:buFont typeface="Arial" panose="020B0604020202020204" pitchFamily="34" charset="0"/>
              <a:buChar char="•"/>
            </a:pPr>
            <a:r>
              <a:rPr lang="en-US" dirty="0" smtClean="0"/>
              <a:t>Monitors individuals placed on probation by the Council</a:t>
            </a:r>
          </a:p>
          <a:p>
            <a:pPr marL="342900" indent="-342900">
              <a:buFont typeface="Arial" panose="020B0604020202020204" pitchFamily="34" charset="0"/>
              <a:buChar char="•"/>
            </a:pPr>
            <a:r>
              <a:rPr lang="en-US" dirty="0" smtClean="0"/>
              <a:t>Coordinates Council hearings pertaining to sanctions imposed upon an officer’s certification</a:t>
            </a:r>
          </a:p>
          <a:p>
            <a:pPr marL="800100" lvl="1" indent="-342900">
              <a:buFont typeface="Arial" panose="020B0604020202020204" pitchFamily="34" charset="0"/>
              <a:buChar char="•"/>
            </a:pPr>
            <a:r>
              <a:rPr lang="en-US" sz="1600" dirty="0" smtClean="0"/>
              <a:t>These proceedings are conducted in accordance with the </a:t>
            </a:r>
            <a:r>
              <a:rPr lang="en-US" sz="1600" i="1" dirty="0"/>
              <a:t>Administrative Procedures Act (O.C.G.A. </a:t>
            </a:r>
            <a:r>
              <a:rPr lang="en-US" sz="1600" i="1" dirty="0" smtClean="0"/>
              <a:t>§ 50-13)</a:t>
            </a:r>
            <a:endParaRPr lang="en-US" sz="1600" dirty="0" smtClean="0"/>
          </a:p>
          <a:p>
            <a:pPr marL="342900" indent="-342900">
              <a:buFont typeface="Arial" panose="020B0604020202020204" pitchFamily="34" charset="0"/>
              <a:buChar char="•"/>
            </a:pPr>
            <a:r>
              <a:rPr lang="en-US" dirty="0" smtClean="0"/>
              <a:t>Conducts agency audits to ensure compliance with state law</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7742" y="984956"/>
            <a:ext cx="2948515" cy="1965677"/>
          </a:xfrm>
          <a:prstGeom prst="rect">
            <a:avLst/>
          </a:prstGeom>
        </p:spPr>
      </p:pic>
      <p:sp>
        <p:nvSpPr>
          <p:cNvPr id="6" name="Title 1"/>
          <p:cNvSpPr>
            <a:spLocks noGrp="1"/>
          </p:cNvSpPr>
          <p:nvPr>
            <p:ph type="title"/>
          </p:nvPr>
        </p:nvSpPr>
        <p:spPr>
          <a:xfrm>
            <a:off x="628650" y="365126"/>
            <a:ext cx="7886700" cy="1325563"/>
          </a:xfrm>
        </p:spPr>
        <p:txBody>
          <a:bodyPr anchor="t"/>
          <a:lstStyle/>
          <a:p>
            <a:r>
              <a:rPr lang="en-US" dirty="0" smtClean="0"/>
              <a:t>The Agency </a:t>
            </a:r>
            <a:r>
              <a:rPr lang="en-US" sz="2400" dirty="0"/>
              <a:t>(Cont.)</a:t>
            </a:r>
          </a:p>
        </p:txBody>
      </p:sp>
    </p:spTree>
    <p:custDataLst>
      <p:tags r:id="rId1"/>
    </p:custDataLst>
    <p:extLst>
      <p:ext uri="{BB962C8B-B14F-4D97-AF65-F5344CB8AC3E}">
        <p14:creationId xmlns:p14="http://schemas.microsoft.com/office/powerpoint/2010/main" val="2814281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2850" y="3458631"/>
            <a:ext cx="67183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Investigates allegations of misconduct by a peace officer that are in violation of O.C.G.A</a:t>
            </a:r>
            <a:r>
              <a:rPr lang="en-US" sz="2400" dirty="0"/>
              <a:t>. </a:t>
            </a:r>
            <a:r>
              <a:rPr lang="en-US" sz="2400" dirty="0" smtClean="0"/>
              <a:t>§ 35-8-7.1</a:t>
            </a:r>
          </a:p>
          <a:p>
            <a:pPr marL="342900" indent="-342900">
              <a:buFont typeface="Arial" panose="020B0604020202020204" pitchFamily="34" charset="0"/>
              <a:buChar char="•"/>
            </a:pPr>
            <a:r>
              <a:rPr lang="en-US" sz="2400" dirty="0" smtClean="0"/>
              <a:t>Conducts investigations of individual applicants who are seeking peace officer certification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615" y="1056921"/>
            <a:ext cx="3678769" cy="2452512"/>
          </a:xfrm>
          <a:prstGeom prst="rect">
            <a:avLst/>
          </a:prstGeom>
        </p:spPr>
      </p:pic>
      <p:sp>
        <p:nvSpPr>
          <p:cNvPr id="4" name="Title 1"/>
          <p:cNvSpPr>
            <a:spLocks noGrp="1"/>
          </p:cNvSpPr>
          <p:nvPr>
            <p:ph type="title"/>
          </p:nvPr>
        </p:nvSpPr>
        <p:spPr>
          <a:xfrm>
            <a:off x="628650" y="365126"/>
            <a:ext cx="7886700" cy="1325563"/>
          </a:xfrm>
        </p:spPr>
        <p:txBody>
          <a:bodyPr anchor="t"/>
          <a:lstStyle/>
          <a:p>
            <a:r>
              <a:rPr lang="en-US" dirty="0" smtClean="0"/>
              <a:t>The Agency </a:t>
            </a:r>
            <a:r>
              <a:rPr lang="en-US" sz="2400" dirty="0"/>
              <a:t>(Cont.)</a:t>
            </a:r>
          </a:p>
        </p:txBody>
      </p:sp>
    </p:spTree>
    <p:custDataLst>
      <p:tags r:id="rId1"/>
    </p:custDataLst>
    <p:extLst>
      <p:ext uri="{BB962C8B-B14F-4D97-AF65-F5344CB8AC3E}">
        <p14:creationId xmlns:p14="http://schemas.microsoft.com/office/powerpoint/2010/main" val="1060586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6"/>
            <a:ext cx="7886700" cy="1325563"/>
          </a:xfrm>
        </p:spPr>
        <p:txBody>
          <a:bodyPr anchor="t"/>
          <a:lstStyle/>
          <a:p>
            <a:r>
              <a:rPr lang="en-US" dirty="0" smtClean="0"/>
              <a:t>The Agency </a:t>
            </a:r>
            <a:r>
              <a:rPr lang="en-US" sz="2400" dirty="0"/>
              <a:t>(Cont.)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4754" y="1045759"/>
            <a:ext cx="7574492" cy="5680870"/>
          </a:xfrm>
        </p:spPr>
      </p:pic>
    </p:spTree>
    <p:custDataLst>
      <p:tags r:id="rId1"/>
    </p:custDataLst>
    <p:extLst>
      <p:ext uri="{BB962C8B-B14F-4D97-AF65-F5344CB8AC3E}">
        <p14:creationId xmlns:p14="http://schemas.microsoft.com/office/powerpoint/2010/main" val="93296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Peace Officer Population</a:t>
            </a:r>
            <a:endParaRPr lang="en-US" dirty="0"/>
          </a:p>
        </p:txBody>
      </p:sp>
      <p:sp>
        <p:nvSpPr>
          <p:cNvPr id="3" name="Content Placeholder 2"/>
          <p:cNvSpPr>
            <a:spLocks noGrp="1"/>
          </p:cNvSpPr>
          <p:nvPr>
            <p:ph idx="1"/>
          </p:nvPr>
        </p:nvSpPr>
        <p:spPr>
          <a:xfrm>
            <a:off x="628650" y="2875487"/>
            <a:ext cx="7886700" cy="1899708"/>
          </a:xfrm>
        </p:spPr>
        <p:txBody>
          <a:bodyPr>
            <a:normAutofit/>
          </a:bodyPr>
          <a:lstStyle/>
          <a:p>
            <a:pPr marL="0" indent="0" algn="ctr">
              <a:buNone/>
            </a:pPr>
            <a:r>
              <a:rPr lang="en-US" sz="7200" b="1" dirty="0" smtClean="0"/>
              <a:t>51,000+ </a:t>
            </a:r>
          </a:p>
          <a:p>
            <a:pPr marL="0" indent="0" algn="ctr">
              <a:buNone/>
            </a:pPr>
            <a:r>
              <a:rPr lang="en-US" sz="4800" dirty="0" smtClean="0"/>
              <a:t>FY2023</a:t>
            </a:r>
            <a:endParaRPr lang="en-US" sz="4800" dirty="0"/>
          </a:p>
        </p:txBody>
      </p:sp>
    </p:spTree>
    <p:custDataLst>
      <p:tags r:id="rId1"/>
    </p:custDataLst>
    <p:extLst>
      <p:ext uri="{BB962C8B-B14F-4D97-AF65-F5344CB8AC3E}">
        <p14:creationId xmlns:p14="http://schemas.microsoft.com/office/powerpoint/2010/main" val="2944381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Georgia Peace Officer Certification Requirements</a:t>
            </a:r>
            <a:endParaRPr lang="en-US" dirty="0"/>
          </a:p>
        </p:txBody>
      </p:sp>
      <p:sp>
        <p:nvSpPr>
          <p:cNvPr id="5" name="Content Placeholder 4"/>
          <p:cNvSpPr>
            <a:spLocks noGrp="1"/>
          </p:cNvSpPr>
          <p:nvPr>
            <p:ph sz="half" idx="1"/>
          </p:nvPr>
        </p:nvSpPr>
        <p:spPr>
          <a:xfrm>
            <a:off x="628650" y="2126193"/>
            <a:ext cx="3886200" cy="4351338"/>
          </a:xfrm>
        </p:spPr>
        <p:txBody>
          <a:bodyPr>
            <a:normAutofit/>
          </a:bodyPr>
          <a:lstStyle/>
          <a:p>
            <a:r>
              <a:rPr lang="en-US" sz="2400" dirty="0" smtClean="0"/>
              <a:t>18 years of age</a:t>
            </a:r>
          </a:p>
          <a:p>
            <a:r>
              <a:rPr lang="en-US" sz="2400" dirty="0" smtClean="0"/>
              <a:t>U.S. citizen</a:t>
            </a:r>
          </a:p>
          <a:p>
            <a:r>
              <a:rPr lang="en-US" sz="2400" dirty="0" smtClean="0"/>
              <a:t>High school diploma</a:t>
            </a:r>
          </a:p>
          <a:p>
            <a:r>
              <a:rPr lang="en-US" sz="2400" dirty="0" smtClean="0"/>
              <a:t>Processed GCIC and NCIC fingerprint cards</a:t>
            </a:r>
          </a:p>
          <a:p>
            <a:r>
              <a:rPr lang="en-US" sz="2400" dirty="0" smtClean="0"/>
              <a:t>Free from physical, emotional or mental conditions which would affect exercising power of arrest</a:t>
            </a:r>
            <a:endParaRPr lang="en-US" sz="2400" dirty="0"/>
          </a:p>
        </p:txBody>
      </p:sp>
      <p:sp>
        <p:nvSpPr>
          <p:cNvPr id="6" name="Content Placeholder 5"/>
          <p:cNvSpPr>
            <a:spLocks noGrp="1"/>
          </p:cNvSpPr>
          <p:nvPr>
            <p:ph sz="half" idx="2"/>
          </p:nvPr>
        </p:nvSpPr>
        <p:spPr>
          <a:xfrm>
            <a:off x="4629150" y="2126193"/>
            <a:ext cx="3886200" cy="4351338"/>
          </a:xfrm>
        </p:spPr>
        <p:txBody>
          <a:bodyPr>
            <a:normAutofit/>
          </a:bodyPr>
          <a:lstStyle/>
          <a:p>
            <a:r>
              <a:rPr lang="en-US" sz="2400" dirty="0" smtClean="0"/>
              <a:t>Entrance examination</a:t>
            </a:r>
          </a:p>
          <a:p>
            <a:r>
              <a:rPr lang="en-US" sz="2400" dirty="0" smtClean="0"/>
              <a:t>Not been convicted of felony or sufficient misdemeanors</a:t>
            </a:r>
          </a:p>
          <a:p>
            <a:r>
              <a:rPr lang="en-US" sz="2400" dirty="0" smtClean="0"/>
              <a:t>Possess good moral character as determined by a background investigation</a:t>
            </a:r>
            <a:endParaRPr lang="en-US" sz="2400" dirty="0"/>
          </a:p>
        </p:txBody>
      </p:sp>
      <p:sp>
        <p:nvSpPr>
          <p:cNvPr id="4" name="Rectangle 3"/>
          <p:cNvSpPr/>
          <p:nvPr/>
        </p:nvSpPr>
        <p:spPr>
          <a:xfrm>
            <a:off x="628650" y="1593331"/>
            <a:ext cx="2350580" cy="461665"/>
          </a:xfrm>
          <a:prstGeom prst="rect">
            <a:avLst/>
          </a:prstGeom>
        </p:spPr>
        <p:txBody>
          <a:bodyPr wrap="none">
            <a:spAutoFit/>
          </a:bodyPr>
          <a:lstStyle/>
          <a:p>
            <a:r>
              <a:rPr lang="en-US" sz="2400" b="1" i="1" dirty="0"/>
              <a:t>O.C.G.A. § </a:t>
            </a:r>
            <a:r>
              <a:rPr lang="en-US" sz="2400" b="1" i="1" dirty="0" smtClean="0"/>
              <a:t>35-8-8</a:t>
            </a:r>
            <a:endParaRPr lang="en-US" sz="2400" b="1" i="1" dirty="0"/>
          </a:p>
        </p:txBody>
      </p:sp>
    </p:spTree>
    <p:custDataLst>
      <p:tags r:id="rId1"/>
    </p:custDataLst>
    <p:extLst>
      <p:ext uri="{BB962C8B-B14F-4D97-AF65-F5344CB8AC3E}">
        <p14:creationId xmlns:p14="http://schemas.microsoft.com/office/powerpoint/2010/main" val="2186371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POST Certification Process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067" y="853013"/>
            <a:ext cx="7907866" cy="5930900"/>
          </a:xfrm>
        </p:spPr>
      </p:pic>
    </p:spTree>
    <p:custDataLst>
      <p:tags r:id="rId1"/>
    </p:custDataLst>
    <p:extLst>
      <p:ext uri="{BB962C8B-B14F-4D97-AF65-F5344CB8AC3E}">
        <p14:creationId xmlns:p14="http://schemas.microsoft.com/office/powerpoint/2010/main" val="255648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Required Annual In-Service Training</a:t>
            </a:r>
            <a:endParaRPr lang="en-US" sz="4000" dirty="0"/>
          </a:p>
        </p:txBody>
      </p:sp>
      <p:sp>
        <p:nvSpPr>
          <p:cNvPr id="3" name="Content Placeholder 2"/>
          <p:cNvSpPr>
            <a:spLocks noGrp="1"/>
          </p:cNvSpPr>
          <p:nvPr>
            <p:ph idx="1"/>
          </p:nvPr>
        </p:nvSpPr>
        <p:spPr/>
        <p:txBody>
          <a:bodyPr/>
          <a:lstStyle/>
          <a:p>
            <a:r>
              <a:rPr lang="en-US" dirty="0" smtClean="0"/>
              <a:t>20 hours each calendar year</a:t>
            </a:r>
          </a:p>
          <a:p>
            <a:pPr lvl="1"/>
            <a:r>
              <a:rPr lang="en-US" dirty="0" smtClean="0"/>
              <a:t>Must include a minimum of 5 of the required 20 hours for: </a:t>
            </a:r>
          </a:p>
          <a:p>
            <a:pPr lvl="2"/>
            <a:r>
              <a:rPr lang="en-US" dirty="0" smtClean="0"/>
              <a:t>Firearms Requalification – 1 hour</a:t>
            </a:r>
          </a:p>
          <a:p>
            <a:pPr lvl="2"/>
            <a:r>
              <a:rPr lang="en-US" dirty="0" smtClean="0"/>
              <a:t>User of Deadly Force – 1 hour</a:t>
            </a:r>
          </a:p>
          <a:p>
            <a:pPr lvl="2"/>
            <a:r>
              <a:rPr lang="en-US" dirty="0" smtClean="0"/>
              <a:t>De-escalation – 1 hour</a:t>
            </a:r>
          </a:p>
          <a:p>
            <a:pPr lvl="2"/>
            <a:r>
              <a:rPr lang="en-US" dirty="0" smtClean="0"/>
              <a:t>Community Policing – 1 hour</a:t>
            </a:r>
          </a:p>
          <a:p>
            <a:pPr lvl="1"/>
            <a:r>
              <a:rPr lang="en-US" dirty="0" smtClean="0"/>
              <a:t>Must be POST recognized training, including online training</a:t>
            </a:r>
          </a:p>
          <a:p>
            <a:pPr lvl="1"/>
            <a:endParaRPr lang="en-US" dirty="0" smtClean="0"/>
          </a:p>
        </p:txBody>
      </p:sp>
    </p:spTree>
    <p:custDataLst>
      <p:tags r:id="rId1"/>
    </p:custDataLst>
    <p:extLst>
      <p:ext uri="{BB962C8B-B14F-4D97-AF65-F5344CB8AC3E}">
        <p14:creationId xmlns:p14="http://schemas.microsoft.com/office/powerpoint/2010/main" val="337219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Annual Training</a:t>
            </a:r>
            <a:endParaRPr lang="en-US" dirty="0"/>
          </a:p>
        </p:txBody>
      </p:sp>
      <p:sp>
        <p:nvSpPr>
          <p:cNvPr id="3" name="Content Placeholder 2"/>
          <p:cNvSpPr>
            <a:spLocks noGrp="1"/>
          </p:cNvSpPr>
          <p:nvPr>
            <p:ph idx="1"/>
          </p:nvPr>
        </p:nvSpPr>
        <p:spPr/>
        <p:txBody>
          <a:bodyPr/>
          <a:lstStyle/>
          <a:p>
            <a:r>
              <a:rPr lang="en-US" dirty="0" smtClean="0"/>
              <a:t>Department in-service</a:t>
            </a:r>
          </a:p>
          <a:p>
            <a:r>
              <a:rPr lang="en-US" dirty="0" smtClean="0"/>
              <a:t>Regional academies</a:t>
            </a:r>
          </a:p>
          <a:p>
            <a:r>
              <a:rPr lang="en-US" dirty="0" smtClean="0"/>
              <a:t>Georgia Public Safety Training Center</a:t>
            </a:r>
          </a:p>
          <a:p>
            <a:r>
              <a:rPr lang="en-US" dirty="0" smtClean="0"/>
              <a:t>In-state POST approved seminars</a:t>
            </a:r>
          </a:p>
          <a:p>
            <a:r>
              <a:rPr lang="en-US" dirty="0" smtClean="0"/>
              <a:t>Out-of-state training programs submitted to POST for recognition</a:t>
            </a:r>
            <a:endParaRPr lang="en-US" dirty="0"/>
          </a:p>
        </p:txBody>
      </p:sp>
    </p:spTree>
    <p:custDataLst>
      <p:tags r:id="rId1"/>
    </p:custDataLst>
    <p:extLst>
      <p:ext uri="{BB962C8B-B14F-4D97-AF65-F5344CB8AC3E}">
        <p14:creationId xmlns:p14="http://schemas.microsoft.com/office/powerpoint/2010/main" val="2374511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Deficiency Consequences </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u="sng" dirty="0" smtClean="0"/>
              <a:t>LOSS OF ARREST POWERS</a:t>
            </a:r>
          </a:p>
          <a:p>
            <a:r>
              <a:rPr lang="en-US" dirty="0" smtClean="0"/>
              <a:t>Occurs when annual training requirements are not met by midnight of December 31</a:t>
            </a:r>
            <a:r>
              <a:rPr lang="en-US" baseline="30000" dirty="0" smtClean="0"/>
              <a:t>st</a:t>
            </a:r>
            <a:r>
              <a:rPr lang="en-US" dirty="0" smtClean="0"/>
              <a:t>. </a:t>
            </a:r>
          </a:p>
          <a:p>
            <a:r>
              <a:rPr lang="en-US" dirty="0" smtClean="0"/>
              <a:t>Loss of arrest powers is effective at 12:01 a.m. on January 1</a:t>
            </a:r>
            <a:r>
              <a:rPr lang="en-US" baseline="30000" dirty="0" smtClean="0"/>
              <a:t>st</a:t>
            </a:r>
            <a:r>
              <a:rPr lang="en-US" dirty="0" smtClean="0"/>
              <a:t>.</a:t>
            </a:r>
          </a:p>
          <a:p>
            <a:endParaRPr lang="en-US" sz="2400" dirty="0"/>
          </a:p>
        </p:txBody>
      </p:sp>
    </p:spTree>
    <p:custDataLst>
      <p:tags r:id="rId1"/>
    </p:custDataLst>
    <p:extLst>
      <p:ext uri="{BB962C8B-B14F-4D97-AF65-F5344CB8AC3E}">
        <p14:creationId xmlns:p14="http://schemas.microsoft.com/office/powerpoint/2010/main" val="313997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Georgia POST Council</a:t>
            </a:r>
            <a:endParaRPr lang="en-US" dirty="0"/>
          </a:p>
        </p:txBody>
      </p:sp>
      <p:sp>
        <p:nvSpPr>
          <p:cNvPr id="3" name="Content Placeholder 2"/>
          <p:cNvSpPr>
            <a:spLocks noGrp="1"/>
          </p:cNvSpPr>
          <p:nvPr>
            <p:ph idx="1"/>
          </p:nvPr>
        </p:nvSpPr>
        <p:spPr>
          <a:xfrm>
            <a:off x="628650" y="1519767"/>
            <a:ext cx="7886700" cy="4657196"/>
          </a:xfrm>
        </p:spPr>
        <p:txBody>
          <a:bodyPr>
            <a:noAutofit/>
          </a:bodyPr>
          <a:lstStyle/>
          <a:p>
            <a:pPr marL="0" indent="0">
              <a:buNone/>
            </a:pPr>
            <a:r>
              <a:rPr lang="en-US" sz="1600" dirty="0"/>
              <a:t>The Georgia Peace Officer Standards and Training Council (POST) was established in 1970 by the Georgia General Assembly as a regulatory body. The composition of the Council, its power, and function is established in Title 35 Chapter 8 of the Official Code of Georgia, Annotated. The Council is responsible for the certification and regulation of Georgia's peace officers and other various public safety personnel. Additionally, POST Council is responsible for establishing the minimum training standards and curriculum of the personnel certified by the agency.</a:t>
            </a:r>
          </a:p>
          <a:p>
            <a:pPr marL="0" indent="0">
              <a:buNone/>
            </a:pPr>
            <a:r>
              <a:rPr lang="en-US" sz="1600" dirty="0" smtClean="0"/>
              <a:t>The </a:t>
            </a:r>
            <a:r>
              <a:rPr lang="en-US" sz="1600" dirty="0"/>
              <a:t>POST Council consists of twenty-two (22) voting members and a number of advisory members and meets quarterly. Members of the Council are appointed from state, county and local law enforcement agencies, professional associations, and from the peace officer population. The Council members serve the peace officers and citizens of this state without compensation.</a:t>
            </a:r>
          </a:p>
          <a:p>
            <a:pPr marL="0" indent="0">
              <a:buNone/>
            </a:pPr>
            <a:r>
              <a:rPr lang="en-US" sz="1600" dirty="0" smtClean="0"/>
              <a:t>The </a:t>
            </a:r>
            <a:r>
              <a:rPr lang="en-US" sz="1600" dirty="0"/>
              <a:t>purpose of the Georgia POST Council is to ensure that only qualified and well-trained persons are employed and remain employed as peace officers in this state. In order to attain this goal, the Council has been given the statutory authority to enforce those qualifications and training requirements. These are enumerated by laws to ensure standards are maintained by peace officers. In the event that they are not maintained, they serve to allow for actions to decertify, suspend or take corrective measures against officers who violate those standards.</a:t>
            </a:r>
          </a:p>
        </p:txBody>
      </p:sp>
    </p:spTree>
    <p:custDataLst>
      <p:tags r:id="rId1"/>
    </p:custDataLst>
    <p:extLst>
      <p:ext uri="{BB962C8B-B14F-4D97-AF65-F5344CB8AC3E}">
        <p14:creationId xmlns:p14="http://schemas.microsoft.com/office/powerpoint/2010/main" val="1090123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Arrest Powers</a:t>
            </a:r>
            <a:endParaRPr lang="en-US" dirty="0"/>
          </a:p>
        </p:txBody>
      </p:sp>
      <p:sp>
        <p:nvSpPr>
          <p:cNvPr id="3" name="Content Placeholder 2"/>
          <p:cNvSpPr>
            <a:spLocks noGrp="1"/>
          </p:cNvSpPr>
          <p:nvPr>
            <p:ph idx="1"/>
          </p:nvPr>
        </p:nvSpPr>
        <p:spPr/>
        <p:txBody>
          <a:bodyPr/>
          <a:lstStyle/>
          <a:p>
            <a:r>
              <a:rPr lang="en-US" dirty="0" smtClean="0"/>
              <a:t>First and second waiver </a:t>
            </a:r>
          </a:p>
          <a:p>
            <a:pPr lvl="1"/>
            <a:r>
              <a:rPr lang="en-US" dirty="0" smtClean="0"/>
              <a:t>May be granted by POST Council staff under POST rules</a:t>
            </a:r>
          </a:p>
          <a:p>
            <a:pPr lvl="2"/>
            <a:r>
              <a:rPr lang="en-US" dirty="0" smtClean="0"/>
              <a:t>First waiver - $200 processing fee, if applicable</a:t>
            </a:r>
          </a:p>
          <a:p>
            <a:pPr lvl="2"/>
            <a:r>
              <a:rPr lang="en-US" dirty="0" smtClean="0"/>
              <a:t>Second waiver - $400 processing fee</a:t>
            </a:r>
          </a:p>
          <a:p>
            <a:r>
              <a:rPr lang="en-US" dirty="0" smtClean="0"/>
              <a:t>Third waiver</a:t>
            </a:r>
          </a:p>
          <a:p>
            <a:pPr lvl="1"/>
            <a:r>
              <a:rPr lang="en-US" dirty="0" smtClean="0"/>
              <a:t>Must go before Council to explain</a:t>
            </a:r>
          </a:p>
          <a:p>
            <a:pPr lvl="2"/>
            <a:r>
              <a:rPr lang="en-US" dirty="0" smtClean="0"/>
              <a:t>Third waiver - $400 processing fee</a:t>
            </a:r>
          </a:p>
          <a:p>
            <a:pPr lvl="1"/>
            <a:endParaRPr lang="en-US" dirty="0"/>
          </a:p>
        </p:txBody>
      </p:sp>
      <p:sp>
        <p:nvSpPr>
          <p:cNvPr id="5" name="Rectangle 4"/>
          <p:cNvSpPr/>
          <p:nvPr/>
        </p:nvSpPr>
        <p:spPr>
          <a:xfrm>
            <a:off x="628650" y="1233505"/>
            <a:ext cx="4203843" cy="461665"/>
          </a:xfrm>
          <a:prstGeom prst="rect">
            <a:avLst/>
          </a:prstGeom>
        </p:spPr>
        <p:txBody>
          <a:bodyPr wrap="none">
            <a:spAutoFit/>
          </a:bodyPr>
          <a:lstStyle/>
          <a:p>
            <a:r>
              <a:rPr lang="en-US" sz="2400" b="1" i="1" dirty="0" smtClean="0"/>
              <a:t>Procedures and Processing Fees</a:t>
            </a:r>
            <a:endParaRPr lang="en-US" sz="2400" b="1" i="1" dirty="0"/>
          </a:p>
        </p:txBody>
      </p:sp>
    </p:spTree>
    <p:custDataLst>
      <p:tags r:id="rId1"/>
    </p:custDataLst>
    <p:extLst>
      <p:ext uri="{BB962C8B-B14F-4D97-AF65-F5344CB8AC3E}">
        <p14:creationId xmlns:p14="http://schemas.microsoft.com/office/powerpoint/2010/main" val="616390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Notifying POST	</a:t>
            </a:r>
            <a:endParaRPr lang="en-US" dirty="0"/>
          </a:p>
        </p:txBody>
      </p:sp>
      <p:sp>
        <p:nvSpPr>
          <p:cNvPr id="3" name="Content Placeholder 2"/>
          <p:cNvSpPr>
            <a:spLocks noGrp="1"/>
          </p:cNvSpPr>
          <p:nvPr>
            <p:ph idx="1"/>
          </p:nvPr>
        </p:nvSpPr>
        <p:spPr/>
        <p:txBody>
          <a:bodyPr/>
          <a:lstStyle/>
          <a:p>
            <a:r>
              <a:rPr lang="en-US" dirty="0" smtClean="0"/>
              <a:t>An officer must notify POST of</a:t>
            </a:r>
          </a:p>
          <a:p>
            <a:pPr lvl="1"/>
            <a:r>
              <a:rPr lang="en-US" dirty="0" smtClean="0"/>
              <a:t>Arrests</a:t>
            </a:r>
          </a:p>
          <a:p>
            <a:pPr lvl="2"/>
            <a:r>
              <a:rPr lang="en-US" dirty="0" smtClean="0"/>
              <a:t>The officer has 15 days to notify POST of an arrest</a:t>
            </a:r>
          </a:p>
          <a:p>
            <a:pPr lvl="1"/>
            <a:r>
              <a:rPr lang="en-US" dirty="0" smtClean="0"/>
              <a:t>Suspensions of 30 or more days </a:t>
            </a:r>
            <a:endParaRPr lang="en-US" dirty="0"/>
          </a:p>
          <a:p>
            <a:pPr lvl="1"/>
            <a:r>
              <a:rPr lang="en-US" dirty="0" smtClean="0"/>
              <a:t>Indictments/presentments</a:t>
            </a:r>
          </a:p>
          <a:p>
            <a:pPr lvl="1"/>
            <a:r>
              <a:rPr lang="en-US" dirty="0" smtClean="0"/>
              <a:t>Convictions/bond forfeitures</a:t>
            </a:r>
            <a:endParaRPr lang="en-US" dirty="0"/>
          </a:p>
          <a:p>
            <a:r>
              <a:rPr lang="en-US" dirty="0" smtClean="0"/>
              <a:t>Minor traffic citations need not be reported</a:t>
            </a:r>
          </a:p>
        </p:txBody>
      </p:sp>
      <p:sp>
        <p:nvSpPr>
          <p:cNvPr id="4" name="Rectangle 3"/>
          <p:cNvSpPr/>
          <p:nvPr/>
        </p:nvSpPr>
        <p:spPr>
          <a:xfrm>
            <a:off x="628650" y="1233505"/>
            <a:ext cx="3083216" cy="461665"/>
          </a:xfrm>
          <a:prstGeom prst="rect">
            <a:avLst/>
          </a:prstGeom>
        </p:spPr>
        <p:txBody>
          <a:bodyPr wrap="none">
            <a:spAutoFit/>
          </a:bodyPr>
          <a:lstStyle/>
          <a:p>
            <a:r>
              <a:rPr lang="en-US" sz="2400" b="1" i="1" dirty="0" smtClean="0"/>
              <a:t>Officer Responsibilities</a:t>
            </a:r>
            <a:endParaRPr lang="en-US" sz="2400" b="1" i="1" dirty="0"/>
          </a:p>
        </p:txBody>
      </p:sp>
    </p:spTree>
    <p:custDataLst>
      <p:tags r:id="rId1"/>
    </p:custDataLst>
    <p:extLst>
      <p:ext uri="{BB962C8B-B14F-4D97-AF65-F5344CB8AC3E}">
        <p14:creationId xmlns:p14="http://schemas.microsoft.com/office/powerpoint/2010/main" val="1925210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Notifying POST 	</a:t>
            </a:r>
            <a:endParaRPr lang="en-US" dirty="0"/>
          </a:p>
        </p:txBody>
      </p:sp>
      <p:sp>
        <p:nvSpPr>
          <p:cNvPr id="3" name="Content Placeholder 2"/>
          <p:cNvSpPr>
            <a:spLocks noGrp="1"/>
          </p:cNvSpPr>
          <p:nvPr>
            <p:ph idx="1"/>
          </p:nvPr>
        </p:nvSpPr>
        <p:spPr/>
        <p:txBody>
          <a:bodyPr/>
          <a:lstStyle/>
          <a:p>
            <a:r>
              <a:rPr lang="en-US" dirty="0" smtClean="0"/>
              <a:t>An agency must notify POST of </a:t>
            </a:r>
          </a:p>
          <a:p>
            <a:pPr lvl="1"/>
            <a:r>
              <a:rPr lang="en-US" dirty="0" smtClean="0"/>
              <a:t>Arrests</a:t>
            </a:r>
          </a:p>
          <a:p>
            <a:pPr lvl="1"/>
            <a:r>
              <a:rPr lang="en-US" dirty="0" smtClean="0"/>
              <a:t>Suspensions of 30 or more days </a:t>
            </a:r>
            <a:endParaRPr lang="en-US" dirty="0"/>
          </a:p>
          <a:p>
            <a:pPr lvl="1"/>
            <a:r>
              <a:rPr lang="en-US" dirty="0" smtClean="0"/>
              <a:t>Indictments/presentments</a:t>
            </a:r>
          </a:p>
          <a:p>
            <a:pPr lvl="1"/>
            <a:r>
              <a:rPr lang="en-US" dirty="0" smtClean="0"/>
              <a:t>Convictions/bond forfeitures</a:t>
            </a:r>
          </a:p>
          <a:p>
            <a:pPr lvl="1"/>
            <a:r>
              <a:rPr lang="en-US" dirty="0" smtClean="0"/>
              <a:t>Discharging an officer for disciplinary reasons</a:t>
            </a:r>
          </a:p>
          <a:p>
            <a:pPr lvl="1"/>
            <a:r>
              <a:rPr lang="en-US" dirty="0" smtClean="0"/>
              <a:t>Accepting resignations in lieu of termination or during an internal investigation</a:t>
            </a:r>
          </a:p>
          <a:p>
            <a:pPr lvl="1"/>
            <a:r>
              <a:rPr lang="en-US" dirty="0" smtClean="0"/>
              <a:t>Disciplinary demotions</a:t>
            </a:r>
          </a:p>
          <a:p>
            <a:r>
              <a:rPr lang="en-US" dirty="0" smtClean="0"/>
              <a:t>The agency has 15 days to notify POST </a:t>
            </a:r>
            <a:endParaRPr lang="en-US" dirty="0"/>
          </a:p>
        </p:txBody>
      </p:sp>
      <p:sp>
        <p:nvSpPr>
          <p:cNvPr id="4" name="Rectangle 3"/>
          <p:cNvSpPr/>
          <p:nvPr/>
        </p:nvSpPr>
        <p:spPr>
          <a:xfrm>
            <a:off x="628650" y="1233505"/>
            <a:ext cx="3221075" cy="461665"/>
          </a:xfrm>
          <a:prstGeom prst="rect">
            <a:avLst/>
          </a:prstGeom>
        </p:spPr>
        <p:txBody>
          <a:bodyPr wrap="none">
            <a:spAutoFit/>
          </a:bodyPr>
          <a:lstStyle/>
          <a:p>
            <a:r>
              <a:rPr lang="en-US" sz="2400" b="1" i="1" dirty="0" smtClean="0"/>
              <a:t>Agency Responsibilities</a:t>
            </a:r>
            <a:endParaRPr lang="en-US" sz="2400" b="1" i="1" dirty="0"/>
          </a:p>
        </p:txBody>
      </p:sp>
    </p:spTree>
    <p:custDataLst>
      <p:tags r:id="rId1"/>
    </p:custDataLst>
    <p:extLst>
      <p:ext uri="{BB962C8B-B14F-4D97-AF65-F5344CB8AC3E}">
        <p14:creationId xmlns:p14="http://schemas.microsoft.com/office/powerpoint/2010/main" val="3059677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Notifying POST</a:t>
            </a:r>
            <a:endParaRPr lang="en-US" dirty="0"/>
          </a:p>
        </p:txBody>
      </p:sp>
      <p:sp>
        <p:nvSpPr>
          <p:cNvPr id="3" name="Content Placeholder 2"/>
          <p:cNvSpPr>
            <a:spLocks noGrp="1"/>
          </p:cNvSpPr>
          <p:nvPr>
            <p:ph idx="1"/>
          </p:nvPr>
        </p:nvSpPr>
        <p:spPr/>
        <p:txBody>
          <a:bodyPr/>
          <a:lstStyle/>
          <a:p>
            <a:r>
              <a:rPr lang="en-US" dirty="0" smtClean="0"/>
              <a:t>Submit a Change of Status (C11) form through the POST Data Gateway</a:t>
            </a:r>
          </a:p>
          <a:p>
            <a:pPr lvl="1"/>
            <a:r>
              <a:rPr lang="en-US" dirty="0" smtClean="0"/>
              <a:t>Include all information related to any incident</a:t>
            </a:r>
          </a:p>
          <a:p>
            <a:pPr lvl="1"/>
            <a:r>
              <a:rPr lang="en-US" dirty="0" smtClean="0"/>
              <a:t>Avoid ambiguity, such as “department rules violation” </a:t>
            </a:r>
          </a:p>
          <a:p>
            <a:pPr lvl="2"/>
            <a:r>
              <a:rPr lang="en-US" dirty="0" smtClean="0"/>
              <a:t>Give specific details of rule and act of violation</a:t>
            </a:r>
          </a:p>
          <a:p>
            <a:pPr lvl="1"/>
            <a:r>
              <a:rPr lang="en-US" dirty="0" smtClean="0"/>
              <a:t>Provide all necessary documentation including	</a:t>
            </a:r>
          </a:p>
          <a:p>
            <a:pPr lvl="2"/>
            <a:r>
              <a:rPr lang="en-US" dirty="0" smtClean="0"/>
              <a:t>Police reports</a:t>
            </a:r>
          </a:p>
          <a:p>
            <a:pPr lvl="2"/>
            <a:r>
              <a:rPr lang="en-US" dirty="0" smtClean="0"/>
              <a:t>Statements</a:t>
            </a:r>
          </a:p>
          <a:p>
            <a:pPr lvl="2"/>
            <a:r>
              <a:rPr lang="en-US" dirty="0" smtClean="0"/>
              <a:t>Related disciplinary/termination letters</a:t>
            </a:r>
          </a:p>
          <a:p>
            <a:pPr lvl="2"/>
            <a:endParaRPr lang="en-US" dirty="0"/>
          </a:p>
        </p:txBody>
      </p:sp>
      <p:sp>
        <p:nvSpPr>
          <p:cNvPr id="5" name="Rectangle 4"/>
          <p:cNvSpPr/>
          <p:nvPr/>
        </p:nvSpPr>
        <p:spPr>
          <a:xfrm>
            <a:off x="628650" y="1233505"/>
            <a:ext cx="3465692" cy="461665"/>
          </a:xfrm>
          <a:prstGeom prst="rect">
            <a:avLst/>
          </a:prstGeom>
        </p:spPr>
        <p:txBody>
          <a:bodyPr wrap="none">
            <a:spAutoFit/>
          </a:bodyPr>
          <a:lstStyle/>
          <a:p>
            <a:r>
              <a:rPr lang="en-US" sz="2400" b="1" i="1" dirty="0" smtClean="0"/>
              <a:t>Agency Reporting Process</a:t>
            </a:r>
            <a:endParaRPr lang="en-US" sz="2400" i="1" dirty="0"/>
          </a:p>
        </p:txBody>
      </p:sp>
    </p:spTree>
    <p:custDataLst>
      <p:tags r:id="rId1"/>
    </p:custDataLst>
    <p:extLst>
      <p:ext uri="{BB962C8B-B14F-4D97-AF65-F5344CB8AC3E}">
        <p14:creationId xmlns:p14="http://schemas.microsoft.com/office/powerpoint/2010/main" val="569257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198"/>
            <a:ext cx="7886700" cy="676274"/>
          </a:xfrm>
        </p:spPr>
        <p:txBody>
          <a:bodyPr anchor="t">
            <a:noAutofit/>
          </a:bodyPr>
          <a:lstStyle/>
          <a:p>
            <a:r>
              <a:rPr lang="en-US" sz="2800" dirty="0" smtClean="0"/>
              <a:t>Sanctioning Process</a:t>
            </a:r>
            <a:endParaRPr lang="en-US" sz="28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8414" y="410633"/>
            <a:ext cx="8167172" cy="6309141"/>
          </a:xfrm>
        </p:spPr>
      </p:pic>
    </p:spTree>
    <p:custDataLst>
      <p:tags r:id="rId1"/>
    </p:custDataLst>
    <p:extLst>
      <p:ext uri="{BB962C8B-B14F-4D97-AF65-F5344CB8AC3E}">
        <p14:creationId xmlns:p14="http://schemas.microsoft.com/office/powerpoint/2010/main" val="2592543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2362"/>
            <a:ext cx="7886700" cy="1325563"/>
          </a:xfrm>
        </p:spPr>
        <p:txBody>
          <a:bodyPr anchor="t">
            <a:noAutofit/>
          </a:bodyPr>
          <a:lstStyle/>
          <a:p>
            <a:r>
              <a:rPr lang="en-US" sz="2800" dirty="0" smtClean="0"/>
              <a:t>Hearings Process</a:t>
            </a:r>
            <a:endParaRPr lang="en-US" sz="2800"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1820" y="455921"/>
            <a:ext cx="8320361" cy="6427480"/>
          </a:xfrm>
        </p:spPr>
      </p:pic>
    </p:spTree>
    <p:custDataLst>
      <p:tags r:id="rId1"/>
    </p:custDataLst>
    <p:extLst>
      <p:ext uri="{BB962C8B-B14F-4D97-AF65-F5344CB8AC3E}">
        <p14:creationId xmlns:p14="http://schemas.microsoft.com/office/powerpoint/2010/main" val="4020309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331" y="-225954"/>
            <a:ext cx="9462662" cy="7309908"/>
          </a:xfrm>
        </p:spPr>
      </p:pic>
      <p:sp>
        <p:nvSpPr>
          <p:cNvPr id="6" name="Rectangle 5"/>
          <p:cNvSpPr/>
          <p:nvPr/>
        </p:nvSpPr>
        <p:spPr>
          <a:xfrm>
            <a:off x="7747000" y="5482167"/>
            <a:ext cx="1367367" cy="13250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873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POST Council Functions</a:t>
            </a:r>
            <a:endParaRPr lang="en-US" dirty="0"/>
          </a:p>
        </p:txBody>
      </p:sp>
      <p:sp>
        <p:nvSpPr>
          <p:cNvPr id="3" name="Content Placeholder 2"/>
          <p:cNvSpPr>
            <a:spLocks noGrp="1"/>
          </p:cNvSpPr>
          <p:nvPr>
            <p:ph idx="1"/>
          </p:nvPr>
        </p:nvSpPr>
        <p:spPr>
          <a:xfrm>
            <a:off x="628650" y="1401233"/>
            <a:ext cx="7886700" cy="4775730"/>
          </a:xfrm>
        </p:spPr>
        <p:txBody>
          <a:bodyPr>
            <a:noAutofit/>
          </a:bodyPr>
          <a:lstStyle/>
          <a:p>
            <a:r>
              <a:rPr lang="en-US" sz="1800" dirty="0"/>
              <a:t>Developing and adopting quality training for all peace officers, including basic, advanced, specialized and executive </a:t>
            </a:r>
            <a:r>
              <a:rPr lang="en-US" sz="1800" dirty="0" smtClean="0"/>
              <a:t>levels.</a:t>
            </a:r>
          </a:p>
          <a:p>
            <a:r>
              <a:rPr lang="en-US" sz="1800" dirty="0" smtClean="0"/>
              <a:t>Researching</a:t>
            </a:r>
            <a:r>
              <a:rPr lang="en-US" sz="1800" dirty="0"/>
              <a:t>, planning, and establishing policies relative to peace officer training;</a:t>
            </a:r>
          </a:p>
          <a:p>
            <a:r>
              <a:rPr lang="en-US" sz="1800" dirty="0"/>
              <a:t>Developing, adopting, and issuing advanced or professional peace officer certificates based on education, training, and experience;</a:t>
            </a:r>
          </a:p>
          <a:p>
            <a:r>
              <a:rPr lang="en-US" sz="1800" dirty="0"/>
              <a:t>Determining whether a peace officer candidate has met legal pre-employment and training requirements;</a:t>
            </a:r>
          </a:p>
          <a:p>
            <a:r>
              <a:rPr lang="en-US" sz="1800" dirty="0"/>
              <a:t>Refusing to grant a certificate or disciplining certified peace officers and exempt officers who have not met or have failed to maintain the minimal standards or acceptable and prevailing practices of peace officers;</a:t>
            </a:r>
          </a:p>
          <a:p>
            <a:r>
              <a:rPr lang="en-US" sz="1800" dirty="0"/>
              <a:t>Providing technical assistance by law enforcement units;</a:t>
            </a:r>
          </a:p>
          <a:p>
            <a:r>
              <a:rPr lang="en-US" sz="1800" dirty="0"/>
              <a:t>Providing and administering the certification of persons qualified to operate speed detection devices and withdrawing and suspending such certifications</a:t>
            </a:r>
            <a:r>
              <a:rPr lang="en-US" sz="1800" dirty="0" smtClean="0"/>
              <a:t>;</a:t>
            </a:r>
            <a:endParaRPr lang="en-US" sz="1800" dirty="0"/>
          </a:p>
        </p:txBody>
      </p:sp>
    </p:spTree>
    <p:custDataLst>
      <p:tags r:id="rId1"/>
    </p:custDataLst>
    <p:extLst>
      <p:ext uri="{BB962C8B-B14F-4D97-AF65-F5344CB8AC3E}">
        <p14:creationId xmlns:p14="http://schemas.microsoft.com/office/powerpoint/2010/main" val="598146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90984" cy="1325563"/>
          </a:xfrm>
        </p:spPr>
        <p:txBody>
          <a:bodyPr>
            <a:normAutofit/>
          </a:bodyPr>
          <a:lstStyle/>
          <a:p>
            <a:r>
              <a:rPr lang="en-US" dirty="0" smtClean="0"/>
              <a:t>Georgia POST Council Functions </a:t>
            </a:r>
            <a:r>
              <a:rPr lang="en-US" sz="2400" dirty="0" smtClean="0"/>
              <a:t>(Cont.)</a:t>
            </a:r>
            <a:endParaRPr lang="en-US" sz="2400" dirty="0"/>
          </a:p>
        </p:txBody>
      </p:sp>
      <p:sp>
        <p:nvSpPr>
          <p:cNvPr id="3" name="Content Placeholder 2"/>
          <p:cNvSpPr>
            <a:spLocks noGrp="1"/>
          </p:cNvSpPr>
          <p:nvPr>
            <p:ph idx="1"/>
          </p:nvPr>
        </p:nvSpPr>
        <p:spPr>
          <a:xfrm>
            <a:off x="628650" y="1794932"/>
            <a:ext cx="7886700" cy="4775730"/>
          </a:xfrm>
        </p:spPr>
        <p:txBody>
          <a:bodyPr>
            <a:noAutofit/>
          </a:bodyPr>
          <a:lstStyle/>
          <a:p>
            <a:r>
              <a:rPr lang="en-US" sz="1800" dirty="0" smtClean="0"/>
              <a:t>Establishing criteria and certifying schools to conduct training;</a:t>
            </a:r>
          </a:p>
          <a:p>
            <a:r>
              <a:rPr lang="en-US" sz="1800" dirty="0" smtClean="0"/>
              <a:t>Establishing minimum qualifications for school directors and certifying those qualified;</a:t>
            </a:r>
          </a:p>
          <a:p>
            <a:r>
              <a:rPr lang="en-US" sz="1800" dirty="0" smtClean="0"/>
              <a:t>Certifying instructors and withdrawing or suspending such certifications;</a:t>
            </a:r>
          </a:p>
          <a:p>
            <a:r>
              <a:rPr lang="en-US" sz="1800" dirty="0" smtClean="0"/>
              <a:t>Establishing and modifying the curriculum, including methods of instruction, and composing the basic course;</a:t>
            </a:r>
          </a:p>
          <a:p>
            <a:r>
              <a:rPr lang="en-US" sz="1800" dirty="0" smtClean="0"/>
              <a:t>Evaluating schools annually for recertification; and</a:t>
            </a:r>
          </a:p>
          <a:p>
            <a:r>
              <a:rPr lang="en-US" sz="1800" dirty="0" smtClean="0"/>
              <a:t>Withdrawing or suspending certification of schools or school directors who fail to continue to meet or maintain, at any given time, the criteria and qualifications required.</a:t>
            </a:r>
            <a:endParaRPr lang="en-US" sz="1800" dirty="0"/>
          </a:p>
        </p:txBody>
      </p:sp>
    </p:spTree>
    <p:custDataLst>
      <p:tags r:id="rId1"/>
    </p:custDataLst>
    <p:extLst>
      <p:ext uri="{BB962C8B-B14F-4D97-AF65-F5344CB8AC3E}">
        <p14:creationId xmlns:p14="http://schemas.microsoft.com/office/powerpoint/2010/main" val="2934174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a:t>
            </a:r>
            <a:endParaRPr lang="en-US" dirty="0"/>
          </a:p>
        </p:txBody>
      </p:sp>
      <p:sp>
        <p:nvSpPr>
          <p:cNvPr id="3" name="Content Placeholder 2"/>
          <p:cNvSpPr>
            <a:spLocks noGrp="1"/>
          </p:cNvSpPr>
          <p:nvPr>
            <p:ph idx="1"/>
          </p:nvPr>
        </p:nvSpPr>
        <p:spPr/>
        <p:txBody>
          <a:bodyPr>
            <a:normAutofit/>
          </a:bodyPr>
          <a:lstStyle/>
          <a:p>
            <a:r>
              <a:rPr lang="en-US" sz="2000" dirty="0" smtClean="0"/>
              <a:t>It is the mission of the Georgia Peace Officer Standards and Training </a:t>
            </a:r>
            <a:r>
              <a:rPr lang="en-US" sz="2000" dirty="0"/>
              <a:t>(POST) </a:t>
            </a:r>
            <a:r>
              <a:rPr lang="en-US" sz="2000" dirty="0" smtClean="0"/>
              <a:t>Council to provide the citizens of Georgia with qualified, professionally trained, ethical and competent peace officers and criminal justice professionals.</a:t>
            </a:r>
          </a:p>
          <a:p>
            <a:r>
              <a:rPr lang="en-US" sz="2000" dirty="0" smtClean="0"/>
              <a:t>The Georgia POST Council administers the regulatory process, sets the standards for training and certification, and provides essential technical assistance to the law enforcement community. </a:t>
            </a:r>
          </a:p>
          <a:p>
            <a:r>
              <a:rPr lang="en-US" sz="2000" dirty="0" smtClean="0"/>
              <a:t>The Georgia POST Council provides the highest degree of excellence in public safety service and eliminates unqualified individuals from the law enforcement profession.</a:t>
            </a:r>
            <a:endParaRPr lang="en-US" sz="2000" dirty="0"/>
          </a:p>
        </p:txBody>
      </p:sp>
    </p:spTree>
    <p:custDataLst>
      <p:tags r:id="rId1"/>
    </p:custDataLst>
    <p:extLst>
      <p:ext uri="{BB962C8B-B14F-4D97-AF65-F5344CB8AC3E}">
        <p14:creationId xmlns:p14="http://schemas.microsoft.com/office/powerpoint/2010/main" val="1473036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7" y="365126"/>
            <a:ext cx="8100483" cy="1325563"/>
          </a:xfrm>
        </p:spPr>
        <p:txBody>
          <a:bodyPr anchor="t"/>
          <a:lstStyle/>
          <a:p>
            <a:r>
              <a:rPr lang="en-US" dirty="0" smtClean="0"/>
              <a:t>The POST Council Composition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91870986"/>
              </p:ext>
            </p:extLst>
          </p:nvPr>
        </p:nvGraphicFramePr>
        <p:xfrm>
          <a:off x="568325" y="1663700"/>
          <a:ext cx="7793565" cy="4082838"/>
        </p:xfrm>
        <a:graphic>
          <a:graphicData uri="http://schemas.openxmlformats.org/drawingml/2006/table">
            <a:tbl>
              <a:tblPr>
                <a:tableStyleId>{0505E3EF-67EA-436B-97B2-0124C06EBD24}</a:tableStyleId>
              </a:tblPr>
              <a:tblGrid>
                <a:gridCol w="1558713">
                  <a:extLst>
                    <a:ext uri="{9D8B030D-6E8A-4147-A177-3AD203B41FA5}">
                      <a16:colId xmlns:a16="http://schemas.microsoft.com/office/drawing/2014/main" val="2405560031"/>
                    </a:ext>
                  </a:extLst>
                </a:gridCol>
                <a:gridCol w="1558713">
                  <a:extLst>
                    <a:ext uri="{9D8B030D-6E8A-4147-A177-3AD203B41FA5}">
                      <a16:colId xmlns:a16="http://schemas.microsoft.com/office/drawing/2014/main" val="302415615"/>
                    </a:ext>
                  </a:extLst>
                </a:gridCol>
                <a:gridCol w="1558713">
                  <a:extLst>
                    <a:ext uri="{9D8B030D-6E8A-4147-A177-3AD203B41FA5}">
                      <a16:colId xmlns:a16="http://schemas.microsoft.com/office/drawing/2014/main" val="1382543680"/>
                    </a:ext>
                  </a:extLst>
                </a:gridCol>
                <a:gridCol w="1558713">
                  <a:extLst>
                    <a:ext uri="{9D8B030D-6E8A-4147-A177-3AD203B41FA5}">
                      <a16:colId xmlns:a16="http://schemas.microsoft.com/office/drawing/2014/main" val="703306284"/>
                    </a:ext>
                  </a:extLst>
                </a:gridCol>
                <a:gridCol w="1558713">
                  <a:extLst>
                    <a:ext uri="{9D8B030D-6E8A-4147-A177-3AD203B41FA5}">
                      <a16:colId xmlns:a16="http://schemas.microsoft.com/office/drawing/2014/main" val="2256838923"/>
                    </a:ext>
                  </a:extLst>
                </a:gridCol>
              </a:tblGrid>
              <a:tr h="1450926">
                <a:tc>
                  <a:txBody>
                    <a:bodyPr/>
                    <a:lstStyle/>
                    <a:p>
                      <a:r>
                        <a:rPr lang="en-US" sz="1600" dirty="0" smtClean="0"/>
                        <a:t>An appointee of the Governor who is NOT the Attorney General*</a:t>
                      </a:r>
                      <a:endParaRPr lang="en-US" sz="1600" dirty="0"/>
                    </a:p>
                  </a:txBody>
                  <a:tcPr/>
                </a:tc>
                <a:tc>
                  <a:txBody>
                    <a:bodyPr/>
                    <a:lstStyle/>
                    <a:p>
                      <a:r>
                        <a:rPr lang="en-US" sz="1600" dirty="0" smtClean="0"/>
                        <a:t>President of the Georgia Association of Chiefs of Police*</a:t>
                      </a:r>
                      <a:endParaRPr lang="en-US" sz="1600" dirty="0"/>
                    </a:p>
                  </a:txBody>
                  <a:tcPr/>
                </a:tc>
                <a:tc>
                  <a:txBody>
                    <a:bodyPr/>
                    <a:lstStyle/>
                    <a:p>
                      <a:r>
                        <a:rPr lang="en-US" sz="1600" dirty="0" smtClean="0"/>
                        <a:t>President</a:t>
                      </a:r>
                      <a:r>
                        <a:rPr lang="en-US" sz="1600" baseline="0" dirty="0" smtClean="0"/>
                        <a:t> of the Georgia Sheriffs’ Association*</a:t>
                      </a:r>
                      <a:endParaRPr lang="en-US" sz="1600" dirty="0"/>
                    </a:p>
                  </a:txBody>
                  <a:tcPr/>
                </a:tc>
                <a:tc>
                  <a:txBody>
                    <a:bodyPr/>
                    <a:lstStyle/>
                    <a:p>
                      <a:r>
                        <a:rPr lang="en-US" sz="1600" dirty="0" smtClean="0"/>
                        <a:t>President of the Georgia</a:t>
                      </a:r>
                      <a:r>
                        <a:rPr lang="en-US" sz="1600" baseline="0" dirty="0" smtClean="0"/>
                        <a:t> Municipal Association*</a:t>
                      </a:r>
                      <a:endParaRPr lang="en-US" sz="1600" dirty="0"/>
                    </a:p>
                  </a:txBody>
                  <a:tcPr/>
                </a:tc>
                <a:tc>
                  <a:txBody>
                    <a:bodyPr/>
                    <a:lstStyle/>
                    <a:p>
                      <a:r>
                        <a:rPr lang="en-US" sz="1600" dirty="0" smtClean="0"/>
                        <a:t>President of the Georgia Association</a:t>
                      </a:r>
                      <a:r>
                        <a:rPr lang="en-US" sz="1600" baseline="0" dirty="0" smtClean="0"/>
                        <a:t> of County Commissioners*</a:t>
                      </a:r>
                      <a:endParaRPr lang="en-US" sz="1600" dirty="0"/>
                    </a:p>
                  </a:txBody>
                  <a:tcPr/>
                </a:tc>
                <a:extLst>
                  <a:ext uri="{0D108BD9-81ED-4DB2-BD59-A6C34878D82A}">
                    <a16:rowId xmlns:a16="http://schemas.microsoft.com/office/drawing/2014/main" val="1798816231"/>
                  </a:ext>
                </a:extLst>
              </a:tr>
              <a:tr h="1180986">
                <a:tc>
                  <a:txBody>
                    <a:bodyPr/>
                    <a:lstStyle/>
                    <a:p>
                      <a:r>
                        <a:rPr lang="en-US" sz="1600" dirty="0" smtClean="0"/>
                        <a:t>Commissioner</a:t>
                      </a:r>
                      <a:r>
                        <a:rPr lang="en-US" sz="1600" baseline="0" dirty="0" smtClean="0"/>
                        <a:t> of the Georgia Department of Public Safety*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Commissioner</a:t>
                      </a:r>
                      <a:r>
                        <a:rPr lang="en-US" sz="1600" baseline="0" dirty="0" smtClean="0"/>
                        <a:t> of the Georgia Department of Corrections*</a:t>
                      </a:r>
                      <a:endParaRPr lang="en-US" sz="1600" dirty="0" smtClean="0"/>
                    </a:p>
                  </a:txBody>
                  <a:tcPr/>
                </a:tc>
                <a:tc>
                  <a:txBody>
                    <a:bodyPr/>
                    <a:lstStyle/>
                    <a:p>
                      <a:r>
                        <a:rPr lang="en-US" sz="1600" dirty="0" smtClean="0"/>
                        <a:t>President of the Peace Officers’ Association of Georgia</a:t>
                      </a:r>
                      <a:r>
                        <a:rPr lang="en-US" sz="1600" baseline="0" dirty="0" smtClean="0"/>
                        <a:t>*</a:t>
                      </a:r>
                      <a:endParaRPr lang="en-US" sz="1600" dirty="0"/>
                    </a:p>
                  </a:txBody>
                  <a:tcPr/>
                </a:tc>
                <a:tc>
                  <a:txBody>
                    <a:bodyPr/>
                    <a:lstStyle/>
                    <a:p>
                      <a:r>
                        <a:rPr lang="en-US" sz="1600" dirty="0" smtClean="0"/>
                        <a:t>Chairman</a:t>
                      </a:r>
                      <a:r>
                        <a:rPr lang="en-US" sz="1600" baseline="0" dirty="0" smtClean="0"/>
                        <a:t> of the State Board of Pardons and Paroles*</a:t>
                      </a:r>
                      <a:endParaRPr lang="en-US" sz="1600" dirty="0"/>
                    </a:p>
                  </a:txBody>
                  <a:tcPr/>
                </a:tc>
                <a:tc>
                  <a:txBody>
                    <a:bodyPr/>
                    <a:lstStyle/>
                    <a:p>
                      <a:r>
                        <a:rPr lang="en-US" sz="1600" dirty="0" smtClean="0"/>
                        <a:t>President</a:t>
                      </a:r>
                      <a:r>
                        <a:rPr lang="en-US" sz="1600" baseline="0" dirty="0" smtClean="0"/>
                        <a:t> of the Georgia Prison Wardens’ Association*</a:t>
                      </a:r>
                      <a:endParaRPr lang="en-US" sz="1600" dirty="0"/>
                    </a:p>
                  </a:txBody>
                  <a:tcPr/>
                </a:tc>
                <a:extLst>
                  <a:ext uri="{0D108BD9-81ED-4DB2-BD59-A6C34878D82A}">
                    <a16:rowId xmlns:a16="http://schemas.microsoft.com/office/drawing/2014/main" val="3256785961"/>
                  </a:ext>
                </a:extLst>
              </a:tr>
              <a:tr h="1450926">
                <a:tc>
                  <a:txBody>
                    <a:bodyPr/>
                    <a:lstStyle/>
                    <a:p>
                      <a:r>
                        <a:rPr lang="en-US" sz="1600" dirty="0" smtClean="0"/>
                        <a:t>Director</a:t>
                      </a:r>
                      <a:r>
                        <a:rPr lang="en-US" sz="1600" baseline="0" dirty="0" smtClean="0"/>
                        <a:t> of Investigations for the Georgia Bureau of Investigation*</a:t>
                      </a:r>
                      <a:endParaRPr lang="en-US" sz="1600" dirty="0"/>
                    </a:p>
                  </a:txBody>
                  <a:tcPr/>
                </a:tc>
                <a:tc>
                  <a:txBody>
                    <a:bodyPr/>
                    <a:lstStyle/>
                    <a:p>
                      <a:r>
                        <a:rPr lang="en-US" sz="1600" dirty="0" smtClean="0"/>
                        <a:t>Commissioner</a:t>
                      </a:r>
                      <a:r>
                        <a:rPr lang="en-US" sz="1600" baseline="0" dirty="0" smtClean="0"/>
                        <a:t> of the Georgia Department of Community Supervision*</a:t>
                      </a:r>
                      <a:endParaRPr lang="en-US" sz="1600" dirty="0"/>
                    </a:p>
                  </a:txBody>
                  <a:tcPr/>
                </a:tc>
                <a:tc>
                  <a:txBody>
                    <a:bodyPr/>
                    <a:lstStyle/>
                    <a:p>
                      <a:r>
                        <a:rPr lang="en-US" sz="1600" dirty="0" smtClean="0"/>
                        <a:t>Commissioner</a:t>
                      </a:r>
                      <a:r>
                        <a:rPr lang="en-US" sz="1600" baseline="0" dirty="0" smtClean="0"/>
                        <a:t> of the Georgia Department of Juvenile Justice*</a:t>
                      </a:r>
                      <a:endParaRPr lang="en-US" sz="1600" dirty="0"/>
                    </a:p>
                  </a:txBody>
                  <a:tcPr/>
                </a:tc>
                <a:tc>
                  <a:txBody>
                    <a:bodyPr/>
                    <a:lstStyle/>
                    <a:p>
                      <a:r>
                        <a:rPr lang="en-US" sz="1600" dirty="0" smtClean="0"/>
                        <a:t>Commissioner of the Georgia</a:t>
                      </a:r>
                      <a:r>
                        <a:rPr lang="en-US" sz="1600" baseline="0" dirty="0" smtClean="0"/>
                        <a:t> Department of Natural Resources*</a:t>
                      </a:r>
                      <a:endParaRPr lang="en-US" sz="1600" dirty="0"/>
                    </a:p>
                  </a:txBody>
                  <a:tcPr/>
                </a:tc>
                <a:tc>
                  <a:txBody>
                    <a:bodyPr/>
                    <a:lstStyle/>
                    <a:p>
                      <a:pPr algn="r"/>
                      <a:r>
                        <a:rPr lang="en-US" sz="1800" b="1" i="1" dirty="0" smtClean="0"/>
                        <a:t>And…</a:t>
                      </a:r>
                      <a:endParaRPr lang="en-US" sz="1800" b="1" i="1" dirty="0"/>
                    </a:p>
                  </a:txBody>
                  <a:tcPr anchor="b"/>
                </a:tc>
                <a:extLst>
                  <a:ext uri="{0D108BD9-81ED-4DB2-BD59-A6C34878D82A}">
                    <a16:rowId xmlns:a16="http://schemas.microsoft.com/office/drawing/2014/main" val="2020589310"/>
                  </a:ext>
                </a:extLst>
              </a:tr>
            </a:tbl>
          </a:graphicData>
        </a:graphic>
      </p:graphicFrame>
      <p:sp>
        <p:nvSpPr>
          <p:cNvPr id="9" name="TextBox 8"/>
          <p:cNvSpPr txBox="1"/>
          <p:nvPr/>
        </p:nvSpPr>
        <p:spPr>
          <a:xfrm>
            <a:off x="457204" y="5867397"/>
            <a:ext cx="3164417" cy="369332"/>
          </a:xfrm>
          <a:prstGeom prst="rect">
            <a:avLst/>
          </a:prstGeom>
          <a:noFill/>
        </p:spPr>
        <p:txBody>
          <a:bodyPr wrap="square" rtlCol="0">
            <a:spAutoFit/>
          </a:bodyPr>
          <a:lstStyle/>
          <a:p>
            <a:r>
              <a:rPr lang="en-US" dirty="0" smtClean="0"/>
              <a:t>*</a:t>
            </a:r>
            <a:r>
              <a:rPr lang="en-US" sz="1400" dirty="0" smtClean="0"/>
              <a:t> Or their appointed designees.</a:t>
            </a:r>
            <a:endParaRPr lang="en-US" sz="1400" dirty="0"/>
          </a:p>
        </p:txBody>
      </p:sp>
      <p:sp>
        <p:nvSpPr>
          <p:cNvPr id="11" name="TextBox 10"/>
          <p:cNvSpPr txBox="1"/>
          <p:nvPr/>
        </p:nvSpPr>
        <p:spPr>
          <a:xfrm>
            <a:off x="457204" y="918802"/>
            <a:ext cx="7886700" cy="646331"/>
          </a:xfrm>
          <a:prstGeom prst="rect">
            <a:avLst/>
          </a:prstGeom>
          <a:noFill/>
        </p:spPr>
        <p:txBody>
          <a:bodyPr wrap="square" rtlCol="0">
            <a:spAutoFit/>
          </a:bodyPr>
          <a:lstStyle/>
          <a:p>
            <a:r>
              <a:rPr lang="en-US" b="1" i="1" dirty="0" smtClean="0"/>
              <a:t>The POST Council Consists of twenty-two (22) voting members and is supported by an advisory board. The voting members are comprised of:</a:t>
            </a:r>
          </a:p>
        </p:txBody>
      </p:sp>
    </p:spTree>
    <p:custDataLst>
      <p:tags r:id="rId1"/>
    </p:custDataLst>
    <p:extLst>
      <p:ext uri="{BB962C8B-B14F-4D97-AF65-F5344CB8AC3E}">
        <p14:creationId xmlns:p14="http://schemas.microsoft.com/office/powerpoint/2010/main" val="3456623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359835"/>
            <a:ext cx="8263467" cy="1326622"/>
          </a:xfrm>
        </p:spPr>
        <p:txBody>
          <a:bodyPr>
            <a:normAutofit/>
          </a:bodyPr>
          <a:lstStyle/>
          <a:p>
            <a:r>
              <a:rPr lang="en-US" dirty="0" smtClean="0"/>
              <a:t>The POST Council Composition </a:t>
            </a:r>
            <a:r>
              <a:rPr lang="en-US" sz="2400" dirty="0" smtClean="0"/>
              <a:t>(Cont.)</a:t>
            </a:r>
            <a:endParaRPr lang="en-US" sz="2400" dirty="0"/>
          </a:p>
        </p:txBody>
      </p:sp>
      <p:graphicFrame>
        <p:nvGraphicFramePr>
          <p:cNvPr id="13" name="Content Placeholder 7"/>
          <p:cNvGraphicFramePr>
            <a:graphicFrameLocks/>
          </p:cNvGraphicFramePr>
          <p:nvPr>
            <p:extLst>
              <p:ext uri="{D42A27DB-BD31-4B8C-83A1-F6EECF244321}">
                <p14:modId xmlns:p14="http://schemas.microsoft.com/office/powerpoint/2010/main" val="3683711381"/>
              </p:ext>
            </p:extLst>
          </p:nvPr>
        </p:nvGraphicFramePr>
        <p:xfrm>
          <a:off x="672042" y="2057403"/>
          <a:ext cx="7799916" cy="3411328"/>
        </p:xfrm>
        <a:graphic>
          <a:graphicData uri="http://schemas.openxmlformats.org/drawingml/2006/table">
            <a:tbl>
              <a:tblPr>
                <a:tableStyleId>{0505E3EF-67EA-436B-97B2-0124C06EBD24}</a:tableStyleId>
              </a:tblPr>
              <a:tblGrid>
                <a:gridCol w="3899958">
                  <a:extLst>
                    <a:ext uri="{9D8B030D-6E8A-4147-A177-3AD203B41FA5}">
                      <a16:colId xmlns:a16="http://schemas.microsoft.com/office/drawing/2014/main" val="302415615"/>
                    </a:ext>
                  </a:extLst>
                </a:gridCol>
                <a:gridCol w="3899958">
                  <a:extLst>
                    <a:ext uri="{9D8B030D-6E8A-4147-A177-3AD203B41FA5}">
                      <a16:colId xmlns:a16="http://schemas.microsoft.com/office/drawing/2014/main" val="703306284"/>
                    </a:ext>
                  </a:extLst>
                </a:gridCol>
              </a:tblGrid>
              <a:tr h="11845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Chief of Police (1)</a:t>
                      </a:r>
                    </a:p>
                  </a:txBody>
                  <a:tcPr marL="822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County Sheriff</a:t>
                      </a:r>
                      <a:r>
                        <a:rPr lang="en-US" sz="1600" baseline="0" dirty="0" smtClean="0"/>
                        <a:t> (1)</a:t>
                      </a:r>
                      <a:endParaRPr lang="en-US" sz="1600" dirty="0" smtClean="0"/>
                    </a:p>
                  </a:txBody>
                  <a:tcPr marL="822960" anchor="ctr"/>
                </a:tc>
                <a:extLst>
                  <a:ext uri="{0D108BD9-81ED-4DB2-BD59-A6C34878D82A}">
                    <a16:rowId xmlns:a16="http://schemas.microsoft.com/office/drawing/2014/main" val="1798816231"/>
                  </a:ext>
                </a:extLst>
              </a:tr>
              <a:tr h="999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City</a:t>
                      </a:r>
                      <a:r>
                        <a:rPr lang="en-US" sz="1600" baseline="0" dirty="0" smtClean="0"/>
                        <a:t> Manager or Mayor (1)</a:t>
                      </a:r>
                      <a:endParaRPr lang="en-US" sz="1600" dirty="0" smtClean="0"/>
                    </a:p>
                  </a:txBody>
                  <a:tcPr marL="822960" anchor="ctr"/>
                </a:tc>
                <a:tc>
                  <a:txBody>
                    <a:bodyPr/>
                    <a:lstStyle/>
                    <a:p>
                      <a:pPr algn="l"/>
                      <a:r>
                        <a:rPr lang="en-US" sz="1600" dirty="0" smtClean="0"/>
                        <a:t>Municipal</a:t>
                      </a:r>
                      <a:r>
                        <a:rPr lang="en-US" sz="1600" baseline="0" dirty="0" smtClean="0"/>
                        <a:t> Police Officers (2)</a:t>
                      </a:r>
                      <a:endParaRPr lang="en-US" sz="1600" dirty="0"/>
                    </a:p>
                  </a:txBody>
                  <a:tcPr marL="822960" anchor="ctr"/>
                </a:tc>
                <a:extLst>
                  <a:ext uri="{0D108BD9-81ED-4DB2-BD59-A6C34878D82A}">
                    <a16:rowId xmlns:a16="http://schemas.microsoft.com/office/drawing/2014/main" val="3256785961"/>
                  </a:ext>
                </a:extLst>
              </a:tr>
              <a:tr h="12275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County Commissioner (1)</a:t>
                      </a:r>
                    </a:p>
                  </a:txBody>
                  <a:tcPr marL="822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Peace Officers (2)</a:t>
                      </a:r>
                    </a:p>
                  </a:txBody>
                  <a:tcPr marL="822960" anchor="ctr"/>
                </a:tc>
                <a:extLst>
                  <a:ext uri="{0D108BD9-81ED-4DB2-BD59-A6C34878D82A}">
                    <a16:rowId xmlns:a16="http://schemas.microsoft.com/office/drawing/2014/main" val="2020589310"/>
                  </a:ext>
                </a:extLst>
              </a:tr>
            </a:tbl>
          </a:graphicData>
        </a:graphic>
      </p:graphicFrame>
      <p:sp>
        <p:nvSpPr>
          <p:cNvPr id="15" name="TextBox 14"/>
          <p:cNvSpPr txBox="1"/>
          <p:nvPr/>
        </p:nvSpPr>
        <p:spPr>
          <a:xfrm>
            <a:off x="397933" y="1423988"/>
            <a:ext cx="6281400" cy="369332"/>
          </a:xfrm>
          <a:prstGeom prst="rect">
            <a:avLst/>
          </a:prstGeom>
          <a:noFill/>
        </p:spPr>
        <p:txBody>
          <a:bodyPr wrap="none" rtlCol="0">
            <a:spAutoFit/>
          </a:bodyPr>
          <a:lstStyle/>
          <a:p>
            <a:r>
              <a:rPr lang="en-US" b="1" i="1" dirty="0"/>
              <a:t>Eight Members Appointed by the Governor Who Hold Office As:</a:t>
            </a:r>
            <a:endParaRPr lang="en-US" i="1" dirty="0"/>
          </a:p>
        </p:txBody>
      </p:sp>
    </p:spTree>
    <p:custDataLst>
      <p:tags r:id="rId1"/>
    </p:custDataLst>
    <p:extLst>
      <p:ext uri="{BB962C8B-B14F-4D97-AF65-F5344CB8AC3E}">
        <p14:creationId xmlns:p14="http://schemas.microsoft.com/office/powerpoint/2010/main" val="30899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Council Members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2289500"/>
              </p:ext>
            </p:extLst>
          </p:nvPr>
        </p:nvGraphicFramePr>
        <p:xfrm>
          <a:off x="628650" y="1417638"/>
          <a:ext cx="7886700" cy="4211320"/>
        </p:xfrm>
        <a:graphic>
          <a:graphicData uri="http://schemas.openxmlformats.org/drawingml/2006/table">
            <a:tbl>
              <a:tblPr bandRow="1">
                <a:tableStyleId>{0505E3EF-67EA-436B-97B2-0124C06EBD24}</a:tableStyleId>
              </a:tblPr>
              <a:tblGrid>
                <a:gridCol w="4273550">
                  <a:extLst>
                    <a:ext uri="{9D8B030D-6E8A-4147-A177-3AD203B41FA5}">
                      <a16:colId xmlns:a16="http://schemas.microsoft.com/office/drawing/2014/main" val="3079592299"/>
                    </a:ext>
                  </a:extLst>
                </a:gridCol>
                <a:gridCol w="3613150">
                  <a:extLst>
                    <a:ext uri="{9D8B030D-6E8A-4147-A177-3AD203B41FA5}">
                      <a16:colId xmlns:a16="http://schemas.microsoft.com/office/drawing/2014/main" val="3570121702"/>
                    </a:ext>
                  </a:extLst>
                </a:gridCol>
              </a:tblGrid>
              <a:tr h="370840">
                <a:tc>
                  <a:txBody>
                    <a:bodyPr/>
                    <a:lstStyle/>
                    <a:p>
                      <a:r>
                        <a:rPr lang="en-US" dirty="0" smtClean="0"/>
                        <a:t>A member other than</a:t>
                      </a:r>
                      <a:r>
                        <a:rPr lang="en-US" baseline="0" dirty="0" smtClean="0"/>
                        <a:t> the Attorney General</a:t>
                      </a:r>
                      <a:endParaRPr lang="en-US" dirty="0"/>
                    </a:p>
                  </a:txBody>
                  <a:tcPr/>
                </a:tc>
                <a:tc>
                  <a:txBody>
                    <a:bodyPr/>
                    <a:lstStyle/>
                    <a:p>
                      <a:r>
                        <a:rPr lang="en-US" b="1" dirty="0" smtClean="0"/>
                        <a:t>Mr. Don Banks</a:t>
                      </a:r>
                      <a:endParaRPr lang="en-US" b="1" dirty="0"/>
                    </a:p>
                  </a:txBody>
                  <a:tcPr/>
                </a:tc>
                <a:extLst>
                  <a:ext uri="{0D108BD9-81ED-4DB2-BD59-A6C34878D82A}">
                    <a16:rowId xmlns:a16="http://schemas.microsoft.com/office/drawing/2014/main" val="2812273736"/>
                  </a:ext>
                </a:extLst>
              </a:tr>
              <a:tr h="370840">
                <a:tc>
                  <a:txBody>
                    <a:bodyPr/>
                    <a:lstStyle/>
                    <a:p>
                      <a:r>
                        <a:rPr lang="en-US" dirty="0" smtClean="0"/>
                        <a:t>The President</a:t>
                      </a:r>
                      <a:r>
                        <a:rPr lang="en-US" baseline="0" dirty="0" smtClean="0"/>
                        <a:t> of the Georgia Association of Chiefs of Police or Designee</a:t>
                      </a:r>
                      <a:endParaRPr lang="en-US" dirty="0"/>
                    </a:p>
                  </a:txBody>
                  <a:tcPr/>
                </a:tc>
                <a:tc>
                  <a:txBody>
                    <a:bodyPr/>
                    <a:lstStyle/>
                    <a:p>
                      <a:r>
                        <a:rPr lang="en-US" b="1" dirty="0" smtClean="0"/>
                        <a:t>Chief Alan Rowe </a:t>
                      </a:r>
                      <a:r>
                        <a:rPr lang="en-US" dirty="0" smtClean="0"/>
                        <a:t>– Valdosta State University Police Department</a:t>
                      </a:r>
                    </a:p>
                  </a:txBody>
                  <a:tcPr/>
                </a:tc>
                <a:extLst>
                  <a:ext uri="{0D108BD9-81ED-4DB2-BD59-A6C34878D82A}">
                    <a16:rowId xmlns:a16="http://schemas.microsoft.com/office/drawing/2014/main" val="2265847570"/>
                  </a:ext>
                </a:extLst>
              </a:tr>
              <a:tr h="370840">
                <a:tc>
                  <a:txBody>
                    <a:bodyPr/>
                    <a:lstStyle/>
                    <a:p>
                      <a:r>
                        <a:rPr lang="en-US" dirty="0" smtClean="0"/>
                        <a:t>The President of the Georgia Sheriffs' Association or designee</a:t>
                      </a:r>
                      <a:endParaRPr lang="en-US" dirty="0"/>
                    </a:p>
                  </a:txBody>
                  <a:tcPr/>
                </a:tc>
                <a:tc>
                  <a:txBody>
                    <a:bodyPr/>
                    <a:lstStyle/>
                    <a:p>
                      <a:r>
                        <a:rPr lang="en-US" b="1" dirty="0" smtClean="0"/>
                        <a:t>Sheriff Jimmy McDuffie </a:t>
                      </a:r>
                      <a:r>
                        <a:rPr lang="en-US" dirty="0" smtClean="0"/>
                        <a:t>–Effingham County Sheriff’s Office</a:t>
                      </a:r>
                      <a:endParaRPr lang="en-US" dirty="0"/>
                    </a:p>
                  </a:txBody>
                  <a:tcPr/>
                </a:tc>
                <a:extLst>
                  <a:ext uri="{0D108BD9-81ED-4DB2-BD59-A6C34878D82A}">
                    <a16:rowId xmlns:a16="http://schemas.microsoft.com/office/drawing/2014/main" val="3242363255"/>
                  </a:ext>
                </a:extLst>
              </a:tr>
              <a:tr h="370840">
                <a:tc>
                  <a:txBody>
                    <a:bodyPr/>
                    <a:lstStyle/>
                    <a:p>
                      <a:r>
                        <a:rPr lang="en-US" dirty="0" smtClean="0"/>
                        <a:t>The President of the Georgia Municipal Association or designee</a:t>
                      </a:r>
                      <a:endParaRPr lang="en-US" dirty="0"/>
                    </a:p>
                  </a:txBody>
                  <a:tcPr/>
                </a:tc>
                <a:tc>
                  <a:txBody>
                    <a:bodyPr/>
                    <a:lstStyle/>
                    <a:p>
                      <a:r>
                        <a:rPr lang="en-US" b="1" dirty="0" smtClean="0"/>
                        <a:t>Mayor J. Clark </a:t>
                      </a:r>
                      <a:r>
                        <a:rPr lang="en-US" b="1" dirty="0" err="1" smtClean="0"/>
                        <a:t>Boddie</a:t>
                      </a:r>
                      <a:r>
                        <a:rPr lang="en-US" b="1" dirty="0" smtClean="0"/>
                        <a:t> </a:t>
                      </a:r>
                      <a:r>
                        <a:rPr lang="en-US" dirty="0" smtClean="0"/>
                        <a:t>(Designee)– City of Palmetto</a:t>
                      </a:r>
                      <a:endParaRPr lang="en-US" dirty="0"/>
                    </a:p>
                  </a:txBody>
                  <a:tcPr/>
                </a:tc>
                <a:extLst>
                  <a:ext uri="{0D108BD9-81ED-4DB2-BD59-A6C34878D82A}">
                    <a16:rowId xmlns:a16="http://schemas.microsoft.com/office/drawing/2014/main" val="2435739903"/>
                  </a:ext>
                </a:extLst>
              </a:tr>
              <a:tr h="370840">
                <a:tc>
                  <a:txBody>
                    <a:bodyPr/>
                    <a:lstStyle/>
                    <a:p>
                      <a:r>
                        <a:rPr lang="en-US" dirty="0" smtClean="0"/>
                        <a:t>The President of the Association County Commissioners of Georgia or designee</a:t>
                      </a:r>
                      <a:endParaRPr lang="en-US" dirty="0"/>
                    </a:p>
                  </a:txBody>
                  <a:tcPr/>
                </a:tc>
                <a:tc>
                  <a:txBody>
                    <a:bodyPr/>
                    <a:lstStyle/>
                    <a:p>
                      <a:r>
                        <a:rPr lang="en-US" b="1" dirty="0" smtClean="0"/>
                        <a:t>Commissioner Lamar Paris </a:t>
                      </a:r>
                      <a:r>
                        <a:rPr lang="en-US" dirty="0" smtClean="0"/>
                        <a:t>– Union County</a:t>
                      </a:r>
                      <a:endParaRPr lang="en-US" dirty="0"/>
                    </a:p>
                  </a:txBody>
                  <a:tcPr/>
                </a:tc>
                <a:extLst>
                  <a:ext uri="{0D108BD9-81ED-4DB2-BD59-A6C34878D82A}">
                    <a16:rowId xmlns:a16="http://schemas.microsoft.com/office/drawing/2014/main" val="3462521997"/>
                  </a:ext>
                </a:extLst>
              </a:tr>
              <a:tr h="370840">
                <a:tc>
                  <a:txBody>
                    <a:bodyPr/>
                    <a:lstStyle/>
                    <a:p>
                      <a:r>
                        <a:rPr lang="en-US" dirty="0" smtClean="0"/>
                        <a:t>The Commissioner of Public Safety or designee</a:t>
                      </a:r>
                      <a:endParaRPr lang="en-US" dirty="0"/>
                    </a:p>
                  </a:txBody>
                  <a:tcPr/>
                </a:tc>
                <a:tc>
                  <a:txBody>
                    <a:bodyPr/>
                    <a:lstStyle/>
                    <a:p>
                      <a:r>
                        <a:rPr lang="en-US" b="1" dirty="0" smtClean="0"/>
                        <a:t>Lt. Col. Billy Hitchens </a:t>
                      </a:r>
                      <a:r>
                        <a:rPr lang="en-US" dirty="0" smtClean="0"/>
                        <a:t>(Designee)</a:t>
                      </a:r>
                      <a:endParaRPr lang="en-US" dirty="0"/>
                    </a:p>
                  </a:txBody>
                  <a:tcPr/>
                </a:tc>
                <a:extLst>
                  <a:ext uri="{0D108BD9-81ED-4DB2-BD59-A6C34878D82A}">
                    <a16:rowId xmlns:a16="http://schemas.microsoft.com/office/drawing/2014/main" val="493896323"/>
                  </a:ext>
                </a:extLst>
              </a:tr>
              <a:tr h="370840">
                <a:tc>
                  <a:txBody>
                    <a:bodyPr/>
                    <a:lstStyle/>
                    <a:p>
                      <a:r>
                        <a:rPr lang="en-US" dirty="0" smtClean="0"/>
                        <a:t>The Commissioner of Corrections or designee</a:t>
                      </a:r>
                      <a:endParaRPr lang="en-US" dirty="0"/>
                    </a:p>
                  </a:txBody>
                  <a:tcPr/>
                </a:tc>
                <a:tc>
                  <a:txBody>
                    <a:bodyPr/>
                    <a:lstStyle/>
                    <a:p>
                      <a:r>
                        <a:rPr lang="en-US" b="1" dirty="0" smtClean="0"/>
                        <a:t>Director Terry Edge </a:t>
                      </a:r>
                      <a:r>
                        <a:rPr lang="en-US" dirty="0" smtClean="0"/>
                        <a:t>(Designee)</a:t>
                      </a:r>
                      <a:endParaRPr lang="en-US" dirty="0"/>
                    </a:p>
                  </a:txBody>
                  <a:tcPr/>
                </a:tc>
                <a:extLst>
                  <a:ext uri="{0D108BD9-81ED-4DB2-BD59-A6C34878D82A}">
                    <a16:rowId xmlns:a16="http://schemas.microsoft.com/office/drawing/2014/main" val="1745772735"/>
                  </a:ext>
                </a:extLst>
              </a:tr>
            </a:tbl>
          </a:graphicData>
        </a:graphic>
      </p:graphicFrame>
    </p:spTree>
    <p:custDataLst>
      <p:tags r:id="rId1"/>
    </p:custDataLst>
    <p:extLst>
      <p:ext uri="{BB962C8B-B14F-4D97-AF65-F5344CB8AC3E}">
        <p14:creationId xmlns:p14="http://schemas.microsoft.com/office/powerpoint/2010/main" val="1769712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DESIGN_ID_OFFICE THEME" val="7Pfvp0w6"/>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3896</TotalTime>
  <Words>2359</Words>
  <Application>Microsoft Office PowerPoint</Application>
  <PresentationFormat>On-screen Show (4:3)</PresentationFormat>
  <Paragraphs>260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Georgia Peace Officer  Standards &amp; Training Council</vt:lpstr>
      <vt:lpstr>Welcome to the Peace Officer Standards &amp; Training Council</vt:lpstr>
      <vt:lpstr>About Georgia POST Council</vt:lpstr>
      <vt:lpstr>Georgia POST Council Functions</vt:lpstr>
      <vt:lpstr>Georgia POST Council Functions (Cont.)</vt:lpstr>
      <vt:lpstr>Our Mission</vt:lpstr>
      <vt:lpstr>The POST Council Composition</vt:lpstr>
      <vt:lpstr>The POST Council Composition (Cont.)</vt:lpstr>
      <vt:lpstr>The Current Council Members</vt:lpstr>
      <vt:lpstr>The Current Council Members (Cont.)</vt:lpstr>
      <vt:lpstr>The Current Council Members (Cont.)</vt:lpstr>
      <vt:lpstr>The Current Advisory Members</vt:lpstr>
      <vt:lpstr>The Current Advisory Members (Cont.)</vt:lpstr>
      <vt:lpstr>The Current Advisory Members (Cont.)</vt:lpstr>
      <vt:lpstr>Powers of the Council</vt:lpstr>
      <vt:lpstr>Sanctions the Council is Empowered to Administer</vt:lpstr>
      <vt:lpstr>Committee Duties &amp; Responsibilities </vt:lpstr>
      <vt:lpstr>The Agency</vt:lpstr>
      <vt:lpstr>The Agency (Cont.)</vt:lpstr>
      <vt:lpstr>The Agency (Cont.)</vt:lpstr>
      <vt:lpstr>The Agency (Cont.)</vt:lpstr>
      <vt:lpstr>The Agency (Cont.)</vt:lpstr>
      <vt:lpstr>The Agency (Cont.)</vt:lpstr>
      <vt:lpstr>Georgia Peace Officer Population</vt:lpstr>
      <vt:lpstr>Georgia Peace Officer Certification Requirements</vt:lpstr>
      <vt:lpstr>POST Certification Process</vt:lpstr>
      <vt:lpstr>Required Annual In-Service Training</vt:lpstr>
      <vt:lpstr>Where to Get Annual Training</vt:lpstr>
      <vt:lpstr>Training Deficiency Consequences </vt:lpstr>
      <vt:lpstr>Recovering Arrest Powers</vt:lpstr>
      <vt:lpstr>Notifying POST </vt:lpstr>
      <vt:lpstr>Notifying POST  </vt:lpstr>
      <vt:lpstr>Notifying POST</vt:lpstr>
      <vt:lpstr>Sanctioning Process</vt:lpstr>
      <vt:lpstr>Hearings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Peace Officer  Standards &amp; Training Council</dc:title>
  <dc:creator>Amy Knight</dc:creator>
  <cp:lastModifiedBy>wnlewis@gapost.org</cp:lastModifiedBy>
  <cp:revision>64</cp:revision>
  <dcterms:created xsi:type="dcterms:W3CDTF">2022-09-13T11:53:22Z</dcterms:created>
  <dcterms:modified xsi:type="dcterms:W3CDTF">2022-09-21T11:57:48Z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959056BA-8B50-4CC9-A911-1B6CD48BB364</vt:lpwstr>
  </property>
  <property fmtid="{D5CDD505-2E9C-101B-9397-08002B2CF9AE}" pid="3" name="ArticulatePath">
    <vt:lpwstr>Presentation1</vt:lpwstr>
  </property>
</Properties>
</file>