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7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4F295B-3564-4E4A-A9E4-3FB8B126CE5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7D0951D-5A44-471A-9A13-1FC291216D02}">
      <dgm:prSet/>
      <dgm:spPr/>
      <dgm:t>
        <a:bodyPr/>
        <a:lstStyle/>
        <a:p>
          <a:r>
            <a:rPr lang="en-US" dirty="0"/>
            <a:t>1. December 1, 2020 = 37,504 cases</a:t>
          </a:r>
        </a:p>
      </dgm:t>
    </dgm:pt>
    <dgm:pt modelId="{BE3C7ADB-BFA3-4DCA-8214-4D78A06A4CDC}" type="parTrans" cxnId="{635E605B-625F-45D4-B033-0C8FF072EAE7}">
      <dgm:prSet/>
      <dgm:spPr/>
      <dgm:t>
        <a:bodyPr/>
        <a:lstStyle/>
        <a:p>
          <a:endParaRPr lang="en-US"/>
        </a:p>
      </dgm:t>
    </dgm:pt>
    <dgm:pt modelId="{55D65DA6-4CA4-4AB4-BB3D-0F6B6A2ADE2A}" type="sibTrans" cxnId="{635E605B-625F-45D4-B033-0C8FF072EAE7}">
      <dgm:prSet/>
      <dgm:spPr/>
      <dgm:t>
        <a:bodyPr/>
        <a:lstStyle/>
        <a:p>
          <a:endParaRPr lang="en-US"/>
        </a:p>
      </dgm:t>
    </dgm:pt>
    <dgm:pt modelId="{CE6392CA-3243-48E1-BFF9-036A85105DFB}">
      <dgm:prSet/>
      <dgm:spPr/>
      <dgm:t>
        <a:bodyPr/>
        <a:lstStyle/>
        <a:p>
          <a:r>
            <a:rPr lang="en-US" dirty="0"/>
            <a:t>2. 670 Confirmed Deaths</a:t>
          </a:r>
        </a:p>
      </dgm:t>
    </dgm:pt>
    <dgm:pt modelId="{E9051CAA-572F-475F-8300-C251F77231EE}" type="parTrans" cxnId="{FEC6986D-1D52-4DC3-9E36-944C0365A7CB}">
      <dgm:prSet/>
      <dgm:spPr/>
      <dgm:t>
        <a:bodyPr/>
        <a:lstStyle/>
        <a:p>
          <a:endParaRPr lang="en-US"/>
        </a:p>
      </dgm:t>
    </dgm:pt>
    <dgm:pt modelId="{7677A93D-A8A8-4BF1-BFC8-DC8148E035C3}" type="sibTrans" cxnId="{FEC6986D-1D52-4DC3-9E36-944C0365A7CB}">
      <dgm:prSet/>
      <dgm:spPr/>
      <dgm:t>
        <a:bodyPr/>
        <a:lstStyle/>
        <a:p>
          <a:endParaRPr lang="en-US"/>
        </a:p>
      </dgm:t>
    </dgm:pt>
    <dgm:pt modelId="{E3A50CA9-2569-421F-9571-7316BDA4CC28}">
      <dgm:prSet/>
      <dgm:spPr/>
      <dgm:t>
        <a:bodyPr/>
        <a:lstStyle/>
        <a:p>
          <a:r>
            <a:rPr lang="en-US"/>
            <a:t>3. 79 Deaths Under Investigation</a:t>
          </a:r>
        </a:p>
      </dgm:t>
    </dgm:pt>
    <dgm:pt modelId="{D66772B6-6700-4AA9-86C1-5DBF79FFEC91}" type="parTrans" cxnId="{F45D1F5E-7F8A-4283-AED9-20619AF280DC}">
      <dgm:prSet/>
      <dgm:spPr/>
      <dgm:t>
        <a:bodyPr/>
        <a:lstStyle/>
        <a:p>
          <a:endParaRPr lang="en-US"/>
        </a:p>
      </dgm:t>
    </dgm:pt>
    <dgm:pt modelId="{64899324-786F-4675-BBEE-2FB26FA560F5}" type="sibTrans" cxnId="{F45D1F5E-7F8A-4283-AED9-20619AF280DC}">
      <dgm:prSet/>
      <dgm:spPr/>
      <dgm:t>
        <a:bodyPr/>
        <a:lstStyle/>
        <a:p>
          <a:endParaRPr lang="en-US"/>
        </a:p>
      </dgm:t>
    </dgm:pt>
    <dgm:pt modelId="{A7B06F0B-9BD0-4ABE-958A-9CA595F62353}" type="pres">
      <dgm:prSet presAssocID="{A84F295B-3564-4E4A-A9E4-3FB8B126CE54}" presName="linear" presStyleCnt="0">
        <dgm:presLayoutVars>
          <dgm:animLvl val="lvl"/>
          <dgm:resizeHandles val="exact"/>
        </dgm:presLayoutVars>
      </dgm:prSet>
      <dgm:spPr/>
    </dgm:pt>
    <dgm:pt modelId="{7200C7CF-C912-43FB-BB4D-B250BF3B7675}" type="pres">
      <dgm:prSet presAssocID="{F7D0951D-5A44-471A-9A13-1FC291216D0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6F0BFE9-8527-4571-9BE2-9591924D2D28}" type="pres">
      <dgm:prSet presAssocID="{55D65DA6-4CA4-4AB4-BB3D-0F6B6A2ADE2A}" presName="spacer" presStyleCnt="0"/>
      <dgm:spPr/>
    </dgm:pt>
    <dgm:pt modelId="{0EEE10C7-25A0-4991-98F0-88354F4B811C}" type="pres">
      <dgm:prSet presAssocID="{CE6392CA-3243-48E1-BFF9-036A85105DF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AF937A1-D520-4AEA-82AD-E882F176F160}" type="pres">
      <dgm:prSet presAssocID="{7677A93D-A8A8-4BF1-BFC8-DC8148E035C3}" presName="spacer" presStyleCnt="0"/>
      <dgm:spPr/>
    </dgm:pt>
    <dgm:pt modelId="{6C32C234-0C6A-4DBC-855A-E76ED3BCB99D}" type="pres">
      <dgm:prSet presAssocID="{E3A50CA9-2569-421F-9571-7316BDA4CC2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AB31328-6EEF-4A45-832E-98A9B35FC92D}" type="presOf" srcId="{A84F295B-3564-4E4A-A9E4-3FB8B126CE54}" destId="{A7B06F0B-9BD0-4ABE-958A-9CA595F62353}" srcOrd="0" destOrd="0" presId="urn:microsoft.com/office/officeart/2005/8/layout/vList2"/>
    <dgm:cxn modelId="{635E605B-625F-45D4-B033-0C8FF072EAE7}" srcId="{A84F295B-3564-4E4A-A9E4-3FB8B126CE54}" destId="{F7D0951D-5A44-471A-9A13-1FC291216D02}" srcOrd="0" destOrd="0" parTransId="{BE3C7ADB-BFA3-4DCA-8214-4D78A06A4CDC}" sibTransId="{55D65DA6-4CA4-4AB4-BB3D-0F6B6A2ADE2A}"/>
    <dgm:cxn modelId="{F45D1F5E-7F8A-4283-AED9-20619AF280DC}" srcId="{A84F295B-3564-4E4A-A9E4-3FB8B126CE54}" destId="{E3A50CA9-2569-421F-9571-7316BDA4CC28}" srcOrd="2" destOrd="0" parTransId="{D66772B6-6700-4AA9-86C1-5DBF79FFEC91}" sibTransId="{64899324-786F-4675-BBEE-2FB26FA560F5}"/>
    <dgm:cxn modelId="{FD3D1F43-F277-4467-8D18-70D7007B5F24}" type="presOf" srcId="{F7D0951D-5A44-471A-9A13-1FC291216D02}" destId="{7200C7CF-C912-43FB-BB4D-B250BF3B7675}" srcOrd="0" destOrd="0" presId="urn:microsoft.com/office/officeart/2005/8/layout/vList2"/>
    <dgm:cxn modelId="{FEC6986D-1D52-4DC3-9E36-944C0365A7CB}" srcId="{A84F295B-3564-4E4A-A9E4-3FB8B126CE54}" destId="{CE6392CA-3243-48E1-BFF9-036A85105DFB}" srcOrd="1" destOrd="0" parTransId="{E9051CAA-572F-475F-8300-C251F77231EE}" sibTransId="{7677A93D-A8A8-4BF1-BFC8-DC8148E035C3}"/>
    <dgm:cxn modelId="{ED6B39AB-F9E9-42B7-B4E7-487ED9439511}" type="presOf" srcId="{CE6392CA-3243-48E1-BFF9-036A85105DFB}" destId="{0EEE10C7-25A0-4991-98F0-88354F4B811C}" srcOrd="0" destOrd="0" presId="urn:microsoft.com/office/officeart/2005/8/layout/vList2"/>
    <dgm:cxn modelId="{34B1D0BB-5095-49E2-8FAE-66C0588EA8D1}" type="presOf" srcId="{E3A50CA9-2569-421F-9571-7316BDA4CC28}" destId="{6C32C234-0C6A-4DBC-855A-E76ED3BCB99D}" srcOrd="0" destOrd="0" presId="urn:microsoft.com/office/officeart/2005/8/layout/vList2"/>
    <dgm:cxn modelId="{63FE0889-AD1B-48C2-A6BE-EAAA76138678}" type="presParOf" srcId="{A7B06F0B-9BD0-4ABE-958A-9CA595F62353}" destId="{7200C7CF-C912-43FB-BB4D-B250BF3B7675}" srcOrd="0" destOrd="0" presId="urn:microsoft.com/office/officeart/2005/8/layout/vList2"/>
    <dgm:cxn modelId="{79DBD4A8-9ECD-4AEF-8CB0-AB6EC422636F}" type="presParOf" srcId="{A7B06F0B-9BD0-4ABE-958A-9CA595F62353}" destId="{F6F0BFE9-8527-4571-9BE2-9591924D2D28}" srcOrd="1" destOrd="0" presId="urn:microsoft.com/office/officeart/2005/8/layout/vList2"/>
    <dgm:cxn modelId="{2D9EC91F-387D-488D-B3CC-B777C09E4500}" type="presParOf" srcId="{A7B06F0B-9BD0-4ABE-958A-9CA595F62353}" destId="{0EEE10C7-25A0-4991-98F0-88354F4B811C}" srcOrd="2" destOrd="0" presId="urn:microsoft.com/office/officeart/2005/8/layout/vList2"/>
    <dgm:cxn modelId="{0D94072A-9964-48E2-B94F-02535460189C}" type="presParOf" srcId="{A7B06F0B-9BD0-4ABE-958A-9CA595F62353}" destId="{EAF937A1-D520-4AEA-82AD-E882F176F160}" srcOrd="3" destOrd="0" presId="urn:microsoft.com/office/officeart/2005/8/layout/vList2"/>
    <dgm:cxn modelId="{5CEE460C-6FD1-4434-8818-650C11A532BF}" type="presParOf" srcId="{A7B06F0B-9BD0-4ABE-958A-9CA595F62353}" destId="{6C32C234-0C6A-4DBC-855A-E76ED3BCB9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AC6A4D-3B68-4113-8C98-14DB5873DA6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B118ADE-FC3B-4699-87D3-D30E5678D507}">
      <dgm:prSet/>
      <dgm:spPr/>
      <dgm:t>
        <a:bodyPr/>
        <a:lstStyle/>
        <a:p>
          <a:r>
            <a:rPr lang="en-US" u="sng" dirty="0"/>
            <a:t>Key Findings &amp; Recommendations (5)</a:t>
          </a:r>
          <a:endParaRPr lang="en-US" dirty="0"/>
        </a:p>
      </dgm:t>
    </dgm:pt>
    <dgm:pt modelId="{C1D078CD-457F-4384-9C54-41E97F0CA038}" type="parTrans" cxnId="{0818C53C-A3DE-4850-B251-0300068FE859}">
      <dgm:prSet/>
      <dgm:spPr/>
      <dgm:t>
        <a:bodyPr/>
        <a:lstStyle/>
        <a:p>
          <a:endParaRPr lang="en-US"/>
        </a:p>
      </dgm:t>
    </dgm:pt>
    <dgm:pt modelId="{20FADCE2-A0B7-4B7B-8D26-2D29CD175DE9}" type="sibTrans" cxnId="{0818C53C-A3DE-4850-B251-0300068FE859}">
      <dgm:prSet/>
      <dgm:spPr/>
      <dgm:t>
        <a:bodyPr/>
        <a:lstStyle/>
        <a:p>
          <a:endParaRPr lang="en-US"/>
        </a:p>
      </dgm:t>
    </dgm:pt>
    <dgm:pt modelId="{EB5802CC-E23F-4ED2-972A-93F1B1B68C57}">
      <dgm:prSet/>
      <dgm:spPr/>
      <dgm:t>
        <a:bodyPr/>
        <a:lstStyle/>
        <a:p>
          <a:r>
            <a:rPr lang="en-US"/>
            <a:t>1. Ill-preparation for public health crisis</a:t>
          </a:r>
        </a:p>
      </dgm:t>
    </dgm:pt>
    <dgm:pt modelId="{E87053FC-41C5-4859-A84C-6AE6F9A7734D}" type="parTrans" cxnId="{E31173C8-ACE0-4C00-B3A2-B78623239BD4}">
      <dgm:prSet/>
      <dgm:spPr/>
      <dgm:t>
        <a:bodyPr/>
        <a:lstStyle/>
        <a:p>
          <a:endParaRPr lang="en-US"/>
        </a:p>
      </dgm:t>
    </dgm:pt>
    <dgm:pt modelId="{29D68F16-AFD1-4F52-B886-5E5DB0D0A3D8}" type="sibTrans" cxnId="{E31173C8-ACE0-4C00-B3A2-B78623239BD4}">
      <dgm:prSet/>
      <dgm:spPr/>
      <dgm:t>
        <a:bodyPr/>
        <a:lstStyle/>
        <a:p>
          <a:endParaRPr lang="en-US"/>
        </a:p>
      </dgm:t>
    </dgm:pt>
    <dgm:pt modelId="{D810511D-204B-43E0-A34D-F8D68DB7262E}">
      <dgm:prSet/>
      <dgm:spPr/>
      <dgm:t>
        <a:bodyPr/>
        <a:lstStyle/>
        <a:p>
          <a:r>
            <a:rPr lang="en-US"/>
            <a:t>Create crisis plan (CJ, public health, community-based org.)</a:t>
          </a:r>
        </a:p>
      </dgm:t>
    </dgm:pt>
    <dgm:pt modelId="{7E33C162-F374-4C11-B044-429F79033B41}" type="parTrans" cxnId="{4984AA4F-13A6-473C-BB41-9A67C4452311}">
      <dgm:prSet/>
      <dgm:spPr/>
      <dgm:t>
        <a:bodyPr/>
        <a:lstStyle/>
        <a:p>
          <a:endParaRPr lang="en-US"/>
        </a:p>
      </dgm:t>
    </dgm:pt>
    <dgm:pt modelId="{DA3289A1-061A-4A80-BE86-D90CBAA8C7BE}" type="sibTrans" cxnId="{4984AA4F-13A6-473C-BB41-9A67C4452311}">
      <dgm:prSet/>
      <dgm:spPr/>
      <dgm:t>
        <a:bodyPr/>
        <a:lstStyle/>
        <a:p>
          <a:endParaRPr lang="en-US"/>
        </a:p>
      </dgm:t>
    </dgm:pt>
    <dgm:pt modelId="{3169152D-F0A8-47BF-A886-1B2194D19153}">
      <dgm:prSet/>
      <dgm:spPr/>
      <dgm:t>
        <a:bodyPr/>
        <a:lstStyle/>
        <a:p>
          <a:r>
            <a:rPr lang="en-US"/>
            <a:t>2. Absence of an effective public health coordination </a:t>
          </a:r>
        </a:p>
      </dgm:t>
    </dgm:pt>
    <dgm:pt modelId="{947B129C-6D41-435B-AAF6-2690E4D14C44}" type="parTrans" cxnId="{B1EC242D-65E3-4100-B6A7-C19F9AE6C1DE}">
      <dgm:prSet/>
      <dgm:spPr/>
      <dgm:t>
        <a:bodyPr/>
        <a:lstStyle/>
        <a:p>
          <a:endParaRPr lang="en-US"/>
        </a:p>
      </dgm:t>
    </dgm:pt>
    <dgm:pt modelId="{FA7C6688-743F-49FC-8FE6-ED25FCADBB58}" type="sibTrans" cxnId="{B1EC242D-65E3-4100-B6A7-C19F9AE6C1DE}">
      <dgm:prSet/>
      <dgm:spPr/>
      <dgm:t>
        <a:bodyPr/>
        <a:lstStyle/>
        <a:p>
          <a:endParaRPr lang="en-US"/>
        </a:p>
      </dgm:t>
    </dgm:pt>
    <dgm:pt modelId="{3F704F7D-D45C-457B-A9A6-5A02A4A66E08}">
      <dgm:prSet/>
      <dgm:spPr/>
      <dgm:t>
        <a:bodyPr/>
        <a:lstStyle/>
        <a:p>
          <a:r>
            <a:rPr lang="en-US"/>
            <a:t>Rebalance public health &amp; CJ system (Social Distance, Limit Contact, Reduce Density)</a:t>
          </a:r>
        </a:p>
      </dgm:t>
    </dgm:pt>
    <dgm:pt modelId="{BC3EFCE6-9EC5-41AA-A45D-5509FD6DDA79}" type="parTrans" cxnId="{DAED9A83-4339-432D-8071-18C56B366CE3}">
      <dgm:prSet/>
      <dgm:spPr/>
      <dgm:t>
        <a:bodyPr/>
        <a:lstStyle/>
        <a:p>
          <a:endParaRPr lang="en-US"/>
        </a:p>
      </dgm:t>
    </dgm:pt>
    <dgm:pt modelId="{1A5588A0-ADD9-4541-B4BC-6F3251EF80F3}" type="sibTrans" cxnId="{DAED9A83-4339-432D-8071-18C56B366CE3}">
      <dgm:prSet/>
      <dgm:spPr/>
      <dgm:t>
        <a:bodyPr/>
        <a:lstStyle/>
        <a:p>
          <a:endParaRPr lang="en-US"/>
        </a:p>
      </dgm:t>
    </dgm:pt>
    <dgm:pt modelId="{2B1E4A5F-E364-4D6A-ABEB-3F445D9F330A}" type="pres">
      <dgm:prSet presAssocID="{6CAC6A4D-3B68-4113-8C98-14DB5873DA6F}" presName="linear" presStyleCnt="0">
        <dgm:presLayoutVars>
          <dgm:animLvl val="lvl"/>
          <dgm:resizeHandles val="exact"/>
        </dgm:presLayoutVars>
      </dgm:prSet>
      <dgm:spPr/>
    </dgm:pt>
    <dgm:pt modelId="{4DC0C816-BA4E-45B7-B5E6-43639B08AF74}" type="pres">
      <dgm:prSet presAssocID="{3B118ADE-FC3B-4699-87D3-D30E5678D507}" presName="parentText" presStyleLbl="node1" presStyleIdx="0" presStyleCnt="3" custLinFactNeighborX="342" custLinFactNeighborY="-2108">
        <dgm:presLayoutVars>
          <dgm:chMax val="0"/>
          <dgm:bulletEnabled val="1"/>
        </dgm:presLayoutVars>
      </dgm:prSet>
      <dgm:spPr/>
    </dgm:pt>
    <dgm:pt modelId="{FE1B1EEB-5727-4403-ACB5-C9B8ACDD5BBF}" type="pres">
      <dgm:prSet presAssocID="{20FADCE2-A0B7-4B7B-8D26-2D29CD175DE9}" presName="spacer" presStyleCnt="0"/>
      <dgm:spPr/>
    </dgm:pt>
    <dgm:pt modelId="{A533511B-D8BC-4AF3-A736-51EC1CCB28A2}" type="pres">
      <dgm:prSet presAssocID="{EB5802CC-E23F-4ED2-972A-93F1B1B68C5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6E77832-B199-4CFE-8120-E9C18E17F007}" type="pres">
      <dgm:prSet presAssocID="{EB5802CC-E23F-4ED2-972A-93F1B1B68C57}" presName="childText" presStyleLbl="revTx" presStyleIdx="0" presStyleCnt="2">
        <dgm:presLayoutVars>
          <dgm:bulletEnabled val="1"/>
        </dgm:presLayoutVars>
      </dgm:prSet>
      <dgm:spPr/>
    </dgm:pt>
    <dgm:pt modelId="{BF7EE721-9A1C-43F7-B889-CE0C89DFF679}" type="pres">
      <dgm:prSet presAssocID="{3169152D-F0A8-47BF-A886-1B2194D1915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6DE9585-144D-49AA-BF7B-B49CF610A7D8}" type="pres">
      <dgm:prSet presAssocID="{3169152D-F0A8-47BF-A886-1B2194D1915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1EC242D-65E3-4100-B6A7-C19F9AE6C1DE}" srcId="{6CAC6A4D-3B68-4113-8C98-14DB5873DA6F}" destId="{3169152D-F0A8-47BF-A886-1B2194D19153}" srcOrd="2" destOrd="0" parTransId="{947B129C-6D41-435B-AAF6-2690E4D14C44}" sibTransId="{FA7C6688-743F-49FC-8FE6-ED25FCADBB58}"/>
    <dgm:cxn modelId="{9BE7CD31-F1D3-4E87-97DF-0736D6151A0E}" type="presOf" srcId="{EB5802CC-E23F-4ED2-972A-93F1B1B68C57}" destId="{A533511B-D8BC-4AF3-A736-51EC1CCB28A2}" srcOrd="0" destOrd="0" presId="urn:microsoft.com/office/officeart/2005/8/layout/vList2"/>
    <dgm:cxn modelId="{0818C53C-A3DE-4850-B251-0300068FE859}" srcId="{6CAC6A4D-3B68-4113-8C98-14DB5873DA6F}" destId="{3B118ADE-FC3B-4699-87D3-D30E5678D507}" srcOrd="0" destOrd="0" parTransId="{C1D078CD-457F-4384-9C54-41E97F0CA038}" sibTransId="{20FADCE2-A0B7-4B7B-8D26-2D29CD175DE9}"/>
    <dgm:cxn modelId="{FCF19C68-1E5F-4242-9D26-151395DB243A}" type="presOf" srcId="{3B118ADE-FC3B-4699-87D3-D30E5678D507}" destId="{4DC0C816-BA4E-45B7-B5E6-43639B08AF74}" srcOrd="0" destOrd="0" presId="urn:microsoft.com/office/officeart/2005/8/layout/vList2"/>
    <dgm:cxn modelId="{4984AA4F-13A6-473C-BB41-9A67C4452311}" srcId="{EB5802CC-E23F-4ED2-972A-93F1B1B68C57}" destId="{D810511D-204B-43E0-A34D-F8D68DB7262E}" srcOrd="0" destOrd="0" parTransId="{7E33C162-F374-4C11-B044-429F79033B41}" sibTransId="{DA3289A1-061A-4A80-BE86-D90CBAA8C7BE}"/>
    <dgm:cxn modelId="{DAED9A83-4339-432D-8071-18C56B366CE3}" srcId="{3169152D-F0A8-47BF-A886-1B2194D19153}" destId="{3F704F7D-D45C-457B-A9A6-5A02A4A66E08}" srcOrd="0" destOrd="0" parTransId="{BC3EFCE6-9EC5-41AA-A45D-5509FD6DDA79}" sibTransId="{1A5588A0-ADD9-4541-B4BC-6F3251EF80F3}"/>
    <dgm:cxn modelId="{B6495EA7-E6FA-4949-BECC-8F70EEFCA585}" type="presOf" srcId="{D810511D-204B-43E0-A34D-F8D68DB7262E}" destId="{46E77832-B199-4CFE-8120-E9C18E17F007}" srcOrd="0" destOrd="0" presId="urn:microsoft.com/office/officeart/2005/8/layout/vList2"/>
    <dgm:cxn modelId="{BCC00BB7-E853-4D9E-94AE-5FA1F07B6752}" type="presOf" srcId="{3169152D-F0A8-47BF-A886-1B2194D19153}" destId="{BF7EE721-9A1C-43F7-B889-CE0C89DFF679}" srcOrd="0" destOrd="0" presId="urn:microsoft.com/office/officeart/2005/8/layout/vList2"/>
    <dgm:cxn modelId="{39EDE0C1-D5F4-4D10-9259-E3EAC9488108}" type="presOf" srcId="{3F704F7D-D45C-457B-A9A6-5A02A4A66E08}" destId="{06DE9585-144D-49AA-BF7B-B49CF610A7D8}" srcOrd="0" destOrd="0" presId="urn:microsoft.com/office/officeart/2005/8/layout/vList2"/>
    <dgm:cxn modelId="{E31173C8-ACE0-4C00-B3A2-B78623239BD4}" srcId="{6CAC6A4D-3B68-4113-8C98-14DB5873DA6F}" destId="{EB5802CC-E23F-4ED2-972A-93F1B1B68C57}" srcOrd="1" destOrd="0" parTransId="{E87053FC-41C5-4859-A84C-6AE6F9A7734D}" sibTransId="{29D68F16-AFD1-4F52-B886-5E5DB0D0A3D8}"/>
    <dgm:cxn modelId="{C47183F3-EC5D-4A2D-A6DE-0691B7736A1B}" type="presOf" srcId="{6CAC6A4D-3B68-4113-8C98-14DB5873DA6F}" destId="{2B1E4A5F-E364-4D6A-ABEB-3F445D9F330A}" srcOrd="0" destOrd="0" presId="urn:microsoft.com/office/officeart/2005/8/layout/vList2"/>
    <dgm:cxn modelId="{420E69A6-7DBD-482E-86C0-AC0F419DD38F}" type="presParOf" srcId="{2B1E4A5F-E364-4D6A-ABEB-3F445D9F330A}" destId="{4DC0C816-BA4E-45B7-B5E6-43639B08AF74}" srcOrd="0" destOrd="0" presId="urn:microsoft.com/office/officeart/2005/8/layout/vList2"/>
    <dgm:cxn modelId="{115E44C3-D60C-47A0-B4A5-B1CD1BFBC81C}" type="presParOf" srcId="{2B1E4A5F-E364-4D6A-ABEB-3F445D9F330A}" destId="{FE1B1EEB-5727-4403-ACB5-C9B8ACDD5BBF}" srcOrd="1" destOrd="0" presId="urn:microsoft.com/office/officeart/2005/8/layout/vList2"/>
    <dgm:cxn modelId="{82FA25E3-9114-48D3-AF8F-7D20B7120D1F}" type="presParOf" srcId="{2B1E4A5F-E364-4D6A-ABEB-3F445D9F330A}" destId="{A533511B-D8BC-4AF3-A736-51EC1CCB28A2}" srcOrd="2" destOrd="0" presId="urn:microsoft.com/office/officeart/2005/8/layout/vList2"/>
    <dgm:cxn modelId="{A736AD06-739E-4ACF-9E71-82EFE335A53A}" type="presParOf" srcId="{2B1E4A5F-E364-4D6A-ABEB-3F445D9F330A}" destId="{46E77832-B199-4CFE-8120-E9C18E17F007}" srcOrd="3" destOrd="0" presId="urn:microsoft.com/office/officeart/2005/8/layout/vList2"/>
    <dgm:cxn modelId="{084FD560-0073-4195-9CDF-28DBFAF1A033}" type="presParOf" srcId="{2B1E4A5F-E364-4D6A-ABEB-3F445D9F330A}" destId="{BF7EE721-9A1C-43F7-B889-CE0C89DFF679}" srcOrd="4" destOrd="0" presId="urn:microsoft.com/office/officeart/2005/8/layout/vList2"/>
    <dgm:cxn modelId="{47C39CD1-25EE-4FF8-9ACD-E3FA28DD8A25}" type="presParOf" srcId="{2B1E4A5F-E364-4D6A-ABEB-3F445D9F330A}" destId="{06DE9585-144D-49AA-BF7B-B49CF610A7D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AC6A4D-3B68-4113-8C98-14DB5873DA6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B118ADE-FC3B-4699-87D3-D30E5678D507}">
      <dgm:prSet/>
      <dgm:spPr/>
      <dgm:t>
        <a:bodyPr/>
        <a:lstStyle/>
        <a:p>
          <a:r>
            <a:rPr lang="en-US" u="sng" dirty="0"/>
            <a:t>Key Findings &amp; Recommendations (5)</a:t>
          </a:r>
          <a:endParaRPr lang="en-US" dirty="0"/>
        </a:p>
      </dgm:t>
    </dgm:pt>
    <dgm:pt modelId="{C1D078CD-457F-4384-9C54-41E97F0CA038}" type="parTrans" cxnId="{0818C53C-A3DE-4850-B251-0300068FE859}">
      <dgm:prSet/>
      <dgm:spPr/>
      <dgm:t>
        <a:bodyPr/>
        <a:lstStyle/>
        <a:p>
          <a:endParaRPr lang="en-US"/>
        </a:p>
      </dgm:t>
    </dgm:pt>
    <dgm:pt modelId="{20FADCE2-A0B7-4B7B-8D26-2D29CD175DE9}" type="sibTrans" cxnId="{0818C53C-A3DE-4850-B251-0300068FE859}">
      <dgm:prSet/>
      <dgm:spPr/>
      <dgm:t>
        <a:bodyPr/>
        <a:lstStyle/>
        <a:p>
          <a:endParaRPr lang="en-US"/>
        </a:p>
      </dgm:t>
    </dgm:pt>
    <dgm:pt modelId="{EB5802CC-E23F-4ED2-972A-93F1B1B68C57}">
      <dgm:prSet/>
      <dgm:spPr/>
      <dgm:t>
        <a:bodyPr/>
        <a:lstStyle/>
        <a:p>
          <a:r>
            <a:rPr lang="en-US" dirty="0"/>
            <a:t>3. Lack of consistency &amp; variation of responses</a:t>
          </a:r>
        </a:p>
      </dgm:t>
    </dgm:pt>
    <dgm:pt modelId="{E87053FC-41C5-4859-A84C-6AE6F9A7734D}" type="parTrans" cxnId="{E31173C8-ACE0-4C00-B3A2-B78623239BD4}">
      <dgm:prSet/>
      <dgm:spPr/>
      <dgm:t>
        <a:bodyPr/>
        <a:lstStyle/>
        <a:p>
          <a:endParaRPr lang="en-US"/>
        </a:p>
      </dgm:t>
    </dgm:pt>
    <dgm:pt modelId="{29D68F16-AFD1-4F52-B886-5E5DB0D0A3D8}" type="sibTrans" cxnId="{E31173C8-ACE0-4C00-B3A2-B78623239BD4}">
      <dgm:prSet/>
      <dgm:spPr/>
      <dgm:t>
        <a:bodyPr/>
        <a:lstStyle/>
        <a:p>
          <a:endParaRPr lang="en-US"/>
        </a:p>
      </dgm:t>
    </dgm:pt>
    <dgm:pt modelId="{D810511D-204B-43E0-A34D-F8D68DB7262E}">
      <dgm:prSet/>
      <dgm:spPr/>
      <dgm:t>
        <a:bodyPr/>
        <a:lstStyle/>
        <a:p>
          <a:r>
            <a:rPr lang="en-US" dirty="0"/>
            <a:t>Adoption of shared best practices</a:t>
          </a:r>
        </a:p>
      </dgm:t>
    </dgm:pt>
    <dgm:pt modelId="{7E33C162-F374-4C11-B044-429F79033B41}" type="parTrans" cxnId="{4984AA4F-13A6-473C-BB41-9A67C4452311}">
      <dgm:prSet/>
      <dgm:spPr/>
      <dgm:t>
        <a:bodyPr/>
        <a:lstStyle/>
        <a:p>
          <a:endParaRPr lang="en-US"/>
        </a:p>
      </dgm:t>
    </dgm:pt>
    <dgm:pt modelId="{DA3289A1-061A-4A80-BE86-D90CBAA8C7BE}" type="sibTrans" cxnId="{4984AA4F-13A6-473C-BB41-9A67C4452311}">
      <dgm:prSet/>
      <dgm:spPr/>
      <dgm:t>
        <a:bodyPr/>
        <a:lstStyle/>
        <a:p>
          <a:endParaRPr lang="en-US"/>
        </a:p>
      </dgm:t>
    </dgm:pt>
    <dgm:pt modelId="{3169152D-F0A8-47BF-A886-1B2194D19153}">
      <dgm:prSet/>
      <dgm:spPr/>
      <dgm:t>
        <a:bodyPr/>
        <a:lstStyle/>
        <a:p>
          <a:r>
            <a:rPr lang="en-US" dirty="0"/>
            <a:t>4. Inability to respond quickly due to lack of reliable data and research </a:t>
          </a:r>
        </a:p>
      </dgm:t>
    </dgm:pt>
    <dgm:pt modelId="{947B129C-6D41-435B-AAF6-2690E4D14C44}" type="parTrans" cxnId="{B1EC242D-65E3-4100-B6A7-C19F9AE6C1DE}">
      <dgm:prSet/>
      <dgm:spPr/>
      <dgm:t>
        <a:bodyPr/>
        <a:lstStyle/>
        <a:p>
          <a:endParaRPr lang="en-US"/>
        </a:p>
      </dgm:t>
    </dgm:pt>
    <dgm:pt modelId="{FA7C6688-743F-49FC-8FE6-ED25FCADBB58}" type="sibTrans" cxnId="{B1EC242D-65E3-4100-B6A7-C19F9AE6C1DE}">
      <dgm:prSet/>
      <dgm:spPr/>
      <dgm:t>
        <a:bodyPr/>
        <a:lstStyle/>
        <a:p>
          <a:endParaRPr lang="en-US"/>
        </a:p>
      </dgm:t>
    </dgm:pt>
    <dgm:pt modelId="{3F704F7D-D45C-457B-A9A6-5A02A4A66E08}">
      <dgm:prSet/>
      <dgm:spPr/>
      <dgm:t>
        <a:bodyPr/>
        <a:lstStyle/>
        <a:p>
          <a:r>
            <a:rPr lang="en-US" dirty="0"/>
            <a:t>Increase research &amp; collection of data for the CJ population</a:t>
          </a:r>
        </a:p>
      </dgm:t>
    </dgm:pt>
    <dgm:pt modelId="{BC3EFCE6-9EC5-41AA-A45D-5509FD6DDA79}" type="parTrans" cxnId="{DAED9A83-4339-432D-8071-18C56B366CE3}">
      <dgm:prSet/>
      <dgm:spPr/>
      <dgm:t>
        <a:bodyPr/>
        <a:lstStyle/>
        <a:p>
          <a:endParaRPr lang="en-US"/>
        </a:p>
      </dgm:t>
    </dgm:pt>
    <dgm:pt modelId="{1A5588A0-ADD9-4541-B4BC-6F3251EF80F3}" type="sibTrans" cxnId="{DAED9A83-4339-432D-8071-18C56B366CE3}">
      <dgm:prSet/>
      <dgm:spPr/>
      <dgm:t>
        <a:bodyPr/>
        <a:lstStyle/>
        <a:p>
          <a:endParaRPr lang="en-US"/>
        </a:p>
      </dgm:t>
    </dgm:pt>
    <dgm:pt modelId="{2B1E4A5F-E364-4D6A-ABEB-3F445D9F330A}" type="pres">
      <dgm:prSet presAssocID="{6CAC6A4D-3B68-4113-8C98-14DB5873DA6F}" presName="linear" presStyleCnt="0">
        <dgm:presLayoutVars>
          <dgm:animLvl val="lvl"/>
          <dgm:resizeHandles val="exact"/>
        </dgm:presLayoutVars>
      </dgm:prSet>
      <dgm:spPr/>
    </dgm:pt>
    <dgm:pt modelId="{4DC0C816-BA4E-45B7-B5E6-43639B08AF74}" type="pres">
      <dgm:prSet presAssocID="{3B118ADE-FC3B-4699-87D3-D30E5678D507}" presName="parentText" presStyleLbl="node1" presStyleIdx="0" presStyleCnt="3" custLinFactNeighborX="342" custLinFactNeighborY="-2108">
        <dgm:presLayoutVars>
          <dgm:chMax val="0"/>
          <dgm:bulletEnabled val="1"/>
        </dgm:presLayoutVars>
      </dgm:prSet>
      <dgm:spPr/>
    </dgm:pt>
    <dgm:pt modelId="{FE1B1EEB-5727-4403-ACB5-C9B8ACDD5BBF}" type="pres">
      <dgm:prSet presAssocID="{20FADCE2-A0B7-4B7B-8D26-2D29CD175DE9}" presName="spacer" presStyleCnt="0"/>
      <dgm:spPr/>
    </dgm:pt>
    <dgm:pt modelId="{A533511B-D8BC-4AF3-A736-51EC1CCB28A2}" type="pres">
      <dgm:prSet presAssocID="{EB5802CC-E23F-4ED2-972A-93F1B1B68C5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6E77832-B199-4CFE-8120-E9C18E17F007}" type="pres">
      <dgm:prSet presAssocID="{EB5802CC-E23F-4ED2-972A-93F1B1B68C57}" presName="childText" presStyleLbl="revTx" presStyleIdx="0" presStyleCnt="2">
        <dgm:presLayoutVars>
          <dgm:bulletEnabled val="1"/>
        </dgm:presLayoutVars>
      </dgm:prSet>
      <dgm:spPr/>
    </dgm:pt>
    <dgm:pt modelId="{BF7EE721-9A1C-43F7-B889-CE0C89DFF679}" type="pres">
      <dgm:prSet presAssocID="{3169152D-F0A8-47BF-A886-1B2194D1915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6DE9585-144D-49AA-BF7B-B49CF610A7D8}" type="pres">
      <dgm:prSet presAssocID="{3169152D-F0A8-47BF-A886-1B2194D1915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1EC242D-65E3-4100-B6A7-C19F9AE6C1DE}" srcId="{6CAC6A4D-3B68-4113-8C98-14DB5873DA6F}" destId="{3169152D-F0A8-47BF-A886-1B2194D19153}" srcOrd="2" destOrd="0" parTransId="{947B129C-6D41-435B-AAF6-2690E4D14C44}" sibTransId="{FA7C6688-743F-49FC-8FE6-ED25FCADBB58}"/>
    <dgm:cxn modelId="{9BE7CD31-F1D3-4E87-97DF-0736D6151A0E}" type="presOf" srcId="{EB5802CC-E23F-4ED2-972A-93F1B1B68C57}" destId="{A533511B-D8BC-4AF3-A736-51EC1CCB28A2}" srcOrd="0" destOrd="0" presId="urn:microsoft.com/office/officeart/2005/8/layout/vList2"/>
    <dgm:cxn modelId="{0818C53C-A3DE-4850-B251-0300068FE859}" srcId="{6CAC6A4D-3B68-4113-8C98-14DB5873DA6F}" destId="{3B118ADE-FC3B-4699-87D3-D30E5678D507}" srcOrd="0" destOrd="0" parTransId="{C1D078CD-457F-4384-9C54-41E97F0CA038}" sibTransId="{20FADCE2-A0B7-4B7B-8D26-2D29CD175DE9}"/>
    <dgm:cxn modelId="{FCF19C68-1E5F-4242-9D26-151395DB243A}" type="presOf" srcId="{3B118ADE-FC3B-4699-87D3-D30E5678D507}" destId="{4DC0C816-BA4E-45B7-B5E6-43639B08AF74}" srcOrd="0" destOrd="0" presId="urn:microsoft.com/office/officeart/2005/8/layout/vList2"/>
    <dgm:cxn modelId="{4984AA4F-13A6-473C-BB41-9A67C4452311}" srcId="{EB5802CC-E23F-4ED2-972A-93F1B1B68C57}" destId="{D810511D-204B-43E0-A34D-F8D68DB7262E}" srcOrd="0" destOrd="0" parTransId="{7E33C162-F374-4C11-B044-429F79033B41}" sibTransId="{DA3289A1-061A-4A80-BE86-D90CBAA8C7BE}"/>
    <dgm:cxn modelId="{DAED9A83-4339-432D-8071-18C56B366CE3}" srcId="{3169152D-F0A8-47BF-A886-1B2194D19153}" destId="{3F704F7D-D45C-457B-A9A6-5A02A4A66E08}" srcOrd="0" destOrd="0" parTransId="{BC3EFCE6-9EC5-41AA-A45D-5509FD6DDA79}" sibTransId="{1A5588A0-ADD9-4541-B4BC-6F3251EF80F3}"/>
    <dgm:cxn modelId="{B6495EA7-E6FA-4949-BECC-8F70EEFCA585}" type="presOf" srcId="{D810511D-204B-43E0-A34D-F8D68DB7262E}" destId="{46E77832-B199-4CFE-8120-E9C18E17F007}" srcOrd="0" destOrd="0" presId="urn:microsoft.com/office/officeart/2005/8/layout/vList2"/>
    <dgm:cxn modelId="{BCC00BB7-E853-4D9E-94AE-5FA1F07B6752}" type="presOf" srcId="{3169152D-F0A8-47BF-A886-1B2194D19153}" destId="{BF7EE721-9A1C-43F7-B889-CE0C89DFF679}" srcOrd="0" destOrd="0" presId="urn:microsoft.com/office/officeart/2005/8/layout/vList2"/>
    <dgm:cxn modelId="{39EDE0C1-D5F4-4D10-9259-E3EAC9488108}" type="presOf" srcId="{3F704F7D-D45C-457B-A9A6-5A02A4A66E08}" destId="{06DE9585-144D-49AA-BF7B-B49CF610A7D8}" srcOrd="0" destOrd="0" presId="urn:microsoft.com/office/officeart/2005/8/layout/vList2"/>
    <dgm:cxn modelId="{E31173C8-ACE0-4C00-B3A2-B78623239BD4}" srcId="{6CAC6A4D-3B68-4113-8C98-14DB5873DA6F}" destId="{EB5802CC-E23F-4ED2-972A-93F1B1B68C57}" srcOrd="1" destOrd="0" parTransId="{E87053FC-41C5-4859-A84C-6AE6F9A7734D}" sibTransId="{29D68F16-AFD1-4F52-B886-5E5DB0D0A3D8}"/>
    <dgm:cxn modelId="{C47183F3-EC5D-4A2D-A6DE-0691B7736A1B}" type="presOf" srcId="{6CAC6A4D-3B68-4113-8C98-14DB5873DA6F}" destId="{2B1E4A5F-E364-4D6A-ABEB-3F445D9F330A}" srcOrd="0" destOrd="0" presId="urn:microsoft.com/office/officeart/2005/8/layout/vList2"/>
    <dgm:cxn modelId="{420E69A6-7DBD-482E-86C0-AC0F419DD38F}" type="presParOf" srcId="{2B1E4A5F-E364-4D6A-ABEB-3F445D9F330A}" destId="{4DC0C816-BA4E-45B7-B5E6-43639B08AF74}" srcOrd="0" destOrd="0" presId="urn:microsoft.com/office/officeart/2005/8/layout/vList2"/>
    <dgm:cxn modelId="{115E44C3-D60C-47A0-B4A5-B1CD1BFBC81C}" type="presParOf" srcId="{2B1E4A5F-E364-4D6A-ABEB-3F445D9F330A}" destId="{FE1B1EEB-5727-4403-ACB5-C9B8ACDD5BBF}" srcOrd="1" destOrd="0" presId="urn:microsoft.com/office/officeart/2005/8/layout/vList2"/>
    <dgm:cxn modelId="{82FA25E3-9114-48D3-AF8F-7D20B7120D1F}" type="presParOf" srcId="{2B1E4A5F-E364-4D6A-ABEB-3F445D9F330A}" destId="{A533511B-D8BC-4AF3-A736-51EC1CCB28A2}" srcOrd="2" destOrd="0" presId="urn:microsoft.com/office/officeart/2005/8/layout/vList2"/>
    <dgm:cxn modelId="{A736AD06-739E-4ACF-9E71-82EFE335A53A}" type="presParOf" srcId="{2B1E4A5F-E364-4D6A-ABEB-3F445D9F330A}" destId="{46E77832-B199-4CFE-8120-E9C18E17F007}" srcOrd="3" destOrd="0" presId="urn:microsoft.com/office/officeart/2005/8/layout/vList2"/>
    <dgm:cxn modelId="{084FD560-0073-4195-9CDF-28DBFAF1A033}" type="presParOf" srcId="{2B1E4A5F-E364-4D6A-ABEB-3F445D9F330A}" destId="{BF7EE721-9A1C-43F7-B889-CE0C89DFF679}" srcOrd="4" destOrd="0" presId="urn:microsoft.com/office/officeart/2005/8/layout/vList2"/>
    <dgm:cxn modelId="{47C39CD1-25EE-4FF8-9ACD-E3FA28DD8A25}" type="presParOf" srcId="{2B1E4A5F-E364-4D6A-ABEB-3F445D9F330A}" destId="{06DE9585-144D-49AA-BF7B-B49CF610A7D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AC6A4D-3B68-4113-8C98-14DB5873DA6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B118ADE-FC3B-4699-87D3-D30E5678D507}">
      <dgm:prSet/>
      <dgm:spPr/>
      <dgm:t>
        <a:bodyPr/>
        <a:lstStyle/>
        <a:p>
          <a:r>
            <a:rPr lang="en-US" u="sng" dirty="0"/>
            <a:t>Key Findings &amp; Recommendations (5)</a:t>
          </a:r>
          <a:endParaRPr lang="en-US" dirty="0"/>
        </a:p>
      </dgm:t>
    </dgm:pt>
    <dgm:pt modelId="{C1D078CD-457F-4384-9C54-41E97F0CA038}" type="parTrans" cxnId="{0818C53C-A3DE-4850-B251-0300068FE859}">
      <dgm:prSet/>
      <dgm:spPr/>
      <dgm:t>
        <a:bodyPr/>
        <a:lstStyle/>
        <a:p>
          <a:endParaRPr lang="en-US"/>
        </a:p>
      </dgm:t>
    </dgm:pt>
    <dgm:pt modelId="{20FADCE2-A0B7-4B7B-8D26-2D29CD175DE9}" type="sibTrans" cxnId="{0818C53C-A3DE-4850-B251-0300068FE859}">
      <dgm:prSet/>
      <dgm:spPr/>
      <dgm:t>
        <a:bodyPr/>
        <a:lstStyle/>
        <a:p>
          <a:endParaRPr lang="en-US"/>
        </a:p>
      </dgm:t>
    </dgm:pt>
    <dgm:pt modelId="{EB5802CC-E23F-4ED2-972A-93F1B1B68C57}">
      <dgm:prSet/>
      <dgm:spPr/>
      <dgm:t>
        <a:bodyPr/>
        <a:lstStyle/>
        <a:p>
          <a:r>
            <a:rPr lang="en-US" dirty="0"/>
            <a:t>5. Lack of transparency &amp; communication among CJ agencies</a:t>
          </a:r>
        </a:p>
      </dgm:t>
    </dgm:pt>
    <dgm:pt modelId="{E87053FC-41C5-4859-A84C-6AE6F9A7734D}" type="parTrans" cxnId="{E31173C8-ACE0-4C00-B3A2-B78623239BD4}">
      <dgm:prSet/>
      <dgm:spPr/>
      <dgm:t>
        <a:bodyPr/>
        <a:lstStyle/>
        <a:p>
          <a:endParaRPr lang="en-US"/>
        </a:p>
      </dgm:t>
    </dgm:pt>
    <dgm:pt modelId="{29D68F16-AFD1-4F52-B886-5E5DB0D0A3D8}" type="sibTrans" cxnId="{E31173C8-ACE0-4C00-B3A2-B78623239BD4}">
      <dgm:prSet/>
      <dgm:spPr/>
      <dgm:t>
        <a:bodyPr/>
        <a:lstStyle/>
        <a:p>
          <a:endParaRPr lang="en-US"/>
        </a:p>
      </dgm:t>
    </dgm:pt>
    <dgm:pt modelId="{D810511D-204B-43E0-A34D-F8D68DB7262E}">
      <dgm:prSet/>
      <dgm:spPr/>
      <dgm:t>
        <a:bodyPr/>
        <a:lstStyle/>
        <a:p>
          <a:r>
            <a:rPr lang="en-US" dirty="0"/>
            <a:t>Develop &amp; invest in a reliable means of communication</a:t>
          </a:r>
        </a:p>
      </dgm:t>
    </dgm:pt>
    <dgm:pt modelId="{7E33C162-F374-4C11-B044-429F79033B41}" type="parTrans" cxnId="{4984AA4F-13A6-473C-BB41-9A67C4452311}">
      <dgm:prSet/>
      <dgm:spPr/>
      <dgm:t>
        <a:bodyPr/>
        <a:lstStyle/>
        <a:p>
          <a:endParaRPr lang="en-US"/>
        </a:p>
      </dgm:t>
    </dgm:pt>
    <dgm:pt modelId="{DA3289A1-061A-4A80-BE86-D90CBAA8C7BE}" type="sibTrans" cxnId="{4984AA4F-13A6-473C-BB41-9A67C4452311}">
      <dgm:prSet/>
      <dgm:spPr/>
      <dgm:t>
        <a:bodyPr/>
        <a:lstStyle/>
        <a:p>
          <a:endParaRPr lang="en-US"/>
        </a:p>
      </dgm:t>
    </dgm:pt>
    <dgm:pt modelId="{2B1E4A5F-E364-4D6A-ABEB-3F445D9F330A}" type="pres">
      <dgm:prSet presAssocID="{6CAC6A4D-3B68-4113-8C98-14DB5873DA6F}" presName="linear" presStyleCnt="0">
        <dgm:presLayoutVars>
          <dgm:animLvl val="lvl"/>
          <dgm:resizeHandles val="exact"/>
        </dgm:presLayoutVars>
      </dgm:prSet>
      <dgm:spPr/>
    </dgm:pt>
    <dgm:pt modelId="{4DC0C816-BA4E-45B7-B5E6-43639B08AF74}" type="pres">
      <dgm:prSet presAssocID="{3B118ADE-FC3B-4699-87D3-D30E5678D507}" presName="parentText" presStyleLbl="node1" presStyleIdx="0" presStyleCnt="2" custLinFactNeighborX="342" custLinFactNeighborY="-2108">
        <dgm:presLayoutVars>
          <dgm:chMax val="0"/>
          <dgm:bulletEnabled val="1"/>
        </dgm:presLayoutVars>
      </dgm:prSet>
      <dgm:spPr/>
    </dgm:pt>
    <dgm:pt modelId="{FE1B1EEB-5727-4403-ACB5-C9B8ACDD5BBF}" type="pres">
      <dgm:prSet presAssocID="{20FADCE2-A0B7-4B7B-8D26-2D29CD175DE9}" presName="spacer" presStyleCnt="0"/>
      <dgm:spPr/>
    </dgm:pt>
    <dgm:pt modelId="{A533511B-D8BC-4AF3-A736-51EC1CCB28A2}" type="pres">
      <dgm:prSet presAssocID="{EB5802CC-E23F-4ED2-972A-93F1B1B68C5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6E77832-B199-4CFE-8120-E9C18E17F007}" type="pres">
      <dgm:prSet presAssocID="{EB5802CC-E23F-4ED2-972A-93F1B1B68C57}" presName="childText" presStyleLbl="revTx" presStyleIdx="0" presStyleCnt="1" custScaleY="231026">
        <dgm:presLayoutVars>
          <dgm:bulletEnabled val="1"/>
        </dgm:presLayoutVars>
      </dgm:prSet>
      <dgm:spPr/>
    </dgm:pt>
  </dgm:ptLst>
  <dgm:cxnLst>
    <dgm:cxn modelId="{9BE7CD31-F1D3-4E87-97DF-0736D6151A0E}" type="presOf" srcId="{EB5802CC-E23F-4ED2-972A-93F1B1B68C57}" destId="{A533511B-D8BC-4AF3-A736-51EC1CCB28A2}" srcOrd="0" destOrd="0" presId="urn:microsoft.com/office/officeart/2005/8/layout/vList2"/>
    <dgm:cxn modelId="{0818C53C-A3DE-4850-B251-0300068FE859}" srcId="{6CAC6A4D-3B68-4113-8C98-14DB5873DA6F}" destId="{3B118ADE-FC3B-4699-87D3-D30E5678D507}" srcOrd="0" destOrd="0" parTransId="{C1D078CD-457F-4384-9C54-41E97F0CA038}" sibTransId="{20FADCE2-A0B7-4B7B-8D26-2D29CD175DE9}"/>
    <dgm:cxn modelId="{FCF19C68-1E5F-4242-9D26-151395DB243A}" type="presOf" srcId="{3B118ADE-FC3B-4699-87D3-D30E5678D507}" destId="{4DC0C816-BA4E-45B7-B5E6-43639B08AF74}" srcOrd="0" destOrd="0" presId="urn:microsoft.com/office/officeart/2005/8/layout/vList2"/>
    <dgm:cxn modelId="{4984AA4F-13A6-473C-BB41-9A67C4452311}" srcId="{EB5802CC-E23F-4ED2-972A-93F1B1B68C57}" destId="{D810511D-204B-43E0-A34D-F8D68DB7262E}" srcOrd="0" destOrd="0" parTransId="{7E33C162-F374-4C11-B044-429F79033B41}" sibTransId="{DA3289A1-061A-4A80-BE86-D90CBAA8C7BE}"/>
    <dgm:cxn modelId="{B6495EA7-E6FA-4949-BECC-8F70EEFCA585}" type="presOf" srcId="{D810511D-204B-43E0-A34D-F8D68DB7262E}" destId="{46E77832-B199-4CFE-8120-E9C18E17F007}" srcOrd="0" destOrd="0" presId="urn:microsoft.com/office/officeart/2005/8/layout/vList2"/>
    <dgm:cxn modelId="{E31173C8-ACE0-4C00-B3A2-B78623239BD4}" srcId="{6CAC6A4D-3B68-4113-8C98-14DB5873DA6F}" destId="{EB5802CC-E23F-4ED2-972A-93F1B1B68C57}" srcOrd="1" destOrd="0" parTransId="{E87053FC-41C5-4859-A84C-6AE6F9A7734D}" sibTransId="{29D68F16-AFD1-4F52-B886-5E5DB0D0A3D8}"/>
    <dgm:cxn modelId="{C47183F3-EC5D-4A2D-A6DE-0691B7736A1B}" type="presOf" srcId="{6CAC6A4D-3B68-4113-8C98-14DB5873DA6F}" destId="{2B1E4A5F-E364-4D6A-ABEB-3F445D9F330A}" srcOrd="0" destOrd="0" presId="urn:microsoft.com/office/officeart/2005/8/layout/vList2"/>
    <dgm:cxn modelId="{420E69A6-7DBD-482E-86C0-AC0F419DD38F}" type="presParOf" srcId="{2B1E4A5F-E364-4D6A-ABEB-3F445D9F330A}" destId="{4DC0C816-BA4E-45B7-B5E6-43639B08AF74}" srcOrd="0" destOrd="0" presId="urn:microsoft.com/office/officeart/2005/8/layout/vList2"/>
    <dgm:cxn modelId="{115E44C3-D60C-47A0-B4A5-B1CD1BFBC81C}" type="presParOf" srcId="{2B1E4A5F-E364-4D6A-ABEB-3F445D9F330A}" destId="{FE1B1EEB-5727-4403-ACB5-C9B8ACDD5BBF}" srcOrd="1" destOrd="0" presId="urn:microsoft.com/office/officeart/2005/8/layout/vList2"/>
    <dgm:cxn modelId="{82FA25E3-9114-48D3-AF8F-7D20B7120D1F}" type="presParOf" srcId="{2B1E4A5F-E364-4D6A-ABEB-3F445D9F330A}" destId="{A533511B-D8BC-4AF3-A736-51EC1CCB28A2}" srcOrd="2" destOrd="0" presId="urn:microsoft.com/office/officeart/2005/8/layout/vList2"/>
    <dgm:cxn modelId="{A736AD06-739E-4ACF-9E71-82EFE335A53A}" type="presParOf" srcId="{2B1E4A5F-E364-4D6A-ABEB-3F445D9F330A}" destId="{46E77832-B199-4CFE-8120-E9C18E17F00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0C7CF-C912-43FB-BB4D-B250BF3B7675}">
      <dsp:nvSpPr>
        <dsp:cNvPr id="0" name=""/>
        <dsp:cNvSpPr/>
      </dsp:nvSpPr>
      <dsp:spPr>
        <a:xfrm>
          <a:off x="0" y="2705"/>
          <a:ext cx="5508710" cy="1750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1. December 1, 2020 = 37,504 cases</a:t>
          </a:r>
        </a:p>
      </dsp:txBody>
      <dsp:txXfrm>
        <a:off x="85444" y="88149"/>
        <a:ext cx="5337822" cy="1579432"/>
      </dsp:txXfrm>
    </dsp:sp>
    <dsp:sp modelId="{0EEE10C7-25A0-4991-98F0-88354F4B811C}">
      <dsp:nvSpPr>
        <dsp:cNvPr id="0" name=""/>
        <dsp:cNvSpPr/>
      </dsp:nvSpPr>
      <dsp:spPr>
        <a:xfrm>
          <a:off x="0" y="1879745"/>
          <a:ext cx="5508710" cy="175032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2. 670 Confirmed Deaths</a:t>
          </a:r>
        </a:p>
      </dsp:txBody>
      <dsp:txXfrm>
        <a:off x="85444" y="1965189"/>
        <a:ext cx="5337822" cy="1579432"/>
      </dsp:txXfrm>
    </dsp:sp>
    <dsp:sp modelId="{6C32C234-0C6A-4DBC-855A-E76ED3BCB99D}">
      <dsp:nvSpPr>
        <dsp:cNvPr id="0" name=""/>
        <dsp:cNvSpPr/>
      </dsp:nvSpPr>
      <dsp:spPr>
        <a:xfrm>
          <a:off x="0" y="3756786"/>
          <a:ext cx="5508710" cy="17503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3. 79 Deaths Under Investigation</a:t>
          </a:r>
        </a:p>
      </dsp:txBody>
      <dsp:txXfrm>
        <a:off x="85444" y="3842230"/>
        <a:ext cx="5337822" cy="15794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0C816-BA4E-45B7-B5E6-43639B08AF74}">
      <dsp:nvSpPr>
        <dsp:cNvPr id="0" name=""/>
        <dsp:cNvSpPr/>
      </dsp:nvSpPr>
      <dsp:spPr>
        <a:xfrm>
          <a:off x="0" y="1"/>
          <a:ext cx="6263640" cy="1272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u="sng" kern="1200" dirty="0"/>
            <a:t>Key Findings &amp; Recommendations (5)</a:t>
          </a:r>
          <a:endParaRPr lang="en-US" sz="3200" kern="1200" dirty="0"/>
        </a:p>
      </dsp:txBody>
      <dsp:txXfrm>
        <a:off x="62141" y="62142"/>
        <a:ext cx="6139358" cy="1148678"/>
      </dsp:txXfrm>
    </dsp:sp>
    <dsp:sp modelId="{A533511B-D8BC-4AF3-A736-51EC1CCB28A2}">
      <dsp:nvSpPr>
        <dsp:cNvPr id="0" name=""/>
        <dsp:cNvSpPr/>
      </dsp:nvSpPr>
      <dsp:spPr>
        <a:xfrm>
          <a:off x="0" y="1367063"/>
          <a:ext cx="6263640" cy="12729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1. Ill-preparation for public health crisis</a:t>
          </a:r>
        </a:p>
      </dsp:txBody>
      <dsp:txXfrm>
        <a:off x="62141" y="1429204"/>
        <a:ext cx="6139358" cy="1148678"/>
      </dsp:txXfrm>
    </dsp:sp>
    <dsp:sp modelId="{46E77832-B199-4CFE-8120-E9C18E17F007}">
      <dsp:nvSpPr>
        <dsp:cNvPr id="0" name=""/>
        <dsp:cNvSpPr/>
      </dsp:nvSpPr>
      <dsp:spPr>
        <a:xfrm>
          <a:off x="0" y="2640023"/>
          <a:ext cx="6263640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Create crisis plan (CJ, public health, community-based org.)</a:t>
          </a:r>
        </a:p>
      </dsp:txBody>
      <dsp:txXfrm>
        <a:off x="0" y="2640023"/>
        <a:ext cx="6263640" cy="794880"/>
      </dsp:txXfrm>
    </dsp:sp>
    <dsp:sp modelId="{BF7EE721-9A1C-43F7-B889-CE0C89DFF679}">
      <dsp:nvSpPr>
        <dsp:cNvPr id="0" name=""/>
        <dsp:cNvSpPr/>
      </dsp:nvSpPr>
      <dsp:spPr>
        <a:xfrm>
          <a:off x="0" y="3434903"/>
          <a:ext cx="6263640" cy="12729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2. Absence of an effective public health coordination </a:t>
          </a:r>
        </a:p>
      </dsp:txBody>
      <dsp:txXfrm>
        <a:off x="62141" y="3497044"/>
        <a:ext cx="6139358" cy="1148678"/>
      </dsp:txXfrm>
    </dsp:sp>
    <dsp:sp modelId="{06DE9585-144D-49AA-BF7B-B49CF610A7D8}">
      <dsp:nvSpPr>
        <dsp:cNvPr id="0" name=""/>
        <dsp:cNvSpPr/>
      </dsp:nvSpPr>
      <dsp:spPr>
        <a:xfrm>
          <a:off x="0" y="4707864"/>
          <a:ext cx="6263640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Rebalance public health &amp; CJ system (Social Distance, Limit Contact, Reduce Density)</a:t>
          </a:r>
        </a:p>
      </dsp:txBody>
      <dsp:txXfrm>
        <a:off x="0" y="4707864"/>
        <a:ext cx="6263640" cy="794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0C816-BA4E-45B7-B5E6-43639B08AF74}">
      <dsp:nvSpPr>
        <dsp:cNvPr id="0" name=""/>
        <dsp:cNvSpPr/>
      </dsp:nvSpPr>
      <dsp:spPr>
        <a:xfrm>
          <a:off x="0" y="132481"/>
          <a:ext cx="6263640" cy="1272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u="sng" kern="1200" dirty="0"/>
            <a:t>Key Findings &amp; Recommendations (5)</a:t>
          </a:r>
          <a:endParaRPr lang="en-US" sz="3200" kern="1200" dirty="0"/>
        </a:p>
      </dsp:txBody>
      <dsp:txXfrm>
        <a:off x="62141" y="194622"/>
        <a:ext cx="6139358" cy="1148678"/>
      </dsp:txXfrm>
    </dsp:sp>
    <dsp:sp modelId="{A533511B-D8BC-4AF3-A736-51EC1CCB28A2}">
      <dsp:nvSpPr>
        <dsp:cNvPr id="0" name=""/>
        <dsp:cNvSpPr/>
      </dsp:nvSpPr>
      <dsp:spPr>
        <a:xfrm>
          <a:off x="0" y="1499543"/>
          <a:ext cx="6263640" cy="12729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3. Lack of consistency &amp; variation of responses</a:t>
          </a:r>
        </a:p>
      </dsp:txBody>
      <dsp:txXfrm>
        <a:off x="62141" y="1561684"/>
        <a:ext cx="6139358" cy="1148678"/>
      </dsp:txXfrm>
    </dsp:sp>
    <dsp:sp modelId="{46E77832-B199-4CFE-8120-E9C18E17F007}">
      <dsp:nvSpPr>
        <dsp:cNvPr id="0" name=""/>
        <dsp:cNvSpPr/>
      </dsp:nvSpPr>
      <dsp:spPr>
        <a:xfrm>
          <a:off x="0" y="2772504"/>
          <a:ext cx="626364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Adoption of shared best practices</a:t>
          </a:r>
        </a:p>
      </dsp:txBody>
      <dsp:txXfrm>
        <a:off x="0" y="2772504"/>
        <a:ext cx="6263640" cy="529920"/>
      </dsp:txXfrm>
    </dsp:sp>
    <dsp:sp modelId="{BF7EE721-9A1C-43F7-B889-CE0C89DFF679}">
      <dsp:nvSpPr>
        <dsp:cNvPr id="0" name=""/>
        <dsp:cNvSpPr/>
      </dsp:nvSpPr>
      <dsp:spPr>
        <a:xfrm>
          <a:off x="0" y="3302423"/>
          <a:ext cx="6263640" cy="12729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4. Inability to respond quickly due to lack of reliable data and research </a:t>
          </a:r>
        </a:p>
      </dsp:txBody>
      <dsp:txXfrm>
        <a:off x="62141" y="3364564"/>
        <a:ext cx="6139358" cy="1148678"/>
      </dsp:txXfrm>
    </dsp:sp>
    <dsp:sp modelId="{06DE9585-144D-49AA-BF7B-B49CF610A7D8}">
      <dsp:nvSpPr>
        <dsp:cNvPr id="0" name=""/>
        <dsp:cNvSpPr/>
      </dsp:nvSpPr>
      <dsp:spPr>
        <a:xfrm>
          <a:off x="0" y="4575384"/>
          <a:ext cx="6263640" cy="794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Increase research &amp; collection of data for the CJ population</a:t>
          </a:r>
        </a:p>
      </dsp:txBody>
      <dsp:txXfrm>
        <a:off x="0" y="4575384"/>
        <a:ext cx="6263640" cy="7948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0C816-BA4E-45B7-B5E6-43639B08AF74}">
      <dsp:nvSpPr>
        <dsp:cNvPr id="0" name=""/>
        <dsp:cNvSpPr/>
      </dsp:nvSpPr>
      <dsp:spPr>
        <a:xfrm>
          <a:off x="0" y="513171"/>
          <a:ext cx="6263640" cy="1272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u="sng" kern="1200" dirty="0"/>
            <a:t>Key Findings &amp; Recommendations (5)</a:t>
          </a:r>
          <a:endParaRPr lang="en-US" sz="3200" kern="1200" dirty="0"/>
        </a:p>
      </dsp:txBody>
      <dsp:txXfrm>
        <a:off x="62141" y="575312"/>
        <a:ext cx="6139358" cy="1148678"/>
      </dsp:txXfrm>
    </dsp:sp>
    <dsp:sp modelId="{A533511B-D8BC-4AF3-A736-51EC1CCB28A2}">
      <dsp:nvSpPr>
        <dsp:cNvPr id="0" name=""/>
        <dsp:cNvSpPr/>
      </dsp:nvSpPr>
      <dsp:spPr>
        <a:xfrm>
          <a:off x="0" y="1880234"/>
          <a:ext cx="6263640" cy="12729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5. Lack of transparency &amp; communication among CJ agencies</a:t>
          </a:r>
        </a:p>
      </dsp:txBody>
      <dsp:txXfrm>
        <a:off x="62141" y="1942375"/>
        <a:ext cx="6139358" cy="1148678"/>
      </dsp:txXfrm>
    </dsp:sp>
    <dsp:sp modelId="{46E77832-B199-4CFE-8120-E9C18E17F007}">
      <dsp:nvSpPr>
        <dsp:cNvPr id="0" name=""/>
        <dsp:cNvSpPr/>
      </dsp:nvSpPr>
      <dsp:spPr>
        <a:xfrm>
          <a:off x="0" y="3153194"/>
          <a:ext cx="6263640" cy="1836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Develop &amp; invest in a reliable means of communication</a:t>
          </a:r>
        </a:p>
      </dsp:txBody>
      <dsp:txXfrm>
        <a:off x="0" y="3153194"/>
        <a:ext cx="6263640" cy="1836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C1ABD-9176-462A-B8D6-5E62D2CD6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14ED0-DF6D-4934-9B5F-7B56F3DA56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029F5-FDF8-4ED0-B084-575B9DF97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CDF5-6C2F-4B21-92D5-43263019E92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C71E-D322-4814-A4D8-BD3EED449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E199E-6B2A-458D-A1CD-8CEDAF30B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FBA4-D6DB-442E-8E58-0268B6F2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9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17D6A-E8DC-4B0B-AE57-2FB5C9F46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9504DD-F74E-4031-9492-373523992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8D9E2-1387-43D4-BF7E-85CEB2575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CDF5-6C2F-4B21-92D5-43263019E92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CF9DE-D281-4BDE-9AF3-5928C15FD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C971D-3920-48DE-8890-D4791BA93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FBA4-D6DB-442E-8E58-0268B6F2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398A33-DDAE-4919-9AAB-4584ADD4D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F8F1A-A9B3-4A89-9C38-B08314FDE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B89EF-0B88-4F22-B210-806B22870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CDF5-6C2F-4B21-92D5-43263019E92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99819-FA93-4258-B8AE-FBCCC4E14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9C920-F6AC-4735-9734-2EF6782CF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FBA4-D6DB-442E-8E58-0268B6F2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4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6EA3A-35BF-4395-AC90-47E52650F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215BC-0B9D-453C-97EA-AB86460A5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3259F-98D5-49BE-A326-6A21A4183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CDF5-6C2F-4B21-92D5-43263019E92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E6226-BFFE-4C11-B7D9-5B5E70160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51B60-9A62-4A76-8B2F-A517CB674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FBA4-D6DB-442E-8E58-0268B6F2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1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E76B9-95AF-45BF-807D-1C91DE484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DEC64-3DFC-44F2-8A45-66C3FDBA8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A6C01-07A8-4AC9-B8AB-138E7C689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CDF5-6C2F-4B21-92D5-43263019E92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00BC7-5DAF-46BE-9C8E-71524039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327F9-9179-4040-AF53-2617655F5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FBA4-D6DB-442E-8E58-0268B6F2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0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C1A31-8506-4BC5-9E06-67DDADF6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C7E82-BCAF-4559-8D80-84FACDC22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FBABDB-216E-4BF5-9204-4B56574B7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45AD3-0E63-4AE2-8C5D-F68626DDF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CDF5-6C2F-4B21-92D5-43263019E92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E94EE-3377-4F10-96AD-89DF59A06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4AAD8-3D2B-4553-8717-725FBC9C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FBA4-D6DB-442E-8E58-0268B6F2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9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6DA25-7C6A-4AF7-9E9A-777FAE71A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24735-DABC-4040-9EC7-E4BBADDBB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684D6-82B1-4F1A-BEC7-C5545B5B1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02C9A-CC12-4EF5-9DDB-4DEFF85E8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17EECB-B72D-4C2F-858C-7468F08233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F5D9E-96B0-4D41-8DCD-E8D64C83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CDF5-6C2F-4B21-92D5-43263019E92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F8C654-F960-4748-8F87-D6BF1EE3E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D4B43F-3BB9-4741-983A-95DF2E450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FBA4-D6DB-442E-8E58-0268B6F2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2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DC560-AC77-4E61-909F-5B900798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B67A9F-47B1-4F0D-96C6-F4FBE161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CDF5-6C2F-4B21-92D5-43263019E92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E9EAE8-6861-4E0E-9146-93249E98C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91B1CB-F7A3-43AB-9B96-3AB364B3A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FBA4-D6DB-442E-8E58-0268B6F2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B103EA-FEC5-49C9-8B22-F7213A719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CDF5-6C2F-4B21-92D5-43263019E92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AD252F-75ED-4740-868A-683B1661B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49561-F4AB-4AE3-B9BA-0699A3890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FBA4-D6DB-442E-8E58-0268B6F2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3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465B4-7474-455A-8BB7-D588600A1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3658B-6C25-4FEE-A42E-820729E4E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8597EF-67E3-4934-A837-E716704B74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EE207-479B-4997-BF77-10655730C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CDF5-6C2F-4B21-92D5-43263019E92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87644-294C-445B-8EF1-219BC28CE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885BC-B420-4D79-942E-979E6C7CA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FBA4-D6DB-442E-8E58-0268B6F2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2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2F0EE-E0B6-4089-95D0-769996C2D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99E1E-29AE-4326-91F1-A9C6C3F824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B3AC4-C2F0-4BAF-92E8-56B1A124A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B58D9A-97AA-4FAC-BF5F-98AAEDD6C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CDF5-6C2F-4B21-92D5-43263019E92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BC75B-F2BE-48E2-8DED-5800923C0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5156-B102-4C21-B8F7-AF6AE2B81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FBA4-D6DB-442E-8E58-0268B6F2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662CB9-22D0-4E66-8BBC-51D057D60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B9E86-0EE6-43AE-89CE-3E70A9B53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0A437-4AA2-4634-90FA-68CD9505FB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DCDF5-6C2F-4B21-92D5-43263019E92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536D5-C107-4FE6-A4D0-41C14E3D3E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B6F26-B8A2-46C0-9D99-46E00C50E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CFBA4-D6DB-442E-8E58-0268B6F25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F2DEBC-C9C9-4390-9C8A-30F0C4E19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Autofit/>
          </a:bodyPr>
          <a:lstStyle/>
          <a:p>
            <a:r>
              <a:rPr lang="en-US" sz="4400" dirty="0"/>
              <a:t>To Tell The Truth: What are the real numbers related to COVID-19 deaths?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5614C4-3589-47DC-B5D4-BF1FF8161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Jon Hager</a:t>
            </a:r>
          </a:p>
          <a:p>
            <a:r>
              <a:rPr lang="en-US" dirty="0"/>
              <a:t>University of North Georgia</a:t>
            </a:r>
          </a:p>
          <a:p>
            <a:r>
              <a:rPr lang="en-US" dirty="0"/>
              <a:t>Department of Criminal Justice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050" name="Picture 2" descr="What do you call the disease caused by the novel coronavirus? Covid-19">
            <a:extLst>
              <a:ext uri="{FF2B5EF4-FFF2-40B4-BE49-F238E27FC236}">
                <a16:creationId xmlns:a16="http://schemas.microsoft.com/office/drawing/2014/main" id="{E2A87B18-6B50-4ADD-9DDD-2E2B99BD29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-2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A29A-0540-45F2-A00B-16827889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accent5"/>
                </a:solidFill>
              </a:rPr>
              <a:t>Criminal Justice vs COVID-19</a:t>
            </a:r>
            <a:br>
              <a:rPr lang="en-US" sz="6000" dirty="0">
                <a:solidFill>
                  <a:schemeClr val="accent5"/>
                </a:solidFill>
              </a:rPr>
            </a:br>
            <a:r>
              <a:rPr lang="en-US" sz="6000" dirty="0">
                <a:solidFill>
                  <a:schemeClr val="accent5"/>
                </a:solidFill>
              </a:rPr>
              <a:t>Council on Criminal Justice (</a:t>
            </a:r>
            <a:r>
              <a:rPr lang="en-US" sz="6000" dirty="0" err="1">
                <a:solidFill>
                  <a:schemeClr val="accent5"/>
                </a:solidFill>
              </a:rPr>
              <a:t>cont</a:t>
            </a:r>
            <a:r>
              <a:rPr lang="en-US" sz="6000" dirty="0">
                <a:solidFill>
                  <a:schemeClr val="accent5"/>
                </a:solidFill>
              </a:rPr>
              <a:t>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CFCBB2-3F04-495C-A12F-B2EFE2F6AE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266258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000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A29A-0540-45F2-A00B-16827889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accent5"/>
                </a:solidFill>
              </a:rPr>
              <a:t>Criminal Justice vs COVID-19</a:t>
            </a:r>
            <a:br>
              <a:rPr lang="en-US" sz="6000" dirty="0">
                <a:solidFill>
                  <a:schemeClr val="accent5"/>
                </a:solidFill>
              </a:rPr>
            </a:br>
            <a:r>
              <a:rPr lang="en-US" sz="6000" dirty="0">
                <a:solidFill>
                  <a:schemeClr val="accent5"/>
                </a:solidFill>
              </a:rPr>
              <a:t>Council on Criminal Justice (</a:t>
            </a:r>
            <a:r>
              <a:rPr lang="en-US" sz="6000" dirty="0" err="1">
                <a:solidFill>
                  <a:schemeClr val="accent5"/>
                </a:solidFill>
              </a:rPr>
              <a:t>cont</a:t>
            </a:r>
            <a:r>
              <a:rPr lang="en-US" sz="6000" dirty="0">
                <a:solidFill>
                  <a:schemeClr val="accent5"/>
                </a:solidFill>
              </a:rPr>
              <a:t>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CFCBB2-3F04-495C-A12F-B2EFE2F6AE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458201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492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155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058329-5F4E-4FF1-8C75-39100C79D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Logical Thinking: How to use your brain to your advantage - Bookboon">
            <a:extLst>
              <a:ext uri="{FF2B5EF4-FFF2-40B4-BE49-F238E27FC236}">
                <a16:creationId xmlns:a16="http://schemas.microsoft.com/office/drawing/2014/main" id="{BCF6BD74-670A-4704-8FF1-3F01470D04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7" r="6245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205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9CB976-0B27-4BB2-B581-F832F7B9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20134-AE97-4F7A-8E98-5D0222F38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Council for Criminal Justice. (2020).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Experiencing to action: Reshaping criminal justice after COVID-19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[Online] [September 11, 2021] final_report_-_designed.83f2289da58b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Krieger, N. (2021). Counting for accountability in a time of catastrophe: COVID-19 and other deaths, cohorts, color lines, and dollar signs.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American Journal of Public Health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111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(S2), S91–S92.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Oliver, D. (2021). David Oliver: Mistruths and misunderstandings about COVID-19 death numbers.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BMJ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372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n352. doi:10.1136/bmj.n352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218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lowchart: Document 13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3D5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Perception of Deaths</a:t>
            </a:r>
          </a:p>
        </p:txBody>
      </p:sp>
      <p:pic>
        <p:nvPicPr>
          <p:cNvPr id="1026" name="Picture 2" descr="How violence in media affects children's behavior - Evergreen Psychotherapy  Cent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07933" y="712870"/>
            <a:ext cx="7347537" cy="5433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24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800B0B-A2D0-4E4E-960C-C41F576AB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>
            <a:normAutofit/>
          </a:bodyPr>
          <a:lstStyle/>
          <a:p>
            <a:r>
              <a:rPr lang="en-US" sz="4300" dirty="0"/>
              <a:t>The Conundrum of Accurate COVID-19 Deaths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The US Is Disastrously Behind in Coronavirus Testing. Again | WIRED">
            <a:extLst>
              <a:ext uri="{FF2B5EF4-FFF2-40B4-BE49-F238E27FC236}">
                <a16:creationId xmlns:a16="http://schemas.microsoft.com/office/drawing/2014/main" id="{32284AAB-E66C-434E-AA8E-00F06A7A8D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6" r="20938"/>
          <a:stretch/>
        </p:blipFill>
        <p:spPr bwMode="auto"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0CB14-BE97-4FB4-A9E9-039A9396A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715" y="2990818"/>
            <a:ext cx="4195673" cy="2913872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“People are not dying from, but with, COVID-19. Deaths classified as from COVID-19 result from largely false positive polymerase chain reaction (PCR) test results” (Oliver, 2021, p. 1).</a:t>
            </a:r>
          </a:p>
          <a:p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79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81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82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F3E06-2204-449B-8C9E-B6FE961AD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r>
              <a:rPr lang="en-US" dirty="0"/>
              <a:t>Undercounting of COVID-19 Deaths?</a:t>
            </a:r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074" name="Picture 2" descr="The best expat health insurance quotes in France | Expatica">
            <a:extLst>
              <a:ext uri="{FF2B5EF4-FFF2-40B4-BE49-F238E27FC236}">
                <a16:creationId xmlns:a16="http://schemas.microsoft.com/office/drawing/2014/main" id="{6AD50940-62C9-4647-911D-DF5C1BA1A7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8"/>
          <a:stretch/>
        </p:blipFill>
        <p:spPr bwMode="auto"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E4A03-80EF-41CC-8324-BB143A520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375920"/>
          </a:xfrm>
        </p:spPr>
        <p:txBody>
          <a:bodyPr anchor="t">
            <a:normAutofit/>
          </a:bodyPr>
          <a:lstStyle/>
          <a:p>
            <a:endParaRPr lang="en-US" sz="1800" dirty="0"/>
          </a:p>
          <a:p>
            <a:r>
              <a:rPr lang="en-US" sz="3200" dirty="0"/>
              <a:t>1. Black				</a:t>
            </a:r>
          </a:p>
          <a:p>
            <a:endParaRPr lang="en-US" sz="3200" dirty="0"/>
          </a:p>
          <a:p>
            <a:r>
              <a:rPr lang="en-US" sz="3200" dirty="0"/>
              <a:t>2. Indigenous</a:t>
            </a:r>
          </a:p>
          <a:p>
            <a:endParaRPr lang="en-US" sz="3200" dirty="0"/>
          </a:p>
          <a:p>
            <a:r>
              <a:rPr lang="en-US" sz="3200" dirty="0"/>
              <a:t>3. Latinos (</a:t>
            </a:r>
            <a:r>
              <a:rPr lang="en-US" sz="3200" dirty="0" err="1"/>
              <a:t>Kreiger</a:t>
            </a:r>
            <a:r>
              <a:rPr lang="en-US" sz="3200" dirty="0"/>
              <a:t>, 2021)</a:t>
            </a:r>
          </a:p>
        </p:txBody>
      </p:sp>
    </p:spTree>
    <p:extLst>
      <p:ext uri="{BB962C8B-B14F-4D97-AF65-F5344CB8AC3E}">
        <p14:creationId xmlns:p14="http://schemas.microsoft.com/office/powerpoint/2010/main" val="2402023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18C975-3484-40F8-94A4-4DBB21410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182" y="932961"/>
            <a:ext cx="4887685" cy="1777419"/>
          </a:xfrm>
        </p:spPr>
        <p:txBody>
          <a:bodyPr anchor="b">
            <a:normAutofit/>
          </a:bodyPr>
          <a:lstStyle/>
          <a:p>
            <a:r>
              <a:rPr lang="en-US" sz="4000" dirty="0"/>
              <a:t>Determining the Cause &amp; Manner of Death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5FC62E-2F5B-4E1F-82AD-8B7203F2D1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21" r="16413" b="1"/>
          <a:stretch/>
        </p:blipFill>
        <p:spPr>
          <a:xfrm>
            <a:off x="391903" y="573678"/>
            <a:ext cx="5103206" cy="5710645"/>
          </a:xfrm>
          <a:prstGeom prst="rect">
            <a:avLst/>
          </a:prstGeom>
        </p:spPr>
      </p:pic>
      <p:sp>
        <p:nvSpPr>
          <p:cNvPr id="16" name="!!Line">
            <a:extLst>
              <a:ext uri="{FF2B5EF4-FFF2-40B4-BE49-F238E27FC236}">
                <a16:creationId xmlns:a16="http://schemas.microsoft.com/office/drawing/2014/main" id="{0AF80B57-54E2-4D01-8731-3F38B0C5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8192" y="1417320"/>
            <a:ext cx="9144" cy="4023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22BAC-DC8A-4CB9-A25C-3EAEE514C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8182" y="2894529"/>
            <a:ext cx="4887685" cy="3210179"/>
          </a:xfrm>
        </p:spPr>
        <p:txBody>
          <a:bodyPr anchor="t">
            <a:normAutofit fontScale="85000" lnSpcReduction="20000"/>
          </a:bodyPr>
          <a:lstStyle/>
          <a:p>
            <a:endParaRPr lang="en-US" sz="2000" dirty="0"/>
          </a:p>
          <a:p>
            <a:r>
              <a:rPr lang="en-US" sz="3000" dirty="0"/>
              <a:t>1. Full Autopsy</a:t>
            </a:r>
          </a:p>
          <a:p>
            <a:endParaRPr lang="en-US" sz="3000" dirty="0"/>
          </a:p>
          <a:p>
            <a:r>
              <a:rPr lang="en-US" sz="3000" dirty="0"/>
              <a:t>2. Limited Autopsy</a:t>
            </a:r>
          </a:p>
          <a:p>
            <a:endParaRPr lang="en-US" sz="3000" dirty="0"/>
          </a:p>
          <a:p>
            <a:r>
              <a:rPr lang="en-US" sz="3000" dirty="0"/>
              <a:t>3. External Examination</a:t>
            </a:r>
          </a:p>
          <a:p>
            <a:endParaRPr lang="en-US" sz="3000" dirty="0"/>
          </a:p>
          <a:p>
            <a:r>
              <a:rPr lang="en-US" sz="3000" dirty="0"/>
              <a:t>4. Sign Out</a:t>
            </a:r>
          </a:p>
        </p:txBody>
      </p:sp>
    </p:spTree>
    <p:extLst>
      <p:ext uri="{BB962C8B-B14F-4D97-AF65-F5344CB8AC3E}">
        <p14:creationId xmlns:p14="http://schemas.microsoft.com/office/powerpoint/2010/main" val="2850043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CFEB548-CACC-4915-BA3A-ECFAD4BE0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7DD617-02C2-4388-A86E-BAB7BD28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971532D-ED15-4EA1-8D74-8B9D49117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3E0E949-6174-47F4-871C-39B2BE7B4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A81FA79-0462-498C-A7A0-4F97CB9BD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B13F096-ACB3-4289-ADE9-7BCF5727CE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42D1F89-7331-4DB6-9053-DE817E604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527D98C-AF53-420B-A7B6-DD5AA7D53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F0B76EE-9601-45D1-815F-6B076D42F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F5FB023-5222-4B9E-B6D1-A5040E4CE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AAEED21-38DA-46C2-93A3-F597C8761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7EFB714-3172-4F11-BA4B-04073494A7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783C632-F1E2-40EE-AFA0-EF8D52D677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980DE84-E4A8-4C12-97F1-AADA86FFB0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A4FCEB1-CD0B-4966-8A9D-F458E4F79B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3866B94-A099-49F6-A378-974CED7F5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103C908-3FF0-4A95-851C-DF3C650FF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AF400D3-D15B-4146-82E6-B2FC1194F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02F76C8-7CAD-4B72-BD0D-072D2AFA0C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5CEBAD8-9DE5-4790-9CD4-C384EB371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D3B7B9BA-215A-4923-954F-3DAE9523A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4013081-B23F-45CB-A45B-562B629AD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B8B11FB-E867-4638-B75F-B4B7DBDDB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BC84FC8-9600-4AE5-9E77-38E2363A3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14F95D-50D5-4B76-B347-91D1D76F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85455D4-020C-4462-8A90-3B6434A50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FD02F03-F99D-4C45-8B12-CCC05816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5"/>
            <a:ext cx="4948230" cy="5509815"/>
          </a:xfrm>
          <a:noFill/>
        </p:spPr>
        <p:txBody>
          <a:bodyPr anchor="t">
            <a:normAutofit/>
          </a:bodyPr>
          <a:lstStyle/>
          <a:p>
            <a:r>
              <a:rPr lang="en-US" sz="4800" dirty="0"/>
              <a:t>Inside the Numbers</a:t>
            </a:r>
            <a:br>
              <a:rPr lang="en-US" sz="4800" dirty="0"/>
            </a:br>
            <a:r>
              <a:rPr lang="en-US" sz="4800" dirty="0"/>
              <a:t>(Fulton County Board of Health Epidemiology, 2020)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959BE32-CAF9-434F-9B26-55E008FE54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229924"/>
              </p:ext>
            </p:extLst>
          </p:nvPr>
        </p:nvGraphicFramePr>
        <p:xfrm>
          <a:off x="5815855" y="546369"/>
          <a:ext cx="5508711" cy="550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7919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504727-659F-4728-9594-EC6E3B8EB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75488"/>
            <a:ext cx="10515600" cy="1197864"/>
          </a:xfrm>
        </p:spPr>
        <p:txBody>
          <a:bodyPr>
            <a:normAutofit/>
          </a:bodyPr>
          <a:lstStyle/>
          <a:p>
            <a:pPr algn="ctr"/>
            <a:r>
              <a:rPr lang="en-US" sz="3700" dirty="0"/>
              <a:t>Inside the Numbers</a:t>
            </a:r>
            <a:br>
              <a:rPr lang="en-US" sz="3700" dirty="0"/>
            </a:br>
            <a:r>
              <a:rPr lang="en-US" sz="3700" dirty="0"/>
              <a:t>(Fulton County Medical Examiner’s Office)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5488" y="585216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Georgia Death Certificate | Everplans">
            <a:extLst>
              <a:ext uri="{FF2B5EF4-FFF2-40B4-BE49-F238E27FC236}">
                <a16:creationId xmlns:a16="http://schemas.microsoft.com/office/drawing/2014/main" id="{C7015B5E-96D9-4D35-A190-8422112D6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2104" y="2431948"/>
            <a:ext cx="6217920" cy="331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9257F-2780-4777-BB6E-C0CB4773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6" y="2002536"/>
            <a:ext cx="3822192" cy="4169664"/>
          </a:xfrm>
        </p:spPr>
        <p:txBody>
          <a:bodyPr anchor="t">
            <a:normAutofit fontScale="92500" lnSpcReduction="20000"/>
          </a:bodyPr>
          <a:lstStyle/>
          <a:p>
            <a:r>
              <a:rPr lang="en-US" dirty="0"/>
              <a:t>1. 29 Certified Deaths</a:t>
            </a:r>
          </a:p>
          <a:p>
            <a:endParaRPr lang="en-US" dirty="0"/>
          </a:p>
          <a:p>
            <a:r>
              <a:rPr lang="en-US" dirty="0"/>
              <a:t>2. 2 of 29 (6.8%), Full Autopsy     </a:t>
            </a:r>
          </a:p>
          <a:p>
            <a:endParaRPr lang="en-US" dirty="0"/>
          </a:p>
          <a:p>
            <a:r>
              <a:rPr lang="en-US" dirty="0"/>
              <a:t>3. 1 of 29 (3.4%), Limited Autopsy</a:t>
            </a:r>
          </a:p>
          <a:p>
            <a:endParaRPr lang="en-US" dirty="0"/>
          </a:p>
          <a:p>
            <a:r>
              <a:rPr lang="en-US" dirty="0"/>
              <a:t>4. 26 of 29 (89.6%), External Exam or Sign Out</a:t>
            </a:r>
          </a:p>
        </p:txBody>
      </p:sp>
    </p:spTree>
    <p:extLst>
      <p:ext uri="{BB962C8B-B14F-4D97-AF65-F5344CB8AC3E}">
        <p14:creationId xmlns:p14="http://schemas.microsoft.com/office/powerpoint/2010/main" val="1224187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76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98EB18-8BE0-433F-8A02-16424DC2D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Hospital Fraud?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Hospital giant to pay $1.25 million over insurance fraud scheme | Insurance  Business America">
            <a:extLst>
              <a:ext uri="{FF2B5EF4-FFF2-40B4-BE49-F238E27FC236}">
                <a16:creationId xmlns:a16="http://schemas.microsoft.com/office/drawing/2014/main" id="{B8CD09BE-3CDA-4D42-9FB0-48386E357C6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47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A29A-0540-45F2-A00B-16827889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5"/>
                </a:solidFill>
              </a:rPr>
              <a:t>Criminal Justice vs COVID-19</a:t>
            </a:r>
            <a:br>
              <a:rPr lang="en-US" sz="6000" dirty="0">
                <a:solidFill>
                  <a:schemeClr val="accent5"/>
                </a:solidFill>
              </a:rPr>
            </a:br>
            <a:r>
              <a:rPr lang="en-US" sz="6000" dirty="0">
                <a:solidFill>
                  <a:schemeClr val="accent5"/>
                </a:solidFill>
              </a:rPr>
              <a:t>Council on Criminal Justice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CFCBB2-3F04-495C-A12F-B2EFE2F6AE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37717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79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479</Words>
  <Application>Microsoft Office PowerPoint</Application>
  <PresentationFormat>Widescreen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Tw Cen MT</vt:lpstr>
      <vt:lpstr>Office Theme</vt:lpstr>
      <vt:lpstr>To Tell The Truth: What are the real numbers related to COVID-19 deaths?</vt:lpstr>
      <vt:lpstr>Perception of Deaths</vt:lpstr>
      <vt:lpstr>The Conundrum of Accurate COVID-19 Deaths</vt:lpstr>
      <vt:lpstr>Undercounting of COVID-19 Deaths?</vt:lpstr>
      <vt:lpstr>Determining the Cause &amp; Manner of Death</vt:lpstr>
      <vt:lpstr>Inside the Numbers (Fulton County Board of Health Epidemiology, 2020)</vt:lpstr>
      <vt:lpstr>Inside the Numbers (Fulton County Medical Examiner’s Office)</vt:lpstr>
      <vt:lpstr>Hospital Fraud?</vt:lpstr>
      <vt:lpstr>Criminal Justice vs COVID-19 Council on Criminal Justice</vt:lpstr>
      <vt:lpstr>Criminal Justice vs COVID-19 Council on Criminal Justice (cont)</vt:lpstr>
      <vt:lpstr>Criminal Justice vs COVID-19 Council on Criminal Justice (cont)</vt:lpstr>
      <vt:lpstr>Questions?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Hager</dc:creator>
  <cp:lastModifiedBy>Jon Hager</cp:lastModifiedBy>
  <cp:revision>29</cp:revision>
  <dcterms:created xsi:type="dcterms:W3CDTF">2021-09-04T22:28:55Z</dcterms:created>
  <dcterms:modified xsi:type="dcterms:W3CDTF">2021-10-03T00:29:49Z</dcterms:modified>
</cp:coreProperties>
</file>