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C5577-3688-4477-9C07-80AEA813EA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DCCC7-0E3F-46F1-8453-2B780AE7DF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FAB13-B75C-482F-90CA-0A71B0865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CACD-EB87-4851-8852-95B8D675372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A76C6-6E92-4572-A630-EF352364B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D799F-0D21-48B2-858E-6F16058FC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0087-CC5C-4CDE-B8B6-2FA48B3D1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9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A7E3F-0C74-4735-B75E-2925F6B26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A8BAE-A052-44FB-B158-4A53DB8BC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53A07-4B2C-4780-8074-60ECAF9EF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CACD-EB87-4851-8852-95B8D675372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0994A-8762-46F8-B171-9297D4BB4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37E2A-6EAD-4B92-B370-45820E35F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0087-CC5C-4CDE-B8B6-2FA48B3D1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2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C72D10-72F9-4966-9BAE-A50803113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F99DB0-5A10-41C5-9B0D-38865ACE8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E58EB-168A-4110-A14B-6F663ADB7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CACD-EB87-4851-8852-95B8D675372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C69E8-2AF8-4721-B601-6524FFF98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C879A-5836-4157-95B7-AED4F677B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0087-CC5C-4CDE-B8B6-2FA48B3D1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53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FC32B-4ACF-4F94-81FC-E7D6BC16D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51E93-B963-4253-8350-884147B16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78F2B-DB77-44E9-A167-ADB4686FE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CACD-EB87-4851-8852-95B8D675372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8F98E-E750-4B14-9665-D86ACDB5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2D88D-E2E3-48A8-A2C3-BA71BA109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0087-CC5C-4CDE-B8B6-2FA48B3D1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6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45307-6279-47EF-8555-590ABC4D3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032BD1-98B6-4BCC-ADF7-581C49D2F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1D781-E48F-4F54-87E5-24DB3A858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CACD-EB87-4851-8852-95B8D675372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6CEB3-DC08-47E4-B894-FDFBC83E3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269F1-327C-47A3-84DC-508E6D671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0087-CC5C-4CDE-B8B6-2FA48B3D1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8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91CDC-4F46-4EC9-B7E7-8DC21A0F9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6FB53-B986-48ED-B1C4-75C2407AB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17263B-7D01-4DC2-8FAD-E15BA1A0B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796897-ECBE-4808-873B-FA05333A5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CACD-EB87-4851-8852-95B8D675372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813A6-2457-45F2-A4CC-B024C8720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2DF082-56CF-461A-8DAB-FE47CAC71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0087-CC5C-4CDE-B8B6-2FA48B3D1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FFC7B-79BD-44CC-A82F-0546A5158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1F041-E9EE-4CE4-B3EE-3916B18AF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BDD8EB-8B1F-4B14-BEEE-846151EEF9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1058A7-FDB8-4B7E-A7E6-C3A942D829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C098BA-D078-4A7C-AEA4-61D5BFBCE2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6DAC2-3BA3-43F1-94B6-F0A746187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CACD-EB87-4851-8852-95B8D675372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B15B17-0C93-476A-AF2A-890F09F5C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E8F34F-1C5C-4C18-B500-3BFAE6263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0087-CC5C-4CDE-B8B6-2FA48B3D1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4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467BB-BC1D-4889-83C5-62C30C80A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B7B46C-33E7-4E0C-9EBD-FD23BBC95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CACD-EB87-4851-8852-95B8D675372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27965-7865-4E49-9F29-AD4B4661B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32A53-A8BB-49B8-A7B3-0B8259388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0087-CC5C-4CDE-B8B6-2FA48B3D1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27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48DF87-5E50-41BF-BB95-347455282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CACD-EB87-4851-8852-95B8D675372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9F5064-CFBE-477F-B4CF-6C8FAB2D7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43E98-7969-43E6-96E7-F3AA522EC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0087-CC5C-4CDE-B8B6-2FA48B3D1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4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253FE-C8D3-44EB-9677-5CCC10D0B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3F5B1-7DA3-452C-A82E-EEEC80259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EF242B-2468-44F0-8B00-1174B9C92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55A4E2-72B3-41D4-B180-C9BA996DE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CACD-EB87-4851-8852-95B8D675372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49E18C-532B-4C8D-A091-A1343AF31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DB6176-CD30-4956-A794-71FB3176F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0087-CC5C-4CDE-B8B6-2FA48B3D1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2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88BD-BFEF-4E5D-8FEE-C4644A204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04C030-4CCF-4F09-BB0E-BD9ECE66C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32622-0268-425D-8434-83F2B0B78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64D0E-5C5C-4DE9-BA3A-2312D1C00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CACD-EB87-4851-8852-95B8D675372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9935E9-E035-426B-BCE5-B222482F0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0ADFD9-2741-4616-BDF7-669AE7B79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10087-CC5C-4CDE-B8B6-2FA48B3D1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0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D2F999-EFEA-4001-A0CA-4F1563E80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C2BC8-E9A7-4C35-8744-E599FC70F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58C6A-6CA7-4D13-B4DC-5A3ED2603F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0CACD-EB87-4851-8852-95B8D675372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3CCA0-7855-401B-967D-69B81225F7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DBD01-AF80-4707-97BB-5287F645D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10087-CC5C-4CDE-B8B6-2FA48B3D1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2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63E67-83BF-4177-AA27-497AB4F53C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Efficacy of Efforts to Curb Adult Deaths Caused by Prescription Opioid Use: A Follow-up Study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209FEC-C168-466D-8A8D-AB79A0A864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Sir John “Stu” Batchelder &amp; Jon Hager</a:t>
            </a:r>
          </a:p>
          <a:p>
            <a:r>
              <a:rPr lang="en-US" sz="3200" dirty="0"/>
              <a:t>University of North Georgia</a:t>
            </a:r>
          </a:p>
          <a:p>
            <a:r>
              <a:rPr lang="en-US" dirty="0"/>
              <a:t>Department of Criminal Justice</a:t>
            </a:r>
          </a:p>
        </p:txBody>
      </p:sp>
    </p:spTree>
    <p:extLst>
      <p:ext uri="{BB962C8B-B14F-4D97-AF65-F5344CB8AC3E}">
        <p14:creationId xmlns:p14="http://schemas.microsoft.com/office/powerpoint/2010/main" val="657818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Independent Variable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003" y="1842878"/>
            <a:ext cx="10515600" cy="435133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7300" dirty="0"/>
              <a:t>Race:    66% Caucasian</a:t>
            </a:r>
          </a:p>
          <a:p>
            <a:pPr marL="0" indent="0" algn="ctr">
              <a:buNone/>
            </a:pPr>
            <a:r>
              <a:rPr lang="en-US" sz="7300" dirty="0"/>
              <a:t>                          31% African-American</a:t>
            </a:r>
          </a:p>
          <a:p>
            <a:pPr marL="0" indent="0" algn="ctr">
              <a:buNone/>
            </a:pPr>
            <a:r>
              <a:rPr lang="en-US" sz="7300" dirty="0"/>
              <a:t>       1% Asian </a:t>
            </a:r>
          </a:p>
          <a:p>
            <a:pPr marL="0" indent="0" algn="ctr">
              <a:buNone/>
            </a:pPr>
            <a:r>
              <a:rPr lang="en-US" sz="7300" dirty="0"/>
              <a:t>           1% Hispanic</a:t>
            </a:r>
            <a:r>
              <a:rPr lang="en-US" sz="48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1000" dirty="0"/>
              <a:t>Recoded dichotomously :   Caucasian and Non-Caucasian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896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Independent Variable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dirty="0"/>
              <a:t>Age:  Range 19 to 87 years-of-age (mean 40 - - Median 37 – Mode 37)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6000" dirty="0"/>
              <a:t> Recoded dichotomously</a:t>
            </a:r>
          </a:p>
          <a:p>
            <a:pPr marL="0" indent="0">
              <a:buNone/>
            </a:pPr>
            <a:r>
              <a:rPr lang="en-US" sz="6000" dirty="0"/>
              <a:t>  (36 and below, &gt; age-37)</a:t>
            </a:r>
          </a:p>
          <a:p>
            <a:pPr marL="0" indent="0">
              <a:buNone/>
            </a:pPr>
            <a:r>
              <a:rPr lang="en-US" dirty="0"/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1312896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4519A-EC65-4A8F-95D1-092E215B1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Data Analysis &amp;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D3DB8-90BF-4DF5-9187-2C7D6949E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Sex:    Null rejected      χ</a:t>
            </a:r>
            <a:r>
              <a:rPr lang="en-US" sz="4000" baseline="30000" dirty="0"/>
              <a:t>2</a:t>
            </a:r>
            <a:r>
              <a:rPr lang="en-US" sz="4000" baseline="-25000" dirty="0"/>
              <a:t>(1,</a:t>
            </a:r>
            <a:r>
              <a:rPr lang="en-US" sz="4000" i="1" baseline="-25000" dirty="0"/>
              <a:t>N </a:t>
            </a:r>
            <a:r>
              <a:rPr lang="en-US" sz="4000" baseline="-25000" dirty="0"/>
              <a:t>= 224)</a:t>
            </a:r>
            <a:r>
              <a:rPr lang="en-US" sz="4000" dirty="0"/>
              <a:t> = 3.826, p. = .050.    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Race: Null Retained     χ</a:t>
            </a:r>
            <a:r>
              <a:rPr lang="en-US" sz="4000" baseline="30000" dirty="0"/>
              <a:t>2</a:t>
            </a:r>
            <a:r>
              <a:rPr lang="en-US" sz="4000" baseline="-25000" dirty="0"/>
              <a:t>(1,</a:t>
            </a:r>
            <a:r>
              <a:rPr lang="en-US" sz="4000" i="1" baseline="-25000" dirty="0"/>
              <a:t>N </a:t>
            </a:r>
            <a:r>
              <a:rPr lang="en-US" sz="4000" baseline="-25000" dirty="0"/>
              <a:t>= 224)</a:t>
            </a:r>
            <a:r>
              <a:rPr lang="en-US" sz="4000" dirty="0"/>
              <a:t> = 0.181, p. = .671.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Age: Null Retained      χ</a:t>
            </a:r>
            <a:r>
              <a:rPr lang="en-US" sz="4000" baseline="30000" dirty="0"/>
              <a:t>2</a:t>
            </a:r>
            <a:r>
              <a:rPr lang="en-US" sz="4000" baseline="-25000" dirty="0"/>
              <a:t>(1,</a:t>
            </a:r>
            <a:r>
              <a:rPr lang="en-US" sz="4000" i="1" baseline="-25000" dirty="0"/>
              <a:t>N </a:t>
            </a:r>
            <a:r>
              <a:rPr lang="en-US" sz="4000" baseline="-25000" dirty="0"/>
              <a:t>= 224)</a:t>
            </a:r>
            <a:r>
              <a:rPr lang="en-US" sz="4000" dirty="0"/>
              <a:t> = .010, p. = .919.         </a:t>
            </a:r>
          </a:p>
        </p:txBody>
      </p:sp>
    </p:spTree>
    <p:extLst>
      <p:ext uri="{BB962C8B-B14F-4D97-AF65-F5344CB8AC3E}">
        <p14:creationId xmlns:p14="http://schemas.microsoft.com/office/powerpoint/2010/main" val="2177960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61E7C-E36B-4124-8F87-A1AC8C022622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en-US" sz="6000" dirty="0"/>
              <a:t>Purpose of 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AC93B-00A7-4E11-8138-ECBF950E750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en-US" dirty="0"/>
          </a:p>
          <a:p>
            <a:r>
              <a:rPr lang="en-US" dirty="0"/>
              <a:t>1.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xamine the impact of policies put into place either just before, or since that original study was conducted, making the new study-period from 2017 to 2019. </a:t>
            </a:r>
          </a:p>
          <a:p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1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D2CEA-3EE7-4AD3-91BA-EE6B65D2B69D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n-US" dirty="0"/>
              <a:t>Evidence-Based Strategies (CDC)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9C352-0B3E-4B76-8A30-8EC68FE1AB5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dirty="0"/>
              <a:t>1. Medication-Assisted Treatment</a:t>
            </a:r>
          </a:p>
          <a:p>
            <a:endParaRPr lang="en-US" dirty="0"/>
          </a:p>
          <a:p>
            <a:r>
              <a:rPr lang="en-US" dirty="0"/>
              <a:t>2. Academic Detailing</a:t>
            </a:r>
          </a:p>
          <a:p>
            <a:endParaRPr lang="en-US" dirty="0"/>
          </a:p>
          <a:p>
            <a:r>
              <a:rPr lang="en-US" dirty="0"/>
              <a:t>3. No Prior-Authorization Requirements (Methadone)</a:t>
            </a:r>
          </a:p>
          <a:p>
            <a:endParaRPr lang="en-US" dirty="0"/>
          </a:p>
          <a:p>
            <a:r>
              <a:rPr lang="en-US" dirty="0"/>
              <a:t>4. Fentanyl Testing in Clinical Settings</a:t>
            </a:r>
          </a:p>
          <a:p>
            <a:endParaRPr lang="en-US" dirty="0"/>
          </a:p>
          <a:p>
            <a:r>
              <a:rPr lang="en-US" dirty="0"/>
              <a:t>5. 911 Good Samaritan Laws</a:t>
            </a:r>
          </a:p>
          <a:p>
            <a:endParaRPr lang="en-US" dirty="0"/>
          </a:p>
          <a:p>
            <a:r>
              <a:rPr lang="en-US" dirty="0"/>
              <a:t>6. Naloxone Distribution</a:t>
            </a:r>
          </a:p>
        </p:txBody>
      </p:sp>
    </p:spTree>
    <p:extLst>
      <p:ext uri="{BB962C8B-B14F-4D97-AF65-F5344CB8AC3E}">
        <p14:creationId xmlns:p14="http://schemas.microsoft.com/office/powerpoint/2010/main" val="412254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9E83A-9227-48FC-9F38-F032F6B18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Demographics of Fulton County, GA</a:t>
            </a:r>
            <a:br>
              <a:rPr lang="en-US" dirty="0"/>
            </a:br>
            <a:r>
              <a:rPr lang="en-US" dirty="0"/>
              <a:t>(U.S. Census Bureau, 2018)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F0D19-14DE-4316-9893-5DA2331C0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74% male, 26% female</a:t>
            </a:r>
          </a:p>
          <a:p>
            <a:r>
              <a:rPr lang="en-US" dirty="0"/>
              <a:t> 66% Caucasian </a:t>
            </a:r>
          </a:p>
          <a:p>
            <a:r>
              <a:rPr lang="en-US" dirty="0"/>
              <a:t> 31% African-American</a:t>
            </a:r>
          </a:p>
          <a:p>
            <a:r>
              <a:rPr lang="en-US" dirty="0"/>
              <a:t>    1% Asian</a:t>
            </a:r>
          </a:p>
          <a:p>
            <a:r>
              <a:rPr lang="en-US" dirty="0"/>
              <a:t>    1% Hispanic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/>
              <a:t>244 opioid-related deaths 2017 -- 2019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01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3AC22-7844-49E7-8C23-BF50EF1A5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/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F69A2-2243-4CAD-B1A9-7C0729CA5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5800" dirty="0">
                <a:solidFill>
                  <a:schemeClr val="accent1">
                    <a:lumMod val="75000"/>
                  </a:schemeClr>
                </a:solidFill>
              </a:rPr>
              <a:t>Dependent Variable</a:t>
            </a:r>
          </a:p>
          <a:p>
            <a:pPr marL="0" indent="0" algn="ctr">
              <a:buNone/>
            </a:pPr>
            <a:r>
              <a:rPr lang="en-US" sz="4400" dirty="0">
                <a:latin typeface="Algerian" panose="04020705040A02060702" pitchFamily="82" charset="0"/>
              </a:rPr>
              <a:t>Primary cause of death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5800" dirty="0">
                <a:solidFill>
                  <a:schemeClr val="accent1">
                    <a:lumMod val="75000"/>
                  </a:schemeClr>
                </a:solidFill>
              </a:rPr>
              <a:t>Independent Variables</a:t>
            </a:r>
          </a:p>
          <a:p>
            <a:pPr marL="0" indent="0" algn="ctr">
              <a:buNone/>
            </a:pPr>
            <a:r>
              <a:rPr lang="en-US" sz="4400" dirty="0">
                <a:latin typeface="Algerian" panose="04020705040A02060702" pitchFamily="82" charset="0"/>
              </a:rPr>
              <a:t>Decedent’s age </a:t>
            </a:r>
          </a:p>
          <a:p>
            <a:pPr marL="0" indent="0" algn="ctr">
              <a:buNone/>
            </a:pPr>
            <a:r>
              <a:rPr lang="en-US" sz="4400" dirty="0">
                <a:latin typeface="Algerian" panose="04020705040A02060702" pitchFamily="82" charset="0"/>
              </a:rPr>
              <a:t>Biological sex </a:t>
            </a:r>
          </a:p>
          <a:p>
            <a:pPr marL="0" indent="0" algn="ctr">
              <a:buNone/>
            </a:pPr>
            <a:r>
              <a:rPr lang="en-US" sz="4400" dirty="0">
                <a:latin typeface="Algerian" panose="04020705040A02060702" pitchFamily="82" charset="0"/>
              </a:rPr>
              <a:t>Race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63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E394F-0986-4C6F-9F68-2D82EECE5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/>
              <a:t>Polysubstance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0B817-09D7-4BBB-95EF-1D9429AE2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4800" dirty="0"/>
              <a:t>Prescription opioid plus one or more of: </a:t>
            </a:r>
          </a:p>
          <a:p>
            <a:pPr marL="0" indent="0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5400" dirty="0">
                <a:latin typeface="Algerian" panose="04020705040A02060702" pitchFamily="82" charset="0"/>
              </a:rPr>
              <a:t>Cocaine -- methamphetamine, marijuana -- alcohol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48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CB408-3F94-487C-856F-F3337512C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Hypotheses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2D217-AA99-4ADB-AA65-13CD2EBF1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H</a:t>
            </a:r>
            <a:r>
              <a:rPr lang="en-US" sz="3200" baseline="-25000" dirty="0"/>
              <a:t>1</a:t>
            </a:r>
            <a:r>
              <a:rPr lang="en-US" sz="3200" dirty="0"/>
              <a:t>: Opioid-only deaths and polysubstance-user deaths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Biological sex (male and female)</a:t>
            </a:r>
          </a:p>
          <a:p>
            <a:pPr marL="0" indent="0">
              <a:buNone/>
            </a:pPr>
            <a:r>
              <a:rPr lang="en-US" sz="3200" dirty="0"/>
              <a:t>H</a:t>
            </a:r>
            <a:r>
              <a:rPr lang="en-US" sz="3200" baseline="-25000" dirty="0"/>
              <a:t>2</a:t>
            </a:r>
            <a:r>
              <a:rPr lang="en-US" sz="3200" dirty="0"/>
              <a:t>: Opioid-only deaths and polysubstance-user deaths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Age (age-36 and below or greater than age-36</a:t>
            </a:r>
            <a:r>
              <a:rPr lang="en-US" sz="4000" dirty="0"/>
              <a:t>)</a:t>
            </a:r>
          </a:p>
          <a:p>
            <a:pPr marL="0" indent="0">
              <a:buNone/>
            </a:pPr>
            <a:r>
              <a:rPr lang="en-US" sz="3200" dirty="0"/>
              <a:t>H</a:t>
            </a:r>
            <a:r>
              <a:rPr lang="en-US" sz="3200" baseline="-25000" dirty="0"/>
              <a:t>3</a:t>
            </a:r>
            <a:r>
              <a:rPr lang="en-US" sz="3200" dirty="0"/>
              <a:t>: Opioid-only deaths and polysubstance-user deaths</a:t>
            </a:r>
          </a:p>
          <a:p>
            <a:pPr marL="0" indent="0" algn="ctr">
              <a:buNone/>
            </a:pPr>
            <a:r>
              <a:rPr lang="en-US" sz="3200" dirty="0"/>
              <a:t>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Race – (Caucasian or African-American, Latino, and Asian)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33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B4FEC-CE65-49C9-810A-87E8A5B36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Dependent 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6523A-8E56-4551-8832-1773031C4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247 subjects</a:t>
            </a:r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107 Opioid only  </a:t>
            </a:r>
          </a:p>
          <a:p>
            <a:pPr marL="0" indent="0" algn="ctr">
              <a:buNone/>
            </a:pPr>
            <a:r>
              <a:rPr lang="en-US" sz="6000" dirty="0"/>
              <a:t>140 Poly-substance use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6710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Independent Variable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000" dirty="0"/>
              <a:t>Biological Gender:</a:t>
            </a:r>
          </a:p>
          <a:p>
            <a:pPr marL="0" indent="0" algn="ctr">
              <a:buNone/>
            </a:pPr>
            <a:r>
              <a:rPr lang="en-US" sz="6000" dirty="0"/>
              <a:t> (167 males and 57 females)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103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388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Algerian</vt:lpstr>
      <vt:lpstr>Arial</vt:lpstr>
      <vt:lpstr>Calibri</vt:lpstr>
      <vt:lpstr>Calibri Light</vt:lpstr>
      <vt:lpstr>Times New Roman</vt:lpstr>
      <vt:lpstr>Office Theme</vt:lpstr>
      <vt:lpstr>The Efficacy of Efforts to Curb Adult Deaths Caused by Prescription Opioid Use: A Follow-up Study</vt:lpstr>
      <vt:lpstr>Purpose of the Study</vt:lpstr>
      <vt:lpstr>Evidence-Based Strategies (CDC)</vt:lpstr>
      <vt:lpstr>Demographics of Fulton County, GA (U.S. Census Bureau, 2018) </vt:lpstr>
      <vt:lpstr>Variables</vt:lpstr>
      <vt:lpstr>Polysubstance Use</vt:lpstr>
      <vt:lpstr>Hypotheses</vt:lpstr>
      <vt:lpstr>Dependent Variable</vt:lpstr>
      <vt:lpstr>Independent Variable #1</vt:lpstr>
      <vt:lpstr>Independent Variable #2</vt:lpstr>
      <vt:lpstr>Independent Variable #3</vt:lpstr>
      <vt:lpstr>Data Analysis &amp;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Efficacy of Efforts to Curb Adult Deaths Caused by Prescription Opioid Use: A Follow-up Study</dc:title>
  <dc:creator>Jon Hager</dc:creator>
  <cp:lastModifiedBy>Jon Hager</cp:lastModifiedBy>
  <cp:revision>12</cp:revision>
  <dcterms:created xsi:type="dcterms:W3CDTF">2021-09-26T13:41:21Z</dcterms:created>
  <dcterms:modified xsi:type="dcterms:W3CDTF">2021-10-08T00:26:34Z</dcterms:modified>
</cp:coreProperties>
</file>