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0" r:id="rId4"/>
    <p:sldId id="271" r:id="rId5"/>
    <p:sldId id="265" r:id="rId6"/>
    <p:sldId id="266" r:id="rId7"/>
    <p:sldId id="270" r:id="rId8"/>
    <p:sldId id="267" r:id="rId9"/>
    <p:sldId id="268" r:id="rId10"/>
    <p:sldId id="269" r:id="rId11"/>
    <p:sldId id="25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C5A3E-0DEA-4B20-B78C-D6EB012A5F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C43D32-A7BB-43C4-81FF-D00EBF7C35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A4B7F-56FD-46A6-8EC7-3CB4409FD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85EE-07C3-4163-8FE0-CFFF2A95ADC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6B20E-D100-4941-B4CA-17156ECF1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0B556-E4F0-4375-9318-96C55F8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E474-FFF5-49DC-9DA3-9B2AC77A0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908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0962C-2B78-4586-9E1A-C1CF7D668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B21340-A07C-49CE-892D-60A77FE083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C9867-FFD4-4767-8ED7-20DFFF84E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85EE-07C3-4163-8FE0-CFFF2A95ADC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51E31-E3CB-403B-8A37-AE5F990D9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064C3-FEFE-4EDC-80D7-9434E2A16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E474-FFF5-49DC-9DA3-9B2AC77A0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2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2D92CE-0E49-4934-8BC2-48518227B3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C038E7-1B91-4929-B3B5-123B08C8FB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63561-19F8-4832-8053-19F8F1F46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85EE-07C3-4163-8FE0-CFFF2A95ADC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5D1C4-7E82-49EA-A938-00A8CDB83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85D1C6-0505-4CD9-AAE0-306381DC8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E474-FFF5-49DC-9DA3-9B2AC77A0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187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331A2-A793-42D1-B15B-FA9351897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58024-F77F-42B9-AE09-1BAD3D7DC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31C05-4D73-4272-B3C1-424BC8747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85EE-07C3-4163-8FE0-CFFF2A95ADC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D19155-6D45-4B61-8260-9A2AB464B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FA7A49-7BE0-42DD-98A5-E0274BBD1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E474-FFF5-49DC-9DA3-9B2AC77A0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30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5B574-FAB6-47F7-8F8A-75C195215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D14141-A19C-4DF8-9B2D-8B2A2FB8F8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E8471-070C-43F2-9726-397E48C0D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85EE-07C3-4163-8FE0-CFFF2A95ADC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B2474-28A2-48C0-A468-9BA5AB16A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DA1A91-D8E8-4A98-928D-37DF70947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E474-FFF5-49DC-9DA3-9B2AC77A0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551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21567-211E-4993-83A3-EC36E21D9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BE327-0124-4FCC-B4EA-CC56892EBF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43BC93-90A9-4E9B-BE40-521EE80FBF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FEC816-D8F6-47AC-8769-F86060D29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85EE-07C3-4163-8FE0-CFFF2A95ADC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443958-A5A7-4E77-BE60-DE95613CF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032A8-F328-4B71-836B-922DF57AB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E474-FFF5-49DC-9DA3-9B2AC77A0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96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68FDC-1660-4DBD-AD30-06A964498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1F91D4-886C-4945-AC59-0BA33A8C4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41DF0B-6D76-464F-862C-BFCB8DE850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5C6224-66A6-4293-A8D0-C90ADFF6A8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64B19F-0E0D-41DB-BD57-507120226D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B1BB0D-CDD1-4299-ABE3-A37DA2E96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85EE-07C3-4163-8FE0-CFFF2A95ADC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F55057-9319-40EC-80C2-9DE878D4A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56FF94-07CA-481D-8041-7BAE7F6D9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E474-FFF5-49DC-9DA3-9B2AC77A0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22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2DC70-FEDD-4EE1-8A71-334B64DBA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9DDB08-4E90-48BD-9951-702254721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85EE-07C3-4163-8FE0-CFFF2A95ADC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A8410A-2373-4F94-9C30-29A925946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FD516E-4A22-4E23-8F7A-D704A7866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E474-FFF5-49DC-9DA3-9B2AC77A0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96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CC99A4-F155-468C-A44C-84D29A784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85EE-07C3-4163-8FE0-CFFF2A95ADC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AFC3CC-6CB7-4472-BAD2-3B0FE274B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8D3623-31D9-462A-874E-F3BAAC897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E474-FFF5-49DC-9DA3-9B2AC77A0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596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FFFF2-0702-48B4-90FC-E97F9A6FC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7F039-4365-4525-A954-3B24D87F0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E02B74-8979-4F5D-B2AD-F195C314EF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4DFF6D-A97C-4C2D-9543-3EBEF7F56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85EE-07C3-4163-8FE0-CFFF2A95ADC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6C1261-A050-4AB4-BFA9-9ECDAB3D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4E82CF-175C-454E-9726-695908E96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E474-FFF5-49DC-9DA3-9B2AC77A0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51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9EC71-5202-4DBF-A3EC-030936078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69C1E3-7EC5-4CFF-A408-92F8144630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C9376F-F86D-4994-A183-8CA7F6B246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87F39B-43B8-414A-84FB-A49B3DD42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85EE-07C3-4163-8FE0-CFFF2A95ADC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A88D06-8AEA-4364-8DD7-17B456B35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536DF8-0337-4A33-8F5D-00675EC12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E474-FFF5-49DC-9DA3-9B2AC77A0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12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BD1A91-E3B4-4E9F-A0D5-1E9E85C43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877E36-3EC5-46AD-BBAD-6289F652C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6EEA0-678C-4F19-BD8D-16424FADA4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C85EE-07C3-4163-8FE0-CFFF2A95ADC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40A544-30CB-4BB5-BC62-E9299907DF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6EF89-FDDE-4190-9399-5580B0DC48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5E474-FFF5-49DC-9DA3-9B2AC77A0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562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A picture containing text&#10;&#10;Description automatically generated">
            <a:extLst>
              <a:ext uri="{FF2B5EF4-FFF2-40B4-BE49-F238E27FC236}">
                <a16:creationId xmlns:a16="http://schemas.microsoft.com/office/drawing/2014/main" id="{FE83CE35-2FB3-4B67-BCC2-7E7C8FB42B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37" r="-7246" b="50256"/>
          <a:stretch/>
        </p:blipFill>
        <p:spPr>
          <a:xfrm>
            <a:off x="19" y="10"/>
            <a:ext cx="5951601" cy="5130404"/>
          </a:xfrm>
          <a:custGeom>
            <a:avLst/>
            <a:gdLst/>
            <a:ahLst/>
            <a:cxnLst/>
            <a:rect l="l" t="t" r="r" b="b"/>
            <a:pathLst>
              <a:path w="5836558" h="5130414">
                <a:moveTo>
                  <a:pt x="0" y="0"/>
                </a:moveTo>
                <a:lnTo>
                  <a:pt x="3460503" y="0"/>
                </a:lnTo>
                <a:lnTo>
                  <a:pt x="5836558" y="5130414"/>
                </a:lnTo>
                <a:lnTo>
                  <a:pt x="0" y="5130414"/>
                </a:lnTo>
                <a:close/>
              </a:path>
            </a:pathLst>
          </a:cu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9FC0429-1777-4051-AFA1-A3E8593C0C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108152" y="5292510"/>
            <a:ext cx="6083848" cy="1565491"/>
          </a:xfrm>
          <a:custGeom>
            <a:avLst/>
            <a:gdLst>
              <a:gd name="connsiteX0" fmla="*/ 0 w 6083848"/>
              <a:gd name="connsiteY0" fmla="*/ 1565491 h 1565491"/>
              <a:gd name="connsiteX1" fmla="*/ 6083848 w 6083848"/>
              <a:gd name="connsiteY1" fmla="*/ 1565491 h 1565491"/>
              <a:gd name="connsiteX2" fmla="*/ 6083848 w 6083848"/>
              <a:gd name="connsiteY2" fmla="*/ 0 h 1565491"/>
              <a:gd name="connsiteX3" fmla="*/ 1692132 w 6083848"/>
              <a:gd name="connsiteY3" fmla="*/ 0 h 1565491"/>
              <a:gd name="connsiteX4" fmla="*/ 1186806 w 6083848"/>
              <a:gd name="connsiteY4" fmla="*/ 0 h 1565491"/>
              <a:gd name="connsiteX5" fmla="*/ 1186070 w 6083848"/>
              <a:gd name="connsiteY5" fmla="*/ 1591 h 1565491"/>
              <a:gd name="connsiteX6" fmla="*/ 724290 w 6083848"/>
              <a:gd name="connsiteY6" fmla="*/ 1591 h 156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3848" h="1565491">
                <a:moveTo>
                  <a:pt x="0" y="1565491"/>
                </a:moveTo>
                <a:lnTo>
                  <a:pt x="6083848" y="1565491"/>
                </a:lnTo>
                <a:lnTo>
                  <a:pt x="6083848" y="0"/>
                </a:lnTo>
                <a:lnTo>
                  <a:pt x="1692132" y="0"/>
                </a:lnTo>
                <a:lnTo>
                  <a:pt x="1186806" y="0"/>
                </a:lnTo>
                <a:lnTo>
                  <a:pt x="1186070" y="1591"/>
                </a:lnTo>
                <a:lnTo>
                  <a:pt x="724290" y="1591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7" name="Picture 26" descr="A picture containing text&#10;&#10;Description automatically generated">
            <a:extLst>
              <a:ext uri="{FF2B5EF4-FFF2-40B4-BE49-F238E27FC236}">
                <a16:creationId xmlns:a16="http://schemas.microsoft.com/office/drawing/2014/main" id="{65F1065E-E7F6-4D2D-93FE-DC501D774D3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30" t="54269"/>
          <a:stretch/>
        </p:blipFill>
        <p:spPr>
          <a:xfrm>
            <a:off x="4904993" y="466905"/>
            <a:ext cx="6801853" cy="513040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38D3B1B8-B04F-487E-87AF-E6DDAAFBF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5292509"/>
            <a:ext cx="6670682" cy="1565491"/>
          </a:xfrm>
          <a:custGeom>
            <a:avLst/>
            <a:gdLst>
              <a:gd name="connsiteX0" fmla="*/ 0 w 6670682"/>
              <a:gd name="connsiteY0" fmla="*/ 1565491 h 1565491"/>
              <a:gd name="connsiteX1" fmla="*/ 526312 w 6670682"/>
              <a:gd name="connsiteY1" fmla="*/ 1565491 h 1565491"/>
              <a:gd name="connsiteX2" fmla="*/ 5419344 w 6670682"/>
              <a:gd name="connsiteY2" fmla="*/ 1565491 h 1565491"/>
              <a:gd name="connsiteX3" fmla="*/ 5945656 w 6670682"/>
              <a:gd name="connsiteY3" fmla="*/ 1565491 h 1565491"/>
              <a:gd name="connsiteX4" fmla="*/ 6670682 w 6670682"/>
              <a:gd name="connsiteY4" fmla="*/ 0 h 1565491"/>
              <a:gd name="connsiteX5" fmla="*/ 6144370 w 6670682"/>
              <a:gd name="connsiteY5" fmla="*/ 0 h 1565491"/>
              <a:gd name="connsiteX6" fmla="*/ 526312 w 6670682"/>
              <a:gd name="connsiteY6" fmla="*/ 0 h 1565491"/>
              <a:gd name="connsiteX7" fmla="*/ 0 w 6670682"/>
              <a:gd name="connsiteY7" fmla="*/ 0 h 156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70682" h="1565491">
                <a:moveTo>
                  <a:pt x="0" y="1565491"/>
                </a:moveTo>
                <a:lnTo>
                  <a:pt x="526312" y="1565491"/>
                </a:lnTo>
                <a:lnTo>
                  <a:pt x="5419344" y="1565491"/>
                </a:lnTo>
                <a:lnTo>
                  <a:pt x="5945656" y="1565491"/>
                </a:lnTo>
                <a:lnTo>
                  <a:pt x="6670682" y="0"/>
                </a:lnTo>
                <a:lnTo>
                  <a:pt x="6144370" y="0"/>
                </a:lnTo>
                <a:lnTo>
                  <a:pt x="526312" y="0"/>
                </a:lnTo>
                <a:lnTo>
                  <a:pt x="0" y="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6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B761509-3B9A-49A6-A84B-C3D868116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91DE43FD-EB47-414A-B0AB-169B0FFFA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272922" cy="6858000"/>
          </a:xfrm>
          <a:custGeom>
            <a:avLst/>
            <a:gdLst>
              <a:gd name="connsiteX0" fmla="*/ 0 w 9272922"/>
              <a:gd name="connsiteY0" fmla="*/ 0 h 6858000"/>
              <a:gd name="connsiteX1" fmla="*/ 1733417 w 9272922"/>
              <a:gd name="connsiteY1" fmla="*/ 0 h 6858000"/>
              <a:gd name="connsiteX2" fmla="*/ 3307976 w 9272922"/>
              <a:gd name="connsiteY2" fmla="*/ 0 h 6858000"/>
              <a:gd name="connsiteX3" fmla="*/ 8126249 w 9272922"/>
              <a:gd name="connsiteY3" fmla="*/ 0 h 6858000"/>
              <a:gd name="connsiteX4" fmla="*/ 8138896 w 9272922"/>
              <a:gd name="connsiteY4" fmla="*/ 31774 h 6858000"/>
              <a:gd name="connsiteX5" fmla="*/ 9193904 w 9272922"/>
              <a:gd name="connsiteY5" fmla="*/ 2682457 h 6858000"/>
              <a:gd name="connsiteX6" fmla="*/ 9193904 w 9272922"/>
              <a:gd name="connsiteY6" fmla="*/ 3752208 h 6858000"/>
              <a:gd name="connsiteX7" fmla="*/ 8036400 w 9272922"/>
              <a:gd name="connsiteY7" fmla="*/ 6660411 h 6858000"/>
              <a:gd name="connsiteX8" fmla="*/ 7957938 w 9272922"/>
              <a:gd name="connsiteY8" fmla="*/ 6857542 h 6858000"/>
              <a:gd name="connsiteX9" fmla="*/ 3307976 w 9272922"/>
              <a:gd name="connsiteY9" fmla="*/ 6857542 h 6858000"/>
              <a:gd name="connsiteX10" fmla="*/ 3307976 w 9272922"/>
              <a:gd name="connsiteY10" fmla="*/ 6858000 h 6858000"/>
              <a:gd name="connsiteX11" fmla="*/ 0 w 9272922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72922" h="6858000">
                <a:moveTo>
                  <a:pt x="0" y="0"/>
                </a:moveTo>
                <a:lnTo>
                  <a:pt x="1733417" y="0"/>
                </a:lnTo>
                <a:lnTo>
                  <a:pt x="3307976" y="0"/>
                </a:lnTo>
                <a:lnTo>
                  <a:pt x="8126249" y="0"/>
                </a:lnTo>
                <a:lnTo>
                  <a:pt x="8138896" y="31774"/>
                </a:lnTo>
                <a:cubicBezTo>
                  <a:pt x="9193904" y="2682457"/>
                  <a:pt x="9193904" y="2682457"/>
                  <a:pt x="9193904" y="2682457"/>
                </a:cubicBezTo>
                <a:cubicBezTo>
                  <a:pt x="9299262" y="2988100"/>
                  <a:pt x="9299262" y="3446565"/>
                  <a:pt x="9193904" y="3752208"/>
                </a:cubicBezTo>
                <a:cubicBezTo>
                  <a:pt x="8709916" y="4968215"/>
                  <a:pt x="8331802" y="5918220"/>
                  <a:pt x="8036400" y="6660411"/>
                </a:cubicBezTo>
                <a:lnTo>
                  <a:pt x="7957938" y="6857542"/>
                </a:lnTo>
                <a:lnTo>
                  <a:pt x="3307976" y="6857542"/>
                </a:lnTo>
                <a:lnTo>
                  <a:pt x="3307976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35FE6C-E0FA-4DCC-BFB7-8C23524C53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2922" y="3741469"/>
            <a:ext cx="2919076" cy="3107404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58495BCC-CE77-4CC2-952E-846F41119F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60561" y="1075188"/>
            <a:ext cx="1562267" cy="1172973"/>
            <a:chOff x="9160561" y="1075188"/>
            <a:chExt cx="1562267" cy="1172973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B42538B-E30F-4967-A6C1-8EBA775F4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60561" y="1423846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9A6BD9AC-4DE7-4B20-8547-4E3B375C2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60661" y="1075188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1FF686D-4634-4CF4-BF35-29FC9F81AA84}"/>
              </a:ext>
            </a:extLst>
          </p:cNvPr>
          <p:cNvSpPr txBox="1"/>
          <p:nvPr/>
        </p:nvSpPr>
        <p:spPr>
          <a:xfrm>
            <a:off x="853387" y="513347"/>
            <a:ext cx="72113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CC6600"/>
                </a:solidFill>
                <a:latin typeface="Calibri" panose="020F0502020204030204"/>
                <a:ea typeface="+mj-ea"/>
                <a:cs typeface="+mj-cs"/>
              </a:rPr>
              <a:t>Good Consequences of Prison Education - </a:t>
            </a:r>
            <a:r>
              <a:rPr lang="en-US" sz="4800" b="1" i="1" dirty="0">
                <a:solidFill>
                  <a:schemeClr val="tx2">
                    <a:lumMod val="75000"/>
                  </a:schemeClr>
                </a:solidFill>
                <a:latin typeface="Calibri" panose="020F0502020204030204"/>
                <a:ea typeface="+mj-ea"/>
                <a:cs typeface="+mj-cs"/>
              </a:rPr>
              <a:t>Society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9D037F-DC44-4B07-BD72-34A6CA36165A}"/>
              </a:ext>
            </a:extLst>
          </p:cNvPr>
          <p:cNvSpPr txBox="1"/>
          <p:nvPr/>
        </p:nvSpPr>
        <p:spPr>
          <a:xfrm>
            <a:off x="853387" y="1907716"/>
            <a:ext cx="837456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5000"/>
              <a:buFont typeface="Calibri Light" panose="020F0302020204030204" pitchFamily="34" charset="0"/>
              <a:buChar char="∞"/>
              <a:tabLst/>
              <a:defRPr/>
            </a:pPr>
            <a:endParaRPr lang="en-US" sz="4000" dirty="0">
              <a:latin typeface="Calibri Light" panose="020F0302020204030204"/>
            </a:endParaRPr>
          </a:p>
          <a:p>
            <a:pPr marL="571500" marR="0" lvl="0" indent="-57150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Pct val="105000"/>
              <a:buFont typeface="Calibri Light" panose="020F0302020204030204" pitchFamily="34" charset="0"/>
              <a:buChar char="∞"/>
              <a:tabLst/>
              <a:defRPr/>
            </a:pPr>
            <a:r>
              <a:rPr lang="en-US" sz="3900" b="1" dirty="0">
                <a:latin typeface="Calibri Light" panose="020F0302020204030204"/>
              </a:rPr>
              <a:t>Employability</a:t>
            </a:r>
          </a:p>
          <a:p>
            <a:pPr marL="571500" marR="0" lvl="0" indent="-57150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Pct val="105000"/>
              <a:buFont typeface="Calibri Light" panose="020F0302020204030204" pitchFamily="34" charset="0"/>
              <a:buChar char="∞"/>
              <a:tabLst/>
              <a:defRPr/>
            </a:pPr>
            <a:r>
              <a:rPr lang="en-US" sz="3900" b="1" dirty="0">
                <a:latin typeface="Calibri Light" panose="020F0302020204030204"/>
              </a:rPr>
              <a:t>Successful Re-integration</a:t>
            </a:r>
          </a:p>
          <a:p>
            <a:pPr marL="571500" lvl="0" indent="-571500">
              <a:spcAft>
                <a:spcPts val="600"/>
              </a:spcAft>
              <a:buSzPct val="105000"/>
              <a:buFont typeface="Calibri Light" panose="020F0302020204030204" pitchFamily="34" charset="0"/>
              <a:buChar char="∞"/>
              <a:defRPr/>
            </a:pPr>
            <a:r>
              <a:rPr lang="en-US" sz="3900" b="1" dirty="0">
                <a:latin typeface="Calibri Light" panose="020F0302020204030204"/>
              </a:rPr>
              <a:t>Reduced Recidivism</a:t>
            </a:r>
          </a:p>
          <a:p>
            <a:pPr marL="571500" lvl="0" indent="-571500">
              <a:spcAft>
                <a:spcPts val="600"/>
              </a:spcAft>
              <a:buSzPct val="105000"/>
              <a:buFont typeface="Calibri Light" panose="020F0302020204030204" pitchFamily="34" charset="0"/>
              <a:buChar char="∞"/>
              <a:defRPr/>
            </a:pPr>
            <a:r>
              <a:rPr lang="en-US" sz="3900" b="1" dirty="0">
                <a:latin typeface="Calibri Light" panose="020F0302020204030204"/>
              </a:rPr>
              <a:t>Stronger Families and Communities</a:t>
            </a:r>
          </a:p>
          <a:p>
            <a:pPr marL="571500" marR="0" lvl="0" indent="-57150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Pct val="105000"/>
              <a:buFont typeface="Calibri Light" panose="020F0302020204030204" pitchFamily="34" charset="0"/>
              <a:buChar char="∞"/>
              <a:tabLst/>
              <a:defRPr/>
            </a:pPr>
            <a:r>
              <a:rPr lang="en-US" sz="3900" b="1" dirty="0">
                <a:latin typeface="Calibri Light" panose="020F0302020204030204"/>
              </a:rPr>
              <a:t>Economic Benefits</a:t>
            </a:r>
            <a:endParaRPr kumimoji="0" lang="en-US" sz="39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051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AB3B774-E78D-4388-83D2-3A416D2B4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9868" y="236784"/>
            <a:ext cx="6529416" cy="6093765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3600" i="1" dirty="0">
                <a:solidFill>
                  <a:srgbClr val="CC6600"/>
                </a:solidFill>
                <a:latin typeface="+mn-lt"/>
              </a:rPr>
              <a:t>“By educating our prisoners, we help empower them to become more than they were when they committed a crime and were incarcerated. It is a sign of a principled and wise society if it recognizes that imprisoning a citizen for breaking the law without providing resources for rehabilitation is not only immoral, but it is pointless. By giving prisoners a better chance to succeed, we strengthen not only them but our entire society.”</a:t>
            </a:r>
            <a:br>
              <a:rPr lang="en-US" sz="3600" i="1" dirty="0">
                <a:solidFill>
                  <a:srgbClr val="CC6600"/>
                </a:solidFill>
                <a:latin typeface="+mn-lt"/>
              </a:rPr>
            </a:br>
            <a:br>
              <a:rPr lang="en-US" sz="2200" dirty="0">
                <a:solidFill>
                  <a:srgbClr val="CC6600"/>
                </a:solidFill>
                <a:latin typeface="+mn-lt"/>
              </a:rPr>
            </a:br>
            <a:r>
              <a:rPr lang="en-US" sz="3600" dirty="0">
                <a:solidFill>
                  <a:srgbClr val="CC6600"/>
                </a:solidFill>
                <a:latin typeface="+mn-lt"/>
              </a:rPr>
              <a:t>- </a:t>
            </a:r>
            <a:r>
              <a:rPr lang="en-US" sz="3600" i="1" dirty="0">
                <a:solidFill>
                  <a:srgbClr val="CC6600"/>
                </a:solidFill>
                <a:latin typeface="+mn-lt"/>
              </a:rPr>
              <a:t>Sisyphus No More </a:t>
            </a:r>
            <a:r>
              <a:rPr lang="en-US" sz="3600" dirty="0">
                <a:solidFill>
                  <a:srgbClr val="CC6600"/>
                </a:solidFill>
                <a:latin typeface="+mn-lt"/>
              </a:rPr>
              <a:t>(2020)</a:t>
            </a:r>
            <a:br>
              <a:rPr lang="en-US" sz="3600" dirty="0">
                <a:latin typeface="+mn-lt"/>
              </a:rPr>
            </a:br>
            <a:endParaRPr lang="en-US" sz="3600" dirty="0">
              <a:latin typeface="+mn-lt"/>
            </a:endParaRPr>
          </a:p>
        </p:txBody>
      </p:sp>
      <p:sp>
        <p:nvSpPr>
          <p:cNvPr id="38" name="Freeform: Shape 35">
            <a:extLst>
              <a:ext uri="{FF2B5EF4-FFF2-40B4-BE49-F238E27FC236}">
                <a16:creationId xmlns:a16="http://schemas.microsoft.com/office/drawing/2014/main" id="{2C6334C2-F73F-4B3B-A626-DD5F69DF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89868" cy="6374535"/>
          </a:xfrm>
          <a:custGeom>
            <a:avLst/>
            <a:gdLst>
              <a:gd name="connsiteX0" fmla="*/ 620377 w 5389868"/>
              <a:gd name="connsiteY0" fmla="*/ 6374535 h 6374535"/>
              <a:gd name="connsiteX1" fmla="*/ 3459520 w 5389868"/>
              <a:gd name="connsiteY1" fmla="*/ 6374535 h 6374535"/>
              <a:gd name="connsiteX2" fmla="*/ 3638761 w 5389868"/>
              <a:gd name="connsiteY2" fmla="*/ 6288190 h 6374535"/>
              <a:gd name="connsiteX3" fmla="*/ 5389868 w 5389868"/>
              <a:gd name="connsiteY3" fmla="*/ 3346018 h 6374535"/>
              <a:gd name="connsiteX4" fmla="*/ 2043850 w 5389868"/>
              <a:gd name="connsiteY4" fmla="*/ 0 h 6374535"/>
              <a:gd name="connsiteX5" fmla="*/ 139826 w 5389868"/>
              <a:gd name="connsiteY5" fmla="*/ 594192 h 6374535"/>
              <a:gd name="connsiteX6" fmla="*/ 0 w 5389868"/>
              <a:gd name="connsiteY6" fmla="*/ 700065 h 6374535"/>
              <a:gd name="connsiteX7" fmla="*/ 0 w 5389868"/>
              <a:gd name="connsiteY7" fmla="*/ 5991971 h 6374535"/>
              <a:gd name="connsiteX8" fmla="*/ 139827 w 5389868"/>
              <a:gd name="connsiteY8" fmla="*/ 6097845 h 6374535"/>
              <a:gd name="connsiteX9" fmla="*/ 378347 w 5389868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89868" h="6374535">
                <a:moveTo>
                  <a:pt x="620377" y="6374535"/>
                </a:moveTo>
                <a:lnTo>
                  <a:pt x="3459520" y="6374535"/>
                </a:lnTo>
                <a:lnTo>
                  <a:pt x="3638761" y="6288190"/>
                </a:lnTo>
                <a:cubicBezTo>
                  <a:pt x="4681799" y="5721578"/>
                  <a:pt x="5389868" y="4616487"/>
                  <a:pt x="5389868" y="3346018"/>
                </a:cubicBezTo>
                <a:cubicBezTo>
                  <a:pt x="5389868" y="1498063"/>
                  <a:pt x="3891805" y="0"/>
                  <a:pt x="2043850" y="0"/>
                </a:cubicBezTo>
                <a:cubicBezTo>
                  <a:pt x="1336430" y="0"/>
                  <a:pt x="680285" y="219535"/>
                  <a:pt x="139826" y="594192"/>
                </a:cubicBezTo>
                <a:lnTo>
                  <a:pt x="0" y="700065"/>
                </a:lnTo>
                <a:lnTo>
                  <a:pt x="0" y="5991971"/>
                </a:lnTo>
                <a:lnTo>
                  <a:pt x="139827" y="6097845"/>
                </a:lnTo>
                <a:cubicBezTo>
                  <a:pt x="217035" y="6151367"/>
                  <a:pt x="296605" y="6201724"/>
                  <a:pt x="378347" y="624872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08597907-8F8E-464A-8E31-00A05F74F2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0279" r="-1" b="-1"/>
          <a:stretch/>
        </p:blipFill>
        <p:spPr>
          <a:xfrm>
            <a:off x="20" y="10"/>
            <a:ext cx="5234499" cy="6210619"/>
          </a:xfrm>
          <a:custGeom>
            <a:avLst/>
            <a:gdLst/>
            <a:ahLst/>
            <a:cxnLst/>
            <a:rect l="l" t="t" r="r" b="b"/>
            <a:pathLst>
              <a:path w="5234519" h="6210629">
                <a:moveTo>
                  <a:pt x="1082595" y="0"/>
                </a:moveTo>
                <a:lnTo>
                  <a:pt x="3027450" y="0"/>
                </a:lnTo>
                <a:lnTo>
                  <a:pt x="3291029" y="96471"/>
                </a:lnTo>
                <a:cubicBezTo>
                  <a:pt x="4433137" y="579542"/>
                  <a:pt x="5234519" y="1710443"/>
                  <a:pt x="5234519" y="3028517"/>
                </a:cubicBezTo>
                <a:cubicBezTo>
                  <a:pt x="5234519" y="4785949"/>
                  <a:pt x="3809839" y="6210629"/>
                  <a:pt x="2052407" y="6210629"/>
                </a:cubicBezTo>
                <a:cubicBezTo>
                  <a:pt x="1283531" y="6210629"/>
                  <a:pt x="578345" y="5937936"/>
                  <a:pt x="28288" y="5483989"/>
                </a:cubicBezTo>
                <a:lnTo>
                  <a:pt x="0" y="5458279"/>
                </a:lnTo>
                <a:lnTo>
                  <a:pt x="0" y="598754"/>
                </a:lnTo>
                <a:lnTo>
                  <a:pt x="28288" y="573044"/>
                </a:lnTo>
                <a:cubicBezTo>
                  <a:pt x="303317" y="346070"/>
                  <a:pt x="617127" y="164410"/>
                  <a:pt x="958290" y="3949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2119504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08597907-8F8E-464A-8E31-00A05F74F2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133" r="2" b="2"/>
          <a:stretch/>
        </p:blipFill>
        <p:spPr>
          <a:xfrm>
            <a:off x="0" y="10"/>
            <a:ext cx="6176054" cy="6857990"/>
          </a:xfrm>
          <a:prstGeom prst="rect">
            <a:avLst/>
          </a:prstGeom>
        </p:spPr>
      </p:pic>
      <p:sp>
        <p:nvSpPr>
          <p:cNvPr id="58" name="Freeform: Shape 51">
            <a:extLst>
              <a:ext uri="{FF2B5EF4-FFF2-40B4-BE49-F238E27FC236}">
                <a16:creationId xmlns:a16="http://schemas.microsoft.com/office/drawing/2014/main" id="{33CBE267-1877-479F-82F0-E4BAA5BCE7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2454423" y="0"/>
            <a:ext cx="9737577" cy="6858478"/>
          </a:xfrm>
          <a:custGeom>
            <a:avLst/>
            <a:gdLst>
              <a:gd name="connsiteX0" fmla="*/ 0 w 9737577"/>
              <a:gd name="connsiteY0" fmla="*/ 0 h 6858478"/>
              <a:gd name="connsiteX1" fmla="*/ 268876 w 9737577"/>
              <a:gd name="connsiteY1" fmla="*/ 0 h 6858478"/>
              <a:gd name="connsiteX2" fmla="*/ 1554480 w 9737577"/>
              <a:gd name="connsiteY2" fmla="*/ 0 h 6858478"/>
              <a:gd name="connsiteX3" fmla="*/ 5489397 w 9737577"/>
              <a:gd name="connsiteY3" fmla="*/ 0 h 6858478"/>
              <a:gd name="connsiteX4" fmla="*/ 6555625 w 9737577"/>
              <a:gd name="connsiteY4" fmla="*/ 0 h 6858478"/>
              <a:gd name="connsiteX5" fmla="*/ 6561202 w 9737577"/>
              <a:gd name="connsiteY5" fmla="*/ 0 h 6858478"/>
              <a:gd name="connsiteX6" fmla="*/ 9737577 w 9737577"/>
              <a:gd name="connsiteY6" fmla="*/ 6858478 h 6858478"/>
              <a:gd name="connsiteX7" fmla="*/ 2313022 w 9737577"/>
              <a:gd name="connsiteY7" fmla="*/ 6858478 h 6858478"/>
              <a:gd name="connsiteX8" fmla="*/ 2313282 w 9737577"/>
              <a:gd name="connsiteY8" fmla="*/ 6857916 h 6858478"/>
              <a:gd name="connsiteX9" fmla="*/ 1554480 w 9737577"/>
              <a:gd name="connsiteY9" fmla="*/ 6857916 h 6858478"/>
              <a:gd name="connsiteX10" fmla="*/ 1554480 w 9737577"/>
              <a:gd name="connsiteY10" fmla="*/ 6858000 h 6858478"/>
              <a:gd name="connsiteX11" fmla="*/ 0 w 9737577"/>
              <a:gd name="connsiteY11" fmla="*/ 685800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737577" h="6858478">
                <a:moveTo>
                  <a:pt x="0" y="0"/>
                </a:moveTo>
                <a:lnTo>
                  <a:pt x="268876" y="0"/>
                </a:lnTo>
                <a:lnTo>
                  <a:pt x="1554480" y="0"/>
                </a:lnTo>
                <a:lnTo>
                  <a:pt x="5489397" y="0"/>
                </a:lnTo>
                <a:lnTo>
                  <a:pt x="6555625" y="0"/>
                </a:lnTo>
                <a:lnTo>
                  <a:pt x="6561202" y="0"/>
                </a:lnTo>
                <a:lnTo>
                  <a:pt x="9737577" y="6858478"/>
                </a:lnTo>
                <a:lnTo>
                  <a:pt x="2313022" y="6858478"/>
                </a:lnTo>
                <a:lnTo>
                  <a:pt x="2313282" y="6857916"/>
                </a:lnTo>
                <a:lnTo>
                  <a:pt x="1554480" y="6857916"/>
                </a:lnTo>
                <a:lnTo>
                  <a:pt x="155448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Freeform: Shape 53">
            <a:extLst>
              <a:ext uri="{FF2B5EF4-FFF2-40B4-BE49-F238E27FC236}">
                <a16:creationId xmlns:a16="http://schemas.microsoft.com/office/drawing/2014/main" id="{F2EA12E3-1C9E-43D7-ABCC-C16A6ED4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2883049" y="0"/>
            <a:ext cx="9308951" cy="6858478"/>
          </a:xfrm>
          <a:custGeom>
            <a:avLst/>
            <a:gdLst>
              <a:gd name="connsiteX0" fmla="*/ 0 w 9308951"/>
              <a:gd name="connsiteY0" fmla="*/ 0 h 6858478"/>
              <a:gd name="connsiteX1" fmla="*/ 838200 w 9308951"/>
              <a:gd name="connsiteY1" fmla="*/ 0 h 6858478"/>
              <a:gd name="connsiteX2" fmla="*/ 838200 w 9308951"/>
              <a:gd name="connsiteY2" fmla="*/ 479 h 6858478"/>
              <a:gd name="connsiteX3" fmla="*/ 1230899 w 9308951"/>
              <a:gd name="connsiteY3" fmla="*/ 479 h 6858478"/>
              <a:gd name="connsiteX4" fmla="*/ 1230899 w 9308951"/>
              <a:gd name="connsiteY4" fmla="*/ 0 h 6858478"/>
              <a:gd name="connsiteX5" fmla="*/ 5060771 w 9308951"/>
              <a:gd name="connsiteY5" fmla="*/ 0 h 6858478"/>
              <a:gd name="connsiteX6" fmla="*/ 6126999 w 9308951"/>
              <a:gd name="connsiteY6" fmla="*/ 0 h 6858478"/>
              <a:gd name="connsiteX7" fmla="*/ 6132576 w 9308951"/>
              <a:gd name="connsiteY7" fmla="*/ 0 h 6858478"/>
              <a:gd name="connsiteX8" fmla="*/ 9308951 w 9308951"/>
              <a:gd name="connsiteY8" fmla="*/ 6858478 h 6858478"/>
              <a:gd name="connsiteX9" fmla="*/ 1884396 w 9308951"/>
              <a:gd name="connsiteY9" fmla="*/ 6858478 h 6858478"/>
              <a:gd name="connsiteX10" fmla="*/ 1884656 w 9308951"/>
              <a:gd name="connsiteY10" fmla="*/ 6857916 h 6858478"/>
              <a:gd name="connsiteX11" fmla="*/ 1230899 w 9308951"/>
              <a:gd name="connsiteY11" fmla="*/ 6857916 h 6858478"/>
              <a:gd name="connsiteX12" fmla="*/ 1230899 w 9308951"/>
              <a:gd name="connsiteY12" fmla="*/ 6858478 h 6858478"/>
              <a:gd name="connsiteX13" fmla="*/ 651890 w 9308951"/>
              <a:gd name="connsiteY13" fmla="*/ 6858478 h 6858478"/>
              <a:gd name="connsiteX14" fmla="*/ 651890 w 9308951"/>
              <a:gd name="connsiteY14" fmla="*/ 6858000 h 6858478"/>
              <a:gd name="connsiteX15" fmla="*/ 0 w 9308951"/>
              <a:gd name="connsiteY15" fmla="*/ 685800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308951" h="6858478">
                <a:moveTo>
                  <a:pt x="0" y="0"/>
                </a:moveTo>
                <a:lnTo>
                  <a:pt x="838200" y="0"/>
                </a:lnTo>
                <a:lnTo>
                  <a:pt x="838200" y="479"/>
                </a:lnTo>
                <a:lnTo>
                  <a:pt x="1230899" y="479"/>
                </a:lnTo>
                <a:lnTo>
                  <a:pt x="1230899" y="0"/>
                </a:lnTo>
                <a:lnTo>
                  <a:pt x="5060771" y="0"/>
                </a:lnTo>
                <a:lnTo>
                  <a:pt x="6126999" y="0"/>
                </a:lnTo>
                <a:lnTo>
                  <a:pt x="6132576" y="0"/>
                </a:lnTo>
                <a:lnTo>
                  <a:pt x="9308951" y="6858478"/>
                </a:lnTo>
                <a:lnTo>
                  <a:pt x="1884396" y="6858478"/>
                </a:lnTo>
                <a:lnTo>
                  <a:pt x="1884656" y="6857916"/>
                </a:lnTo>
                <a:lnTo>
                  <a:pt x="1230899" y="6857916"/>
                </a:lnTo>
                <a:lnTo>
                  <a:pt x="1230899" y="6858478"/>
                </a:lnTo>
                <a:lnTo>
                  <a:pt x="651890" y="6858478"/>
                </a:lnTo>
                <a:lnTo>
                  <a:pt x="65189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AB3B774-E78D-4388-83D2-3A416D2B4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8504" y="325798"/>
            <a:ext cx="6997148" cy="277740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5400" b="1" dirty="0">
                <a:latin typeface="+mn-lt"/>
              </a:rPr>
              <a:t>Cultivating the Barren Spots: A Call for Wise Men (and Women)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F90AC7-32D3-45BD-B0CE-F990E07CF14D}"/>
              </a:ext>
            </a:extLst>
          </p:cNvPr>
          <p:cNvSpPr txBox="1"/>
          <p:nvPr/>
        </p:nvSpPr>
        <p:spPr>
          <a:xfrm>
            <a:off x="5579165" y="3273287"/>
            <a:ext cx="5897218" cy="3378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Education and </a:t>
            </a:r>
            <a:r>
              <a:rPr lang="en-US" sz="3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 Light" panose="020F0302020204030204"/>
              </a:rPr>
              <a:t>crime reduction are linked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5000"/>
              <a:tabLst/>
              <a:defRPr/>
            </a:pPr>
            <a:endParaRPr lang="en-US" sz="3000" b="1" dirty="0">
              <a:solidFill>
                <a:schemeClr val="accent2">
                  <a:lumMod val="60000"/>
                  <a:lumOff val="40000"/>
                </a:schemeClr>
              </a:solidFill>
              <a:latin typeface="Calibri Light" panose="020F0302020204030204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5000"/>
              <a:buFont typeface="Arial" panose="020B0604020202020204" pitchFamily="34" charset="0"/>
              <a:buChar char="•"/>
              <a:tabLst/>
              <a:defRPr/>
            </a:pPr>
            <a:r>
              <a:rPr lang="en-US" sz="3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 Light" panose="020F0302020204030204"/>
              </a:rPr>
              <a:t>Prison education has many good consequences</a:t>
            </a:r>
            <a:endParaRPr lang="en-US" sz="3800" dirty="0">
              <a:solidFill>
                <a:schemeClr val="accent2">
                  <a:lumMod val="60000"/>
                  <a:lumOff val="40000"/>
                </a:schemeClr>
              </a:solidFill>
              <a:latin typeface="Calibri Light" panose="020F0302020204030204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5000"/>
              <a:tabLst/>
              <a:defRPr/>
            </a:pPr>
            <a:endParaRPr lang="en-US" sz="3600" dirty="0">
              <a:solidFill>
                <a:prstClr val="white"/>
              </a:solidFill>
              <a:latin typeface="Calibri Light" panose="020F0302020204030204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5000"/>
              <a:tabLst/>
              <a:defRPr/>
            </a:pPr>
            <a:endParaRPr lang="en-US" sz="3600" dirty="0">
              <a:solidFill>
                <a:prstClr val="white"/>
              </a:solidFill>
              <a:latin typeface="Calibri Light" panose="020F0302020204030204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5000"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5000"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5629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B761509-3B9A-49A6-A84B-C3D868116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91DE43FD-EB47-414A-B0AB-169B0FFFA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272922" cy="6858000"/>
          </a:xfrm>
          <a:custGeom>
            <a:avLst/>
            <a:gdLst>
              <a:gd name="connsiteX0" fmla="*/ 0 w 9272922"/>
              <a:gd name="connsiteY0" fmla="*/ 0 h 6858000"/>
              <a:gd name="connsiteX1" fmla="*/ 1733417 w 9272922"/>
              <a:gd name="connsiteY1" fmla="*/ 0 h 6858000"/>
              <a:gd name="connsiteX2" fmla="*/ 3307976 w 9272922"/>
              <a:gd name="connsiteY2" fmla="*/ 0 h 6858000"/>
              <a:gd name="connsiteX3" fmla="*/ 8126249 w 9272922"/>
              <a:gd name="connsiteY3" fmla="*/ 0 h 6858000"/>
              <a:gd name="connsiteX4" fmla="*/ 8138896 w 9272922"/>
              <a:gd name="connsiteY4" fmla="*/ 31774 h 6858000"/>
              <a:gd name="connsiteX5" fmla="*/ 9193904 w 9272922"/>
              <a:gd name="connsiteY5" fmla="*/ 2682457 h 6858000"/>
              <a:gd name="connsiteX6" fmla="*/ 9193904 w 9272922"/>
              <a:gd name="connsiteY6" fmla="*/ 3752208 h 6858000"/>
              <a:gd name="connsiteX7" fmla="*/ 8036400 w 9272922"/>
              <a:gd name="connsiteY7" fmla="*/ 6660411 h 6858000"/>
              <a:gd name="connsiteX8" fmla="*/ 7957938 w 9272922"/>
              <a:gd name="connsiteY8" fmla="*/ 6857542 h 6858000"/>
              <a:gd name="connsiteX9" fmla="*/ 3307976 w 9272922"/>
              <a:gd name="connsiteY9" fmla="*/ 6857542 h 6858000"/>
              <a:gd name="connsiteX10" fmla="*/ 3307976 w 9272922"/>
              <a:gd name="connsiteY10" fmla="*/ 6858000 h 6858000"/>
              <a:gd name="connsiteX11" fmla="*/ 0 w 9272922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72922" h="6858000">
                <a:moveTo>
                  <a:pt x="0" y="0"/>
                </a:moveTo>
                <a:lnTo>
                  <a:pt x="1733417" y="0"/>
                </a:lnTo>
                <a:lnTo>
                  <a:pt x="3307976" y="0"/>
                </a:lnTo>
                <a:lnTo>
                  <a:pt x="8126249" y="0"/>
                </a:lnTo>
                <a:lnTo>
                  <a:pt x="8138896" y="31774"/>
                </a:lnTo>
                <a:cubicBezTo>
                  <a:pt x="9193904" y="2682457"/>
                  <a:pt x="9193904" y="2682457"/>
                  <a:pt x="9193904" y="2682457"/>
                </a:cubicBezTo>
                <a:cubicBezTo>
                  <a:pt x="9299262" y="2988100"/>
                  <a:pt x="9299262" y="3446565"/>
                  <a:pt x="9193904" y="3752208"/>
                </a:cubicBezTo>
                <a:cubicBezTo>
                  <a:pt x="8709916" y="4968215"/>
                  <a:pt x="8331802" y="5918220"/>
                  <a:pt x="8036400" y="6660411"/>
                </a:cubicBezTo>
                <a:lnTo>
                  <a:pt x="7957938" y="6857542"/>
                </a:lnTo>
                <a:lnTo>
                  <a:pt x="3307976" y="6857542"/>
                </a:lnTo>
                <a:lnTo>
                  <a:pt x="3307976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35FE6C-E0FA-4DCC-BFB7-8C23524C53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2922" y="3741469"/>
            <a:ext cx="2919076" cy="3107404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58495BCC-CE77-4CC2-952E-846F41119F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60561" y="1075188"/>
            <a:ext cx="1562267" cy="1172973"/>
            <a:chOff x="9160561" y="1075188"/>
            <a:chExt cx="1562267" cy="1172973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B42538B-E30F-4967-A6C1-8EBA775F4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60561" y="1423846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9A6BD9AC-4DE7-4B20-8547-4E3B375C2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60661" y="1075188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1FF686D-4634-4CF4-BF35-29FC9F81AA84}"/>
              </a:ext>
            </a:extLst>
          </p:cNvPr>
          <p:cNvSpPr txBox="1"/>
          <p:nvPr/>
        </p:nvSpPr>
        <p:spPr>
          <a:xfrm>
            <a:off x="781665" y="532849"/>
            <a:ext cx="66895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CC6600"/>
                </a:solidFill>
                <a:latin typeface="Calibri" panose="020F0502020204030204"/>
                <a:ea typeface="+mj-ea"/>
                <a:cs typeface="+mj-cs"/>
              </a:rPr>
              <a:t>Cesare Beccaria</a:t>
            </a:r>
            <a:endParaRPr lang="en-US" b="1" dirty="0">
              <a:solidFill>
                <a:srgbClr val="CC66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9D037F-DC44-4B07-BD72-34A6CA36165A}"/>
              </a:ext>
            </a:extLst>
          </p:cNvPr>
          <p:cNvSpPr txBox="1"/>
          <p:nvPr/>
        </p:nvSpPr>
        <p:spPr>
          <a:xfrm>
            <a:off x="781665" y="1423846"/>
            <a:ext cx="680625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SzPct val="105000"/>
              <a:defRPr/>
            </a:pPr>
            <a:r>
              <a:rPr lang="en-US" sz="3200" b="1" i="1" dirty="0">
                <a:latin typeface="Calibri Light" panose="020F0302020204030204"/>
              </a:rPr>
              <a:t>"Finally, the most certain method of preventing crimes is, to perfect the system of education. But this is an object too vast, and exceeds my plan; an object, if I may venture to declare it, which is so intimately connected with the nature of government, that it will always remain a barren spot, cultivated only by a few wise men.“ </a:t>
            </a:r>
          </a:p>
          <a:p>
            <a:pPr lvl="0">
              <a:buSzPct val="105000"/>
              <a:defRPr/>
            </a:pPr>
            <a:r>
              <a:rPr kumimoji="0" lang="en-US" sz="32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</a:rPr>
              <a:t>- On Crime and Punishment</a:t>
            </a:r>
          </a:p>
        </p:txBody>
      </p:sp>
    </p:spTree>
    <p:extLst>
      <p:ext uri="{BB962C8B-B14F-4D97-AF65-F5344CB8AC3E}">
        <p14:creationId xmlns:p14="http://schemas.microsoft.com/office/powerpoint/2010/main" val="3763113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B761509-3B9A-49A6-A84B-C3D868116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91DE43FD-EB47-414A-B0AB-169B0FFFA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272922" cy="6858000"/>
          </a:xfrm>
          <a:custGeom>
            <a:avLst/>
            <a:gdLst>
              <a:gd name="connsiteX0" fmla="*/ 0 w 9272922"/>
              <a:gd name="connsiteY0" fmla="*/ 0 h 6858000"/>
              <a:gd name="connsiteX1" fmla="*/ 1733417 w 9272922"/>
              <a:gd name="connsiteY1" fmla="*/ 0 h 6858000"/>
              <a:gd name="connsiteX2" fmla="*/ 3307976 w 9272922"/>
              <a:gd name="connsiteY2" fmla="*/ 0 h 6858000"/>
              <a:gd name="connsiteX3" fmla="*/ 8126249 w 9272922"/>
              <a:gd name="connsiteY3" fmla="*/ 0 h 6858000"/>
              <a:gd name="connsiteX4" fmla="*/ 8138896 w 9272922"/>
              <a:gd name="connsiteY4" fmla="*/ 31774 h 6858000"/>
              <a:gd name="connsiteX5" fmla="*/ 9193904 w 9272922"/>
              <a:gd name="connsiteY5" fmla="*/ 2682457 h 6858000"/>
              <a:gd name="connsiteX6" fmla="*/ 9193904 w 9272922"/>
              <a:gd name="connsiteY6" fmla="*/ 3752208 h 6858000"/>
              <a:gd name="connsiteX7" fmla="*/ 8036400 w 9272922"/>
              <a:gd name="connsiteY7" fmla="*/ 6660411 h 6858000"/>
              <a:gd name="connsiteX8" fmla="*/ 7957938 w 9272922"/>
              <a:gd name="connsiteY8" fmla="*/ 6857542 h 6858000"/>
              <a:gd name="connsiteX9" fmla="*/ 3307976 w 9272922"/>
              <a:gd name="connsiteY9" fmla="*/ 6857542 h 6858000"/>
              <a:gd name="connsiteX10" fmla="*/ 3307976 w 9272922"/>
              <a:gd name="connsiteY10" fmla="*/ 6858000 h 6858000"/>
              <a:gd name="connsiteX11" fmla="*/ 0 w 9272922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72922" h="6858000">
                <a:moveTo>
                  <a:pt x="0" y="0"/>
                </a:moveTo>
                <a:lnTo>
                  <a:pt x="1733417" y="0"/>
                </a:lnTo>
                <a:lnTo>
                  <a:pt x="3307976" y="0"/>
                </a:lnTo>
                <a:lnTo>
                  <a:pt x="8126249" y="0"/>
                </a:lnTo>
                <a:lnTo>
                  <a:pt x="8138896" y="31774"/>
                </a:lnTo>
                <a:cubicBezTo>
                  <a:pt x="9193904" y="2682457"/>
                  <a:pt x="9193904" y="2682457"/>
                  <a:pt x="9193904" y="2682457"/>
                </a:cubicBezTo>
                <a:cubicBezTo>
                  <a:pt x="9299262" y="2988100"/>
                  <a:pt x="9299262" y="3446565"/>
                  <a:pt x="9193904" y="3752208"/>
                </a:cubicBezTo>
                <a:cubicBezTo>
                  <a:pt x="8709916" y="4968215"/>
                  <a:pt x="8331802" y="5918220"/>
                  <a:pt x="8036400" y="6660411"/>
                </a:cubicBezTo>
                <a:lnTo>
                  <a:pt x="7957938" y="6857542"/>
                </a:lnTo>
                <a:lnTo>
                  <a:pt x="3307976" y="6857542"/>
                </a:lnTo>
                <a:lnTo>
                  <a:pt x="3307976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35FE6C-E0FA-4DCC-BFB7-8C23524C53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2922" y="3741469"/>
            <a:ext cx="2919076" cy="3107404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58495BCC-CE77-4CC2-952E-846F41119F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60561" y="1075188"/>
            <a:ext cx="1562267" cy="1172973"/>
            <a:chOff x="9160561" y="1075188"/>
            <a:chExt cx="1562267" cy="1172973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B42538B-E30F-4967-A6C1-8EBA775F4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60561" y="1423846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9A6BD9AC-4DE7-4B20-8547-4E3B375C2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60661" y="1075188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1FF686D-4634-4CF4-BF35-29FC9F81AA84}"/>
              </a:ext>
            </a:extLst>
          </p:cNvPr>
          <p:cNvSpPr txBox="1"/>
          <p:nvPr/>
        </p:nvSpPr>
        <p:spPr>
          <a:xfrm>
            <a:off x="898357" y="513347"/>
            <a:ext cx="72113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CC6600"/>
                </a:solidFill>
                <a:latin typeface="Calibri" panose="020F0502020204030204"/>
                <a:ea typeface="+mj-ea"/>
                <a:cs typeface="+mj-cs"/>
              </a:rPr>
              <a:t>A Tale of Two Choices</a:t>
            </a:r>
            <a:endParaRPr lang="en-US" sz="4800" b="1" dirty="0">
              <a:solidFill>
                <a:srgbClr val="CC66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9D037F-DC44-4B07-BD72-34A6CA36165A}"/>
              </a:ext>
            </a:extLst>
          </p:cNvPr>
          <p:cNvSpPr txBox="1"/>
          <p:nvPr/>
        </p:nvSpPr>
        <p:spPr>
          <a:xfrm>
            <a:off x="898358" y="1574920"/>
            <a:ext cx="668955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ct val="105000"/>
              <a:tabLst/>
              <a:defRPr/>
            </a:pPr>
            <a:r>
              <a:rPr lang="en-US" sz="4000" b="1" noProof="0" dirty="0">
                <a:solidFill>
                  <a:schemeClr val="accent2">
                    <a:lumMod val="75000"/>
                  </a:schemeClr>
                </a:solidFill>
                <a:latin typeface="Calibri Light" panose="020F0302020204030204"/>
              </a:rPr>
              <a:t>Avoid Incarceration: </a:t>
            </a:r>
            <a:r>
              <a:rPr lang="en-US" sz="4000" b="1" i="1" noProof="0" dirty="0">
                <a:latin typeface="Calibri Light" panose="020F0302020204030204"/>
              </a:rPr>
              <a:t>Early intervention by effective education.</a:t>
            </a:r>
          </a:p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ct val="105000"/>
              <a:tabLst/>
              <a:defRPr/>
            </a:pPr>
            <a:endParaRPr kumimoji="0" lang="en-US" sz="36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 Light" panose="020F0302020204030204"/>
            </a:endParaRPr>
          </a:p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ct val="105000"/>
              <a:tabLst/>
              <a:defRPr/>
            </a:pP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Calibri Light" panose="020F0302020204030204"/>
              </a:rPr>
              <a:t>Avoid Recidivism: </a:t>
            </a:r>
            <a:r>
              <a:rPr lang="en-US" sz="3600" b="1" i="1" dirty="0">
                <a:latin typeface="Calibri Light" panose="020F0302020204030204"/>
              </a:rPr>
              <a:t>Later intervention by prison education.</a:t>
            </a:r>
          </a:p>
        </p:txBody>
      </p:sp>
    </p:spTree>
    <p:extLst>
      <p:ext uri="{BB962C8B-B14F-4D97-AF65-F5344CB8AC3E}">
        <p14:creationId xmlns:p14="http://schemas.microsoft.com/office/powerpoint/2010/main" val="67158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B761509-3B9A-49A6-A84B-C3D868116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91DE43FD-EB47-414A-B0AB-169B0FFFA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272922" cy="6858000"/>
          </a:xfrm>
          <a:custGeom>
            <a:avLst/>
            <a:gdLst>
              <a:gd name="connsiteX0" fmla="*/ 0 w 9272922"/>
              <a:gd name="connsiteY0" fmla="*/ 0 h 6858000"/>
              <a:gd name="connsiteX1" fmla="*/ 1733417 w 9272922"/>
              <a:gd name="connsiteY1" fmla="*/ 0 h 6858000"/>
              <a:gd name="connsiteX2" fmla="*/ 3307976 w 9272922"/>
              <a:gd name="connsiteY2" fmla="*/ 0 h 6858000"/>
              <a:gd name="connsiteX3" fmla="*/ 8126249 w 9272922"/>
              <a:gd name="connsiteY3" fmla="*/ 0 h 6858000"/>
              <a:gd name="connsiteX4" fmla="*/ 8138896 w 9272922"/>
              <a:gd name="connsiteY4" fmla="*/ 31774 h 6858000"/>
              <a:gd name="connsiteX5" fmla="*/ 9193904 w 9272922"/>
              <a:gd name="connsiteY5" fmla="*/ 2682457 h 6858000"/>
              <a:gd name="connsiteX6" fmla="*/ 9193904 w 9272922"/>
              <a:gd name="connsiteY6" fmla="*/ 3752208 h 6858000"/>
              <a:gd name="connsiteX7" fmla="*/ 8036400 w 9272922"/>
              <a:gd name="connsiteY7" fmla="*/ 6660411 h 6858000"/>
              <a:gd name="connsiteX8" fmla="*/ 7957938 w 9272922"/>
              <a:gd name="connsiteY8" fmla="*/ 6857542 h 6858000"/>
              <a:gd name="connsiteX9" fmla="*/ 3307976 w 9272922"/>
              <a:gd name="connsiteY9" fmla="*/ 6857542 h 6858000"/>
              <a:gd name="connsiteX10" fmla="*/ 3307976 w 9272922"/>
              <a:gd name="connsiteY10" fmla="*/ 6858000 h 6858000"/>
              <a:gd name="connsiteX11" fmla="*/ 0 w 9272922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72922" h="6858000">
                <a:moveTo>
                  <a:pt x="0" y="0"/>
                </a:moveTo>
                <a:lnTo>
                  <a:pt x="1733417" y="0"/>
                </a:lnTo>
                <a:lnTo>
                  <a:pt x="3307976" y="0"/>
                </a:lnTo>
                <a:lnTo>
                  <a:pt x="8126249" y="0"/>
                </a:lnTo>
                <a:lnTo>
                  <a:pt x="8138896" y="31774"/>
                </a:lnTo>
                <a:cubicBezTo>
                  <a:pt x="9193904" y="2682457"/>
                  <a:pt x="9193904" y="2682457"/>
                  <a:pt x="9193904" y="2682457"/>
                </a:cubicBezTo>
                <a:cubicBezTo>
                  <a:pt x="9299262" y="2988100"/>
                  <a:pt x="9299262" y="3446565"/>
                  <a:pt x="9193904" y="3752208"/>
                </a:cubicBezTo>
                <a:cubicBezTo>
                  <a:pt x="8709916" y="4968215"/>
                  <a:pt x="8331802" y="5918220"/>
                  <a:pt x="8036400" y="6660411"/>
                </a:cubicBezTo>
                <a:lnTo>
                  <a:pt x="7957938" y="6857542"/>
                </a:lnTo>
                <a:lnTo>
                  <a:pt x="3307976" y="6857542"/>
                </a:lnTo>
                <a:lnTo>
                  <a:pt x="3307976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35FE6C-E0FA-4DCC-BFB7-8C23524C53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2922" y="3741469"/>
            <a:ext cx="2919076" cy="3107404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58495BCC-CE77-4CC2-952E-846F41119F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60561" y="1075188"/>
            <a:ext cx="1562267" cy="1172973"/>
            <a:chOff x="9160561" y="1075188"/>
            <a:chExt cx="1562267" cy="1172973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B42538B-E30F-4967-A6C1-8EBA775F4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60561" y="1423846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9A6BD9AC-4DE7-4B20-8547-4E3B375C2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60661" y="1075188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1FF686D-4634-4CF4-BF35-29FC9F81AA84}"/>
              </a:ext>
            </a:extLst>
          </p:cNvPr>
          <p:cNvSpPr txBox="1"/>
          <p:nvPr/>
        </p:nvSpPr>
        <p:spPr>
          <a:xfrm>
            <a:off x="898357" y="513347"/>
            <a:ext cx="72113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CC6600"/>
                </a:solidFill>
                <a:latin typeface="Calibri" panose="020F0502020204030204"/>
                <a:ea typeface="+mj-ea"/>
                <a:cs typeface="+mj-cs"/>
              </a:rPr>
              <a:t>Print the Legend</a:t>
            </a:r>
            <a:endParaRPr lang="en-US" sz="4800" b="1" dirty="0">
              <a:solidFill>
                <a:srgbClr val="CC66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9D037F-DC44-4B07-BD72-34A6CA36165A}"/>
              </a:ext>
            </a:extLst>
          </p:cNvPr>
          <p:cNvSpPr txBox="1"/>
          <p:nvPr/>
        </p:nvSpPr>
        <p:spPr>
          <a:xfrm>
            <a:off x="898358" y="1574920"/>
            <a:ext cx="668955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ct val="105000"/>
              <a:tabLst/>
              <a:defRPr/>
            </a:pP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Calibri Light" panose="020F0302020204030204"/>
              </a:rPr>
              <a:t>Urban Legend: </a:t>
            </a:r>
            <a:r>
              <a:rPr lang="en-US" sz="3600" b="1" i="1" dirty="0">
                <a:latin typeface="Calibri Light" panose="020F0302020204030204"/>
              </a:rPr>
              <a:t>Prison Beds are forecasted using the “3</a:t>
            </a:r>
            <a:r>
              <a:rPr lang="en-US" sz="3600" b="1" i="1" baseline="30000" dirty="0">
                <a:latin typeface="Calibri Light" panose="020F0302020204030204"/>
              </a:rPr>
              <a:t>rd</a:t>
            </a:r>
            <a:r>
              <a:rPr lang="en-US" sz="3600" b="1" i="1" dirty="0">
                <a:latin typeface="Calibri Light" panose="020F0302020204030204"/>
              </a:rPr>
              <a:t> Graders reading below level” formula.</a:t>
            </a:r>
          </a:p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ct val="105000"/>
              <a:tabLst/>
              <a:defRPr/>
            </a:pPr>
            <a:endParaRPr kumimoji="0" lang="en-US" sz="36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 Light" panose="020F0302020204030204"/>
            </a:endParaRPr>
          </a:p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ct val="105000"/>
              <a:tabLst/>
              <a:defRPr/>
            </a:pP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Calibri Light" panose="020F0302020204030204"/>
              </a:rPr>
              <a:t>Fact: </a:t>
            </a:r>
            <a:r>
              <a:rPr lang="en-US" sz="3600" b="1" i="1" dirty="0">
                <a:latin typeface="Calibri Light" panose="020F0302020204030204"/>
              </a:rPr>
              <a:t>Reading below level increases the chances of dropping out. Drop-outs are more likely to be incarcerated.</a:t>
            </a:r>
          </a:p>
        </p:txBody>
      </p:sp>
    </p:spTree>
    <p:extLst>
      <p:ext uri="{BB962C8B-B14F-4D97-AF65-F5344CB8AC3E}">
        <p14:creationId xmlns:p14="http://schemas.microsoft.com/office/powerpoint/2010/main" val="308450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B761509-3B9A-49A6-A84B-C3D868116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91DE43FD-EB47-414A-B0AB-169B0FFFA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272922" cy="6858000"/>
          </a:xfrm>
          <a:custGeom>
            <a:avLst/>
            <a:gdLst>
              <a:gd name="connsiteX0" fmla="*/ 0 w 9272922"/>
              <a:gd name="connsiteY0" fmla="*/ 0 h 6858000"/>
              <a:gd name="connsiteX1" fmla="*/ 1733417 w 9272922"/>
              <a:gd name="connsiteY1" fmla="*/ 0 h 6858000"/>
              <a:gd name="connsiteX2" fmla="*/ 3307976 w 9272922"/>
              <a:gd name="connsiteY2" fmla="*/ 0 h 6858000"/>
              <a:gd name="connsiteX3" fmla="*/ 8126249 w 9272922"/>
              <a:gd name="connsiteY3" fmla="*/ 0 h 6858000"/>
              <a:gd name="connsiteX4" fmla="*/ 8138896 w 9272922"/>
              <a:gd name="connsiteY4" fmla="*/ 31774 h 6858000"/>
              <a:gd name="connsiteX5" fmla="*/ 9193904 w 9272922"/>
              <a:gd name="connsiteY5" fmla="*/ 2682457 h 6858000"/>
              <a:gd name="connsiteX6" fmla="*/ 9193904 w 9272922"/>
              <a:gd name="connsiteY6" fmla="*/ 3752208 h 6858000"/>
              <a:gd name="connsiteX7" fmla="*/ 8036400 w 9272922"/>
              <a:gd name="connsiteY7" fmla="*/ 6660411 h 6858000"/>
              <a:gd name="connsiteX8" fmla="*/ 7957938 w 9272922"/>
              <a:gd name="connsiteY8" fmla="*/ 6857542 h 6858000"/>
              <a:gd name="connsiteX9" fmla="*/ 3307976 w 9272922"/>
              <a:gd name="connsiteY9" fmla="*/ 6857542 h 6858000"/>
              <a:gd name="connsiteX10" fmla="*/ 3307976 w 9272922"/>
              <a:gd name="connsiteY10" fmla="*/ 6858000 h 6858000"/>
              <a:gd name="connsiteX11" fmla="*/ 0 w 9272922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72922" h="6858000">
                <a:moveTo>
                  <a:pt x="0" y="0"/>
                </a:moveTo>
                <a:lnTo>
                  <a:pt x="1733417" y="0"/>
                </a:lnTo>
                <a:lnTo>
                  <a:pt x="3307976" y="0"/>
                </a:lnTo>
                <a:lnTo>
                  <a:pt x="8126249" y="0"/>
                </a:lnTo>
                <a:lnTo>
                  <a:pt x="8138896" y="31774"/>
                </a:lnTo>
                <a:cubicBezTo>
                  <a:pt x="9193904" y="2682457"/>
                  <a:pt x="9193904" y="2682457"/>
                  <a:pt x="9193904" y="2682457"/>
                </a:cubicBezTo>
                <a:cubicBezTo>
                  <a:pt x="9299262" y="2988100"/>
                  <a:pt x="9299262" y="3446565"/>
                  <a:pt x="9193904" y="3752208"/>
                </a:cubicBezTo>
                <a:cubicBezTo>
                  <a:pt x="8709916" y="4968215"/>
                  <a:pt x="8331802" y="5918220"/>
                  <a:pt x="8036400" y="6660411"/>
                </a:cubicBezTo>
                <a:lnTo>
                  <a:pt x="7957938" y="6857542"/>
                </a:lnTo>
                <a:lnTo>
                  <a:pt x="3307976" y="6857542"/>
                </a:lnTo>
                <a:lnTo>
                  <a:pt x="3307976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35FE6C-E0FA-4DCC-BFB7-8C23524C53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2922" y="3741469"/>
            <a:ext cx="2919076" cy="3107404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58495BCC-CE77-4CC2-952E-846F41119F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60561" y="1075188"/>
            <a:ext cx="1562267" cy="1172973"/>
            <a:chOff x="9160561" y="1075188"/>
            <a:chExt cx="1562267" cy="1172973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B42538B-E30F-4967-A6C1-8EBA775F4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60561" y="1423846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9A6BD9AC-4DE7-4B20-8547-4E3B375C2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60661" y="1075188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1FF686D-4634-4CF4-BF35-29FC9F81AA84}"/>
              </a:ext>
            </a:extLst>
          </p:cNvPr>
          <p:cNvSpPr txBox="1"/>
          <p:nvPr/>
        </p:nvSpPr>
        <p:spPr>
          <a:xfrm>
            <a:off x="898358" y="526349"/>
            <a:ext cx="66895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CC6600"/>
                </a:solidFill>
                <a:latin typeface="Calibri" panose="020F0502020204030204"/>
                <a:ea typeface="+mj-ea"/>
                <a:cs typeface="+mj-cs"/>
              </a:rPr>
              <a:t>Reading Below Level at Grade 3</a:t>
            </a:r>
            <a:endParaRPr lang="en-US" b="1" dirty="0">
              <a:solidFill>
                <a:srgbClr val="CC66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9D037F-DC44-4B07-BD72-34A6CA36165A}"/>
              </a:ext>
            </a:extLst>
          </p:cNvPr>
          <p:cNvSpPr txBox="1"/>
          <p:nvPr/>
        </p:nvSpPr>
        <p:spPr>
          <a:xfrm>
            <a:off x="898358" y="1731667"/>
            <a:ext cx="668955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5000"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 Light" panose="020F0302020204030204"/>
            </a:endParaRPr>
          </a:p>
          <a:p>
            <a:pPr marL="571500" lvl="0" indent="-571500">
              <a:buSzPct val="105000"/>
              <a:buFont typeface="Arial" panose="020B0604020202020204" pitchFamily="34" charset="0"/>
              <a:buChar char="•"/>
              <a:defRPr/>
            </a:pPr>
            <a:r>
              <a:rPr lang="en-US" sz="4400" b="1" i="1" dirty="0">
                <a:latin typeface="Calibri Light" panose="020F0302020204030204"/>
              </a:rPr>
              <a:t>4 to 6 times more likely to not graduate. </a:t>
            </a:r>
          </a:p>
          <a:p>
            <a:pPr lvl="0">
              <a:buSzPct val="105000"/>
              <a:defRPr/>
            </a:pPr>
            <a:endParaRPr lang="en-US" sz="2800" b="1" i="1" dirty="0">
              <a:latin typeface="Calibri Light" panose="020F0302020204030204"/>
            </a:endParaRPr>
          </a:p>
          <a:p>
            <a:pPr marL="571500" lvl="0" indent="-571500">
              <a:buSzPct val="105000"/>
              <a:buFont typeface="Arial" panose="020B0604020202020204" pitchFamily="34" charset="0"/>
              <a:buChar char="•"/>
              <a:defRPr/>
            </a:pPr>
            <a:r>
              <a:rPr lang="en-US" sz="4000" b="1" i="1" noProof="0" dirty="0">
                <a:latin typeface="Calibri Light" panose="020F0302020204030204"/>
              </a:rPr>
              <a:t>Non-graduates are 65 times more likely to be incarcerated than graduates.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 Light" panose="020F0302020204030204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5000"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5191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B761509-3B9A-49A6-A84B-C3D868116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91DE43FD-EB47-414A-B0AB-169B0FFFA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272922" cy="6858000"/>
          </a:xfrm>
          <a:custGeom>
            <a:avLst/>
            <a:gdLst>
              <a:gd name="connsiteX0" fmla="*/ 0 w 9272922"/>
              <a:gd name="connsiteY0" fmla="*/ 0 h 6858000"/>
              <a:gd name="connsiteX1" fmla="*/ 1733417 w 9272922"/>
              <a:gd name="connsiteY1" fmla="*/ 0 h 6858000"/>
              <a:gd name="connsiteX2" fmla="*/ 3307976 w 9272922"/>
              <a:gd name="connsiteY2" fmla="*/ 0 h 6858000"/>
              <a:gd name="connsiteX3" fmla="*/ 8126249 w 9272922"/>
              <a:gd name="connsiteY3" fmla="*/ 0 h 6858000"/>
              <a:gd name="connsiteX4" fmla="*/ 8138896 w 9272922"/>
              <a:gd name="connsiteY4" fmla="*/ 31774 h 6858000"/>
              <a:gd name="connsiteX5" fmla="*/ 9193904 w 9272922"/>
              <a:gd name="connsiteY5" fmla="*/ 2682457 h 6858000"/>
              <a:gd name="connsiteX6" fmla="*/ 9193904 w 9272922"/>
              <a:gd name="connsiteY6" fmla="*/ 3752208 h 6858000"/>
              <a:gd name="connsiteX7" fmla="*/ 8036400 w 9272922"/>
              <a:gd name="connsiteY7" fmla="*/ 6660411 h 6858000"/>
              <a:gd name="connsiteX8" fmla="*/ 7957938 w 9272922"/>
              <a:gd name="connsiteY8" fmla="*/ 6857542 h 6858000"/>
              <a:gd name="connsiteX9" fmla="*/ 3307976 w 9272922"/>
              <a:gd name="connsiteY9" fmla="*/ 6857542 h 6858000"/>
              <a:gd name="connsiteX10" fmla="*/ 3307976 w 9272922"/>
              <a:gd name="connsiteY10" fmla="*/ 6858000 h 6858000"/>
              <a:gd name="connsiteX11" fmla="*/ 0 w 9272922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72922" h="6858000">
                <a:moveTo>
                  <a:pt x="0" y="0"/>
                </a:moveTo>
                <a:lnTo>
                  <a:pt x="1733417" y="0"/>
                </a:lnTo>
                <a:lnTo>
                  <a:pt x="3307976" y="0"/>
                </a:lnTo>
                <a:lnTo>
                  <a:pt x="8126249" y="0"/>
                </a:lnTo>
                <a:lnTo>
                  <a:pt x="8138896" y="31774"/>
                </a:lnTo>
                <a:cubicBezTo>
                  <a:pt x="9193904" y="2682457"/>
                  <a:pt x="9193904" y="2682457"/>
                  <a:pt x="9193904" y="2682457"/>
                </a:cubicBezTo>
                <a:cubicBezTo>
                  <a:pt x="9299262" y="2988100"/>
                  <a:pt x="9299262" y="3446565"/>
                  <a:pt x="9193904" y="3752208"/>
                </a:cubicBezTo>
                <a:cubicBezTo>
                  <a:pt x="8709916" y="4968215"/>
                  <a:pt x="8331802" y="5918220"/>
                  <a:pt x="8036400" y="6660411"/>
                </a:cubicBezTo>
                <a:lnTo>
                  <a:pt x="7957938" y="6857542"/>
                </a:lnTo>
                <a:lnTo>
                  <a:pt x="3307976" y="6857542"/>
                </a:lnTo>
                <a:lnTo>
                  <a:pt x="3307976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35FE6C-E0FA-4DCC-BFB7-8C23524C53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2922" y="3741469"/>
            <a:ext cx="2919076" cy="3107404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58495BCC-CE77-4CC2-952E-846F41119F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60561" y="1075188"/>
            <a:ext cx="1562267" cy="1172973"/>
            <a:chOff x="9160561" y="1075188"/>
            <a:chExt cx="1562267" cy="1172973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B42538B-E30F-4967-A6C1-8EBA775F4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60561" y="1423846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9A6BD9AC-4DE7-4B20-8547-4E3B375C2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60661" y="1075188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1FF686D-4634-4CF4-BF35-29FC9F81AA84}"/>
              </a:ext>
            </a:extLst>
          </p:cNvPr>
          <p:cNvSpPr txBox="1"/>
          <p:nvPr/>
        </p:nvSpPr>
        <p:spPr>
          <a:xfrm>
            <a:off x="898357" y="513347"/>
            <a:ext cx="72113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CC6600"/>
                </a:solidFill>
                <a:latin typeface="Calibri" panose="020F0502020204030204"/>
                <a:ea typeface="+mj-ea"/>
                <a:cs typeface="+mj-cs"/>
              </a:rPr>
              <a:t>Rationales for Incarceration</a:t>
            </a:r>
            <a:endParaRPr lang="en-US" sz="4800" b="1" dirty="0">
              <a:solidFill>
                <a:srgbClr val="CC66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9D037F-DC44-4B07-BD72-34A6CA36165A}"/>
              </a:ext>
            </a:extLst>
          </p:cNvPr>
          <p:cNvSpPr txBox="1"/>
          <p:nvPr/>
        </p:nvSpPr>
        <p:spPr>
          <a:xfrm>
            <a:off x="898358" y="1892968"/>
            <a:ext cx="6689558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05000"/>
              <a:buFont typeface="Calibri Light" panose="020F0302020204030204" pitchFamily="34" charset="0"/>
              <a:buChar char="∞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Incapacitation</a:t>
            </a:r>
          </a:p>
          <a:p>
            <a:pPr marL="571500" marR="0" lvl="0" indent="-5715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05000"/>
              <a:buFont typeface="Calibri Light" panose="020F0302020204030204" pitchFamily="34" charset="0"/>
              <a:buChar char="∞"/>
              <a:tabLst/>
              <a:defRPr/>
            </a:pPr>
            <a:r>
              <a:rPr lang="en-US" sz="4000" b="1" dirty="0">
                <a:latin typeface="Calibri Light" panose="020F0302020204030204"/>
              </a:rPr>
              <a:t>Deterrence</a:t>
            </a:r>
          </a:p>
          <a:p>
            <a:pPr marL="571500" marR="0" lvl="0" indent="-5715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05000"/>
              <a:buFont typeface="Calibri Light" panose="020F0302020204030204" pitchFamily="34" charset="0"/>
              <a:buChar char="∞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Retribution</a:t>
            </a:r>
          </a:p>
          <a:p>
            <a:pPr marL="571500" marR="0" lvl="0" indent="-5715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05000"/>
              <a:buFont typeface="Calibri Light" panose="020F0302020204030204" pitchFamily="34" charset="0"/>
              <a:buChar char="∞"/>
              <a:tabLst/>
              <a:defRPr/>
            </a:pPr>
            <a:r>
              <a:rPr lang="en-US" sz="4000" b="1" dirty="0">
                <a:latin typeface="Calibri Light" panose="020F0302020204030204"/>
              </a:rPr>
              <a:t>Rehabilitation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1156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7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B761509-3B9A-49A6-A84B-C3D868116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91DE43FD-EB47-414A-B0AB-169B0FFFA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272922" cy="6858000"/>
          </a:xfrm>
          <a:custGeom>
            <a:avLst/>
            <a:gdLst>
              <a:gd name="connsiteX0" fmla="*/ 0 w 9272922"/>
              <a:gd name="connsiteY0" fmla="*/ 0 h 6858000"/>
              <a:gd name="connsiteX1" fmla="*/ 1733417 w 9272922"/>
              <a:gd name="connsiteY1" fmla="*/ 0 h 6858000"/>
              <a:gd name="connsiteX2" fmla="*/ 3307976 w 9272922"/>
              <a:gd name="connsiteY2" fmla="*/ 0 h 6858000"/>
              <a:gd name="connsiteX3" fmla="*/ 8126249 w 9272922"/>
              <a:gd name="connsiteY3" fmla="*/ 0 h 6858000"/>
              <a:gd name="connsiteX4" fmla="*/ 8138896 w 9272922"/>
              <a:gd name="connsiteY4" fmla="*/ 31774 h 6858000"/>
              <a:gd name="connsiteX5" fmla="*/ 9193904 w 9272922"/>
              <a:gd name="connsiteY5" fmla="*/ 2682457 h 6858000"/>
              <a:gd name="connsiteX6" fmla="*/ 9193904 w 9272922"/>
              <a:gd name="connsiteY6" fmla="*/ 3752208 h 6858000"/>
              <a:gd name="connsiteX7" fmla="*/ 8036400 w 9272922"/>
              <a:gd name="connsiteY7" fmla="*/ 6660411 h 6858000"/>
              <a:gd name="connsiteX8" fmla="*/ 7957938 w 9272922"/>
              <a:gd name="connsiteY8" fmla="*/ 6857542 h 6858000"/>
              <a:gd name="connsiteX9" fmla="*/ 3307976 w 9272922"/>
              <a:gd name="connsiteY9" fmla="*/ 6857542 h 6858000"/>
              <a:gd name="connsiteX10" fmla="*/ 3307976 w 9272922"/>
              <a:gd name="connsiteY10" fmla="*/ 6858000 h 6858000"/>
              <a:gd name="connsiteX11" fmla="*/ 0 w 9272922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72922" h="6858000">
                <a:moveTo>
                  <a:pt x="0" y="0"/>
                </a:moveTo>
                <a:lnTo>
                  <a:pt x="1733417" y="0"/>
                </a:lnTo>
                <a:lnTo>
                  <a:pt x="3307976" y="0"/>
                </a:lnTo>
                <a:lnTo>
                  <a:pt x="8126249" y="0"/>
                </a:lnTo>
                <a:lnTo>
                  <a:pt x="8138896" y="31774"/>
                </a:lnTo>
                <a:cubicBezTo>
                  <a:pt x="9193904" y="2682457"/>
                  <a:pt x="9193904" y="2682457"/>
                  <a:pt x="9193904" y="2682457"/>
                </a:cubicBezTo>
                <a:cubicBezTo>
                  <a:pt x="9299262" y="2988100"/>
                  <a:pt x="9299262" y="3446565"/>
                  <a:pt x="9193904" y="3752208"/>
                </a:cubicBezTo>
                <a:cubicBezTo>
                  <a:pt x="8709916" y="4968215"/>
                  <a:pt x="8331802" y="5918220"/>
                  <a:pt x="8036400" y="6660411"/>
                </a:cubicBezTo>
                <a:lnTo>
                  <a:pt x="7957938" y="6857542"/>
                </a:lnTo>
                <a:lnTo>
                  <a:pt x="3307976" y="6857542"/>
                </a:lnTo>
                <a:lnTo>
                  <a:pt x="3307976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35FE6C-E0FA-4DCC-BFB7-8C23524C53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2922" y="3741469"/>
            <a:ext cx="2919076" cy="3107404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58495BCC-CE77-4CC2-952E-846F41119F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60561" y="1075188"/>
            <a:ext cx="1562267" cy="1172973"/>
            <a:chOff x="9160561" y="1075188"/>
            <a:chExt cx="1562267" cy="1172973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B42538B-E30F-4967-A6C1-8EBA775F4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60561" y="1423846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9A6BD9AC-4DE7-4B20-8547-4E3B375C2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60661" y="1075188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1FF686D-4634-4CF4-BF35-29FC9F81AA84}"/>
              </a:ext>
            </a:extLst>
          </p:cNvPr>
          <p:cNvSpPr txBox="1"/>
          <p:nvPr/>
        </p:nvSpPr>
        <p:spPr>
          <a:xfrm>
            <a:off x="898358" y="380827"/>
            <a:ext cx="7136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The Morality of Expanding Prison Education</a:t>
            </a:r>
            <a:endParaRPr lang="en-US" sz="4800" b="1" dirty="0">
              <a:solidFill>
                <a:srgbClr val="CC66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9D037F-DC44-4B07-BD72-34A6CA36165A}"/>
              </a:ext>
            </a:extLst>
          </p:cNvPr>
          <p:cNvSpPr txBox="1"/>
          <p:nvPr/>
        </p:nvSpPr>
        <p:spPr>
          <a:xfrm>
            <a:off x="898358" y="1892968"/>
            <a:ext cx="668955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5000"/>
              <a:buFont typeface="Calibri Light" panose="020F0302020204030204" pitchFamily="34" charset="0"/>
              <a:buChar char="∞"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5000"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Consequentialist Argument: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5000"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5000"/>
              <a:tabLst/>
              <a:defRPr/>
            </a:pPr>
            <a:r>
              <a:rPr lang="en-US" sz="4000" b="1" i="1" dirty="0">
                <a:latin typeface="Calibri Light" panose="020F0302020204030204"/>
              </a:rPr>
              <a:t>“Educating prisoners is morally right because its consequences are good and, in fact, far better than not doing so.”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5000"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116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B761509-3B9A-49A6-A84B-C3D868116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91DE43FD-EB47-414A-B0AB-169B0FFFA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272922" cy="6858000"/>
          </a:xfrm>
          <a:custGeom>
            <a:avLst/>
            <a:gdLst>
              <a:gd name="connsiteX0" fmla="*/ 0 w 9272922"/>
              <a:gd name="connsiteY0" fmla="*/ 0 h 6858000"/>
              <a:gd name="connsiteX1" fmla="*/ 1733417 w 9272922"/>
              <a:gd name="connsiteY1" fmla="*/ 0 h 6858000"/>
              <a:gd name="connsiteX2" fmla="*/ 3307976 w 9272922"/>
              <a:gd name="connsiteY2" fmla="*/ 0 h 6858000"/>
              <a:gd name="connsiteX3" fmla="*/ 8126249 w 9272922"/>
              <a:gd name="connsiteY3" fmla="*/ 0 h 6858000"/>
              <a:gd name="connsiteX4" fmla="*/ 8138896 w 9272922"/>
              <a:gd name="connsiteY4" fmla="*/ 31774 h 6858000"/>
              <a:gd name="connsiteX5" fmla="*/ 9193904 w 9272922"/>
              <a:gd name="connsiteY5" fmla="*/ 2682457 h 6858000"/>
              <a:gd name="connsiteX6" fmla="*/ 9193904 w 9272922"/>
              <a:gd name="connsiteY6" fmla="*/ 3752208 h 6858000"/>
              <a:gd name="connsiteX7" fmla="*/ 8036400 w 9272922"/>
              <a:gd name="connsiteY7" fmla="*/ 6660411 h 6858000"/>
              <a:gd name="connsiteX8" fmla="*/ 7957938 w 9272922"/>
              <a:gd name="connsiteY8" fmla="*/ 6857542 h 6858000"/>
              <a:gd name="connsiteX9" fmla="*/ 3307976 w 9272922"/>
              <a:gd name="connsiteY9" fmla="*/ 6857542 h 6858000"/>
              <a:gd name="connsiteX10" fmla="*/ 3307976 w 9272922"/>
              <a:gd name="connsiteY10" fmla="*/ 6858000 h 6858000"/>
              <a:gd name="connsiteX11" fmla="*/ 0 w 9272922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72922" h="6858000">
                <a:moveTo>
                  <a:pt x="0" y="0"/>
                </a:moveTo>
                <a:lnTo>
                  <a:pt x="1733417" y="0"/>
                </a:lnTo>
                <a:lnTo>
                  <a:pt x="3307976" y="0"/>
                </a:lnTo>
                <a:lnTo>
                  <a:pt x="8126249" y="0"/>
                </a:lnTo>
                <a:lnTo>
                  <a:pt x="8138896" y="31774"/>
                </a:lnTo>
                <a:cubicBezTo>
                  <a:pt x="9193904" y="2682457"/>
                  <a:pt x="9193904" y="2682457"/>
                  <a:pt x="9193904" y="2682457"/>
                </a:cubicBezTo>
                <a:cubicBezTo>
                  <a:pt x="9299262" y="2988100"/>
                  <a:pt x="9299262" y="3446565"/>
                  <a:pt x="9193904" y="3752208"/>
                </a:cubicBezTo>
                <a:cubicBezTo>
                  <a:pt x="8709916" y="4968215"/>
                  <a:pt x="8331802" y="5918220"/>
                  <a:pt x="8036400" y="6660411"/>
                </a:cubicBezTo>
                <a:lnTo>
                  <a:pt x="7957938" y="6857542"/>
                </a:lnTo>
                <a:lnTo>
                  <a:pt x="3307976" y="6857542"/>
                </a:lnTo>
                <a:lnTo>
                  <a:pt x="3307976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35FE6C-E0FA-4DCC-BFB7-8C23524C53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2922" y="3741469"/>
            <a:ext cx="2919076" cy="3107404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58495BCC-CE77-4CC2-952E-846F41119F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60561" y="1075188"/>
            <a:ext cx="1562267" cy="1172973"/>
            <a:chOff x="9160561" y="1075188"/>
            <a:chExt cx="1562267" cy="1172973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B42538B-E30F-4967-A6C1-8EBA775F4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60561" y="1423846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9A6BD9AC-4DE7-4B20-8547-4E3B375C2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60661" y="1075188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1FF686D-4634-4CF4-BF35-29FC9F81AA84}"/>
              </a:ext>
            </a:extLst>
          </p:cNvPr>
          <p:cNvSpPr txBox="1"/>
          <p:nvPr/>
        </p:nvSpPr>
        <p:spPr>
          <a:xfrm>
            <a:off x="898357" y="513347"/>
            <a:ext cx="70164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CC6600"/>
                </a:solidFill>
                <a:latin typeface="Calibri" panose="020F0502020204030204"/>
                <a:ea typeface="+mj-ea"/>
                <a:cs typeface="+mj-cs"/>
              </a:rPr>
              <a:t>Good Consequences of Prison Education - </a:t>
            </a:r>
            <a:r>
              <a:rPr lang="en-US" sz="4800" b="1" i="1" dirty="0">
                <a:solidFill>
                  <a:schemeClr val="tx2">
                    <a:lumMod val="75000"/>
                  </a:schemeClr>
                </a:solidFill>
                <a:latin typeface="Calibri" panose="020F0502020204030204"/>
                <a:ea typeface="+mj-ea"/>
                <a:cs typeface="+mj-cs"/>
              </a:rPr>
              <a:t>Inmate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9D037F-DC44-4B07-BD72-34A6CA36165A}"/>
              </a:ext>
            </a:extLst>
          </p:cNvPr>
          <p:cNvSpPr txBox="1"/>
          <p:nvPr/>
        </p:nvSpPr>
        <p:spPr>
          <a:xfrm>
            <a:off x="898357" y="1907716"/>
            <a:ext cx="8740317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5000"/>
              <a:buFont typeface="Calibri Light" panose="020F0302020204030204" pitchFamily="34" charset="0"/>
              <a:buChar char="∞"/>
              <a:tabLst/>
              <a:defRPr/>
            </a:pPr>
            <a:endParaRPr lang="en-US" sz="4000" dirty="0">
              <a:latin typeface="Calibri Light" panose="020F0302020204030204"/>
            </a:endParaRPr>
          </a:p>
          <a:p>
            <a:pPr marL="571500" marR="0" lvl="0" indent="-57150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Pct val="105000"/>
              <a:buFont typeface="Calibri Light" panose="020F0302020204030204" pitchFamily="34" charset="0"/>
              <a:buChar char="∞"/>
              <a:tabLst/>
              <a:defRPr/>
            </a:pPr>
            <a:r>
              <a:rPr lang="en-US" sz="4000" b="1" dirty="0">
                <a:latin typeface="Calibri Light" panose="020F0302020204030204"/>
              </a:rPr>
              <a:t>Self-efficacy</a:t>
            </a:r>
          </a:p>
          <a:p>
            <a:pPr marL="571500" marR="0" lvl="0" indent="-57150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Pct val="105000"/>
              <a:buFont typeface="Calibri Light" panose="020F0302020204030204" pitchFamily="34" charset="0"/>
              <a:buChar char="∞"/>
              <a:tabLst/>
              <a:defRPr/>
            </a:pPr>
            <a:r>
              <a:rPr lang="en-US" sz="4000" b="1" dirty="0">
                <a:latin typeface="Calibri Light" panose="020F0302020204030204"/>
              </a:rPr>
              <a:t>Partial antidote for psychological deterioration</a:t>
            </a:r>
          </a:p>
          <a:p>
            <a:pPr marL="571500" marR="0" lvl="0" indent="-57150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Pct val="105000"/>
              <a:buFont typeface="Calibri Light" panose="020F0302020204030204" pitchFamily="34" charset="0"/>
              <a:buChar char="∞"/>
              <a:tabLst/>
              <a:defRPr/>
            </a:pPr>
            <a:r>
              <a:rPr lang="en-US" sz="4000" b="1" dirty="0">
                <a:latin typeface="Calibri Light" panose="020F0302020204030204"/>
              </a:rPr>
              <a:t>Increased Motivation</a:t>
            </a:r>
          </a:p>
          <a:p>
            <a:pPr marL="571500" marR="0" lvl="0" indent="-57150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Pct val="105000"/>
              <a:buFont typeface="Calibri Light" panose="020F0302020204030204" pitchFamily="34" charset="0"/>
              <a:buChar char="∞"/>
              <a:tabLst/>
              <a:defRPr/>
            </a:pPr>
            <a:r>
              <a:rPr lang="en-US" sz="4000" b="1" dirty="0">
                <a:latin typeface="Calibri Light" panose="020F0302020204030204"/>
              </a:rPr>
              <a:t>Reduces Criminogenic Effect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32401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1552</TotalTime>
  <Words>361</Words>
  <Application>Microsoft Office PowerPoint</Application>
  <PresentationFormat>Widescreen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Cultivating the Barren Spots: A Call for Wise Men (and Women)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“By educating our prisoners, we help empower them to become more than they were when they committed a crime and were incarcerated. It is a sign of a principled and wise society if it recognizes that imprisoning a citizen for breaking the law without providing resources for rehabilitation is not only immoral, but it is pointless. By giving prisoners a better chance to succeed, we strengthen not only them but our entire society.”  - Sisyphus No More (2020)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Byrd, Roger C</dc:creator>
  <cp:lastModifiedBy>Roger Byrd</cp:lastModifiedBy>
  <cp:revision>29</cp:revision>
  <dcterms:created xsi:type="dcterms:W3CDTF">2020-10-08T00:08:29Z</dcterms:created>
  <dcterms:modified xsi:type="dcterms:W3CDTF">2021-10-12T01:44:36Z</dcterms:modified>
</cp:coreProperties>
</file>