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4" r:id="rId2"/>
    <p:sldId id="287" r:id="rId3"/>
    <p:sldId id="298" r:id="rId4"/>
    <p:sldId id="297" r:id="rId5"/>
    <p:sldId id="299" r:id="rId6"/>
    <p:sldId id="300" r:id="rId7"/>
    <p:sldId id="302" r:id="rId8"/>
    <p:sldId id="303" r:id="rId9"/>
    <p:sldId id="304" r:id="rId10"/>
    <p:sldId id="306" r:id="rId11"/>
    <p:sldId id="305" r:id="rId12"/>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E93F"/>
    <a:srgbClr val="C9FFD5"/>
    <a:srgbClr val="C8D900"/>
    <a:srgbClr val="9437FF"/>
    <a:srgbClr val="FF8D00"/>
    <a:srgbClr val="CC8000"/>
    <a:srgbClr val="F0B6EB"/>
    <a:srgbClr val="003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87779" autoAdjust="0"/>
  </p:normalViewPr>
  <p:slideViewPr>
    <p:cSldViewPr>
      <p:cViewPr varScale="1">
        <p:scale>
          <a:sx n="82" d="100"/>
          <a:sy n="82" d="100"/>
        </p:scale>
        <p:origin x="176" y="5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98E2AABD-3EC9-4CA4-B0A7-63481C423EB7}" type="datetimeFigureOut">
              <a:rPr lang="en-US" smtClean="0"/>
              <a:t>10/8/21</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8B5450F6-2FF3-41D2-9499-3EEC9B922CA0}" type="slidenum">
              <a:rPr lang="en-US" smtClean="0"/>
              <a:t>‹#›</a:t>
            </a:fld>
            <a:endParaRPr lang="en-US"/>
          </a:p>
        </p:txBody>
      </p:sp>
    </p:spTree>
    <p:extLst>
      <p:ext uri="{BB962C8B-B14F-4D97-AF65-F5344CB8AC3E}">
        <p14:creationId xmlns:p14="http://schemas.microsoft.com/office/powerpoint/2010/main" val="3316920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C079C250-F1F0-4463-97DE-060D3EEB477E}" type="datetimeFigureOut">
              <a:rPr lang="en-US" smtClean="0"/>
              <a:t>10/8/21</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354D99BB-E278-422C-8D8E-332B27B25A31}" type="slidenum">
              <a:rPr lang="en-US" smtClean="0"/>
              <a:t>‹#›</a:t>
            </a:fld>
            <a:endParaRPr lang="en-US"/>
          </a:p>
        </p:txBody>
      </p:sp>
    </p:spTree>
    <p:extLst>
      <p:ext uri="{BB962C8B-B14F-4D97-AF65-F5344CB8AC3E}">
        <p14:creationId xmlns:p14="http://schemas.microsoft.com/office/powerpoint/2010/main" val="251424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4D99BB-E278-422C-8D8E-332B27B25A31}" type="slidenum">
              <a:rPr lang="en-US" smtClean="0"/>
              <a:t>1</a:t>
            </a:fld>
            <a:endParaRPr lang="en-US"/>
          </a:p>
        </p:txBody>
      </p:sp>
    </p:spTree>
    <p:extLst>
      <p:ext uri="{BB962C8B-B14F-4D97-AF65-F5344CB8AC3E}">
        <p14:creationId xmlns:p14="http://schemas.microsoft.com/office/powerpoint/2010/main" val="26013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B" dirty="0"/>
          </a:p>
        </p:txBody>
      </p:sp>
      <p:sp>
        <p:nvSpPr>
          <p:cNvPr id="4" name="Slide Number Placeholder 3"/>
          <p:cNvSpPr>
            <a:spLocks noGrp="1"/>
          </p:cNvSpPr>
          <p:nvPr>
            <p:ph type="sldNum" sz="quarter" idx="5"/>
          </p:nvPr>
        </p:nvSpPr>
        <p:spPr/>
        <p:txBody>
          <a:bodyPr/>
          <a:lstStyle/>
          <a:p>
            <a:fld id="{354D99BB-E278-422C-8D8E-332B27B25A31}" type="slidenum">
              <a:rPr lang="en-US" smtClean="0"/>
              <a:t>4</a:t>
            </a:fld>
            <a:endParaRPr lang="en-US"/>
          </a:p>
        </p:txBody>
      </p:sp>
    </p:spTree>
    <p:extLst>
      <p:ext uri="{BB962C8B-B14F-4D97-AF65-F5344CB8AC3E}">
        <p14:creationId xmlns:p14="http://schemas.microsoft.com/office/powerpoint/2010/main" val="11005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national union of police and prison officers was formed in 1913 by John Syme a Metropolitan Police Inspector who was dismissed for threatening to write to his MP in 1910, to air his grievances. In 1918 there was a police strike by Metropolitan Police officers over pay and they also wanted to be able to join the Police and Prison Officers Union. Lord </a:t>
            </a:r>
            <a:r>
              <a:rPr lang="en-US" sz="1200" b="0" i="0" kern="1200" dirty="0" err="1">
                <a:solidFill>
                  <a:schemeClr val="tx1"/>
                </a:solidFill>
                <a:effectLst/>
                <a:latin typeface="+mn-lt"/>
                <a:ea typeface="+mn-ea"/>
                <a:cs typeface="+mn-cs"/>
              </a:rPr>
              <a:t>Desborough</a:t>
            </a:r>
            <a:r>
              <a:rPr lang="en-US" sz="1200" b="0" i="0" kern="1200" dirty="0">
                <a:solidFill>
                  <a:schemeClr val="tx1"/>
                </a:solidFill>
                <a:effectLst/>
                <a:latin typeface="+mn-lt"/>
                <a:ea typeface="+mn-ea"/>
                <a:cs typeface="+mn-cs"/>
              </a:rPr>
              <a:t> was appointed to head a committee of enquiry and this reported in 1919. The subsequent Police Act of 1919 gave rise to the Police Federation.</a:t>
            </a:r>
          </a:p>
          <a:p>
            <a:endParaRPr lang="en-US" sz="1200" b="0"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John Syme League’ in August 1912 and under that banner, eventually established the ‘Metropolitan Police Union’ on 24</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October 1913,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support his campaign, Syme formed ‘The John Syme League’ in August 1912 and under that banner, eventually established the ‘Metropolitan Police Union’ on 24</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October 1913, with the objective to campaign for matters such as pay, conditions of service and promotion.</a:t>
            </a:r>
            <a:r>
              <a:rPr lang="en-GB" sz="1200" kern="1200" baseline="30000" dirty="0">
                <a:solidFill>
                  <a:schemeClr val="tx1"/>
                </a:solidFill>
                <a:effectLst/>
                <a:latin typeface="+mn-lt"/>
                <a:ea typeface="+mn-ea"/>
                <a:cs typeface="+mn-cs"/>
              </a:rPr>
              <a:t> </a:t>
            </a:r>
          </a:p>
          <a:p>
            <a:endParaRPr lang="en-GB" sz="1200" kern="1200" baseline="300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Consequently, five Metropolitan Police officers were dismissed for belonging to NUPPO</a:t>
            </a:r>
            <a:r>
              <a:rPr lang="en-GB" sz="1200"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As this order now specifically targeted the union by name, it was an acknowledgement by the authorities that NUPPO was becoming a notable threat to police discipline.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reminder to police officers in London not to join NUPPO was not an empty threat as into as by mid-February 1917, sixteen officers had been dismissed and others fined for NUPPO activities. This crackdown by the authorities put desired strain on NUPPO activism, as this could not now be done in the open but it also drove the movement underground.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TNA MEPO 3/254, File 147595/17, Initially there were three but subsequently two more were also sacked; "Three Policemen Dismissed," </a:t>
            </a:r>
            <a:r>
              <a:rPr lang="en-GB" sz="1200" i="1" kern="1200" dirty="0">
                <a:solidFill>
                  <a:schemeClr val="tx1"/>
                </a:solidFill>
                <a:effectLst/>
                <a:latin typeface="+mn-lt"/>
                <a:ea typeface="+mn-ea"/>
                <a:cs typeface="+mn-cs"/>
              </a:rPr>
              <a:t>The Globe</a:t>
            </a:r>
            <a:r>
              <a:rPr lang="en-GB" sz="1200" kern="1200" dirty="0">
                <a:solidFill>
                  <a:schemeClr val="tx1"/>
                </a:solidFill>
                <a:effectLst/>
                <a:latin typeface="+mn-lt"/>
                <a:ea typeface="+mn-ea"/>
                <a:cs typeface="+mn-cs"/>
              </a:rPr>
              <a:t>, Friday Evening, November 17, 1916.1.; These dismissals on the 16</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caused questions to be asked in Parliament regarding whether a police union should now be allowed. See:  PA, Hansard, </a:t>
            </a:r>
            <a:r>
              <a:rPr lang="en-GB" sz="1200" i="1" kern="1200" dirty="0">
                <a:solidFill>
                  <a:schemeClr val="tx1"/>
                </a:solidFill>
                <a:effectLst/>
                <a:latin typeface="+mn-lt"/>
                <a:ea typeface="+mn-ea"/>
                <a:cs typeface="+mn-cs"/>
              </a:rPr>
              <a:t>Police (Trade Unions),</a:t>
            </a:r>
            <a:r>
              <a:rPr lang="en-GB" sz="1200" kern="1200" dirty="0">
                <a:solidFill>
                  <a:schemeClr val="tx1"/>
                </a:solidFill>
                <a:effectLst/>
                <a:latin typeface="+mn-lt"/>
                <a:ea typeface="+mn-ea"/>
                <a:cs typeface="+mn-cs"/>
              </a:rPr>
              <a:t> HC Deb 19 December 1916 </a:t>
            </a:r>
            <a:r>
              <a:rPr lang="en-GB" sz="1200" kern="1200" dirty="0" err="1">
                <a:solidFill>
                  <a:schemeClr val="tx1"/>
                </a:solidFill>
                <a:effectLst/>
                <a:latin typeface="+mn-lt"/>
                <a:ea typeface="+mn-ea"/>
                <a:cs typeface="+mn-cs"/>
              </a:rPr>
              <a:t>vol</a:t>
            </a:r>
            <a:r>
              <a:rPr lang="en-GB" sz="1200" kern="1200" dirty="0">
                <a:solidFill>
                  <a:schemeClr val="tx1"/>
                </a:solidFill>
                <a:effectLst/>
                <a:latin typeface="+mn-lt"/>
                <a:ea typeface="+mn-ea"/>
                <a:cs typeface="+mn-cs"/>
              </a:rPr>
              <a:t> 88 cc1302-3 [Thomas, Cave, Duncan, Thorne]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"Police and Prison Officers’ Union," </a:t>
            </a:r>
            <a:r>
              <a:rPr lang="en-GB" sz="1200" i="1" kern="1200" dirty="0">
                <a:solidFill>
                  <a:schemeClr val="tx1"/>
                </a:solidFill>
                <a:effectLst/>
                <a:latin typeface="+mn-lt"/>
                <a:ea typeface="+mn-ea"/>
                <a:cs typeface="+mn-cs"/>
              </a:rPr>
              <a:t>The Herald</a:t>
            </a:r>
            <a:r>
              <a:rPr lang="en-GB" sz="1200" kern="1200" dirty="0">
                <a:solidFill>
                  <a:schemeClr val="tx1"/>
                </a:solidFill>
                <a:effectLst/>
                <a:latin typeface="+mn-lt"/>
                <a:ea typeface="+mn-ea"/>
                <a:cs typeface="+mn-cs"/>
              </a:rPr>
              <a:t>, March 17, 1917.3.; "More Policemen Dismissed," </a:t>
            </a:r>
            <a:r>
              <a:rPr lang="en-GB" sz="1200" i="1" kern="1200" dirty="0">
                <a:solidFill>
                  <a:schemeClr val="tx1"/>
                </a:solidFill>
                <a:effectLst/>
                <a:latin typeface="+mn-lt"/>
                <a:ea typeface="+mn-ea"/>
                <a:cs typeface="+mn-cs"/>
              </a:rPr>
              <a:t>The Times</a:t>
            </a:r>
            <a:r>
              <a:rPr lang="en-GB" sz="1200" kern="1200" dirty="0">
                <a:solidFill>
                  <a:schemeClr val="tx1"/>
                </a:solidFill>
                <a:effectLst/>
                <a:latin typeface="+mn-lt"/>
                <a:ea typeface="+mn-ea"/>
                <a:cs typeface="+mn-cs"/>
              </a:rPr>
              <a:t>, Friday, February 16, 1917.</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"Police Union Still Struggling," </a:t>
            </a:r>
            <a:r>
              <a:rPr lang="en-GB" sz="1200" i="1" kern="1200" dirty="0">
                <a:solidFill>
                  <a:schemeClr val="tx1"/>
                </a:solidFill>
                <a:effectLst/>
                <a:latin typeface="+mn-lt"/>
                <a:ea typeface="+mn-ea"/>
                <a:cs typeface="+mn-cs"/>
              </a:rPr>
              <a:t>The Herald</a:t>
            </a:r>
            <a:r>
              <a:rPr lang="en-GB" sz="1200" kern="1200" dirty="0">
                <a:solidFill>
                  <a:schemeClr val="tx1"/>
                </a:solidFill>
                <a:effectLst/>
                <a:latin typeface="+mn-lt"/>
                <a:ea typeface="+mn-ea"/>
                <a:cs typeface="+mn-cs"/>
              </a:rPr>
              <a:t>, Saturday, 17 February 1917.8.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54D99BB-E278-422C-8D8E-332B27B25A31}" type="slidenum">
              <a:rPr lang="en-US" smtClean="0"/>
              <a:t>6</a:t>
            </a:fld>
            <a:endParaRPr lang="en-US"/>
          </a:p>
        </p:txBody>
      </p:sp>
    </p:spTree>
    <p:extLst>
      <p:ext uri="{BB962C8B-B14F-4D97-AF65-F5344CB8AC3E}">
        <p14:creationId xmlns:p14="http://schemas.microsoft.com/office/powerpoint/2010/main" val="76787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national union of police and prison officers was formed in 1913 by John Syme a Metropolitan Police Inspector who was dismissed for threatening to write to his MP in 1910, to air his grievances. In 1918 there was a police strike by Metropolitan Police officers over pay and they also wanted to be able to join the Police and Prison Officers Union. Lord </a:t>
            </a:r>
            <a:r>
              <a:rPr lang="en-US" sz="1200" b="0" i="0" kern="1200" dirty="0" err="1">
                <a:solidFill>
                  <a:schemeClr val="tx1"/>
                </a:solidFill>
                <a:effectLst/>
                <a:latin typeface="+mn-lt"/>
                <a:ea typeface="+mn-ea"/>
                <a:cs typeface="+mn-cs"/>
              </a:rPr>
              <a:t>Desborough</a:t>
            </a:r>
            <a:r>
              <a:rPr lang="en-US" sz="1200" b="0" i="0" kern="1200" dirty="0">
                <a:solidFill>
                  <a:schemeClr val="tx1"/>
                </a:solidFill>
                <a:effectLst/>
                <a:latin typeface="+mn-lt"/>
                <a:ea typeface="+mn-ea"/>
                <a:cs typeface="+mn-cs"/>
              </a:rPr>
              <a:t> was appointed to head a committee of enquiry and this reported in 1919. The subsequent Police Act of 1919 gave rise to the Police Federation.</a:t>
            </a:r>
          </a:p>
          <a:p>
            <a:endParaRPr lang="en-US" sz="1200" b="0"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John Syme League’ in August 1912 and under that banner, eventually established the ‘Metropolitan Police Union’ on 24</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October 1913,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support his campaign, Syme formed ‘The John Syme League’ in August 1912 and under that banner, eventually established the ‘Metropolitan Police Union’ on 24</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October 1913, with the objective to campaign for matters such as pay, conditions of service and promotion.</a:t>
            </a:r>
            <a:r>
              <a:rPr lang="en-GB" sz="1200" kern="1200" baseline="30000" dirty="0">
                <a:solidFill>
                  <a:schemeClr val="tx1"/>
                </a:solidFill>
                <a:effectLst/>
                <a:latin typeface="+mn-lt"/>
                <a:ea typeface="+mn-ea"/>
                <a:cs typeface="+mn-cs"/>
              </a:rPr>
              <a:t> </a:t>
            </a:r>
          </a:p>
          <a:p>
            <a:endParaRPr lang="en-GB" sz="1200" kern="1200" baseline="300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Consequently, five Metropolitan Police officers were dismissed for belonging to NUPPO</a:t>
            </a:r>
            <a:r>
              <a:rPr lang="en-GB" sz="1200"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As this order now specifically targeted the union by name, it was an acknowledgement by the authorities that NUPPO was becoming a notable threat to police discipline.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reminder to police officers in London not to join NUPPO was not an empty threat as into as by mid-February 1917, sixteen officers had been dismissed and others fined for NUPPO activities. This crackdown by the authorities put desired strain on NUPPO activism, as this could not now be done in the open but it also drove the movement underground.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TNA MEPO 3/254, File 147595/17, Initially there were three but subsequently two more were also sacked; "Three Policemen Dismissed," </a:t>
            </a:r>
            <a:r>
              <a:rPr lang="en-GB" sz="1200" i="1" kern="1200" dirty="0">
                <a:solidFill>
                  <a:schemeClr val="tx1"/>
                </a:solidFill>
                <a:effectLst/>
                <a:latin typeface="+mn-lt"/>
                <a:ea typeface="+mn-ea"/>
                <a:cs typeface="+mn-cs"/>
              </a:rPr>
              <a:t>The Globe</a:t>
            </a:r>
            <a:r>
              <a:rPr lang="en-GB" sz="1200" kern="1200" dirty="0">
                <a:solidFill>
                  <a:schemeClr val="tx1"/>
                </a:solidFill>
                <a:effectLst/>
                <a:latin typeface="+mn-lt"/>
                <a:ea typeface="+mn-ea"/>
                <a:cs typeface="+mn-cs"/>
              </a:rPr>
              <a:t>, Friday Evening, November 17, 1916.1.; These dismissals on the 16</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caused questions to be asked in Parliament regarding whether a police union should now be allowed. See:  PA, Hansard, </a:t>
            </a:r>
            <a:r>
              <a:rPr lang="en-GB" sz="1200" i="1" kern="1200" dirty="0">
                <a:solidFill>
                  <a:schemeClr val="tx1"/>
                </a:solidFill>
                <a:effectLst/>
                <a:latin typeface="+mn-lt"/>
                <a:ea typeface="+mn-ea"/>
                <a:cs typeface="+mn-cs"/>
              </a:rPr>
              <a:t>Police (Trade Unions),</a:t>
            </a:r>
            <a:r>
              <a:rPr lang="en-GB" sz="1200" kern="1200" dirty="0">
                <a:solidFill>
                  <a:schemeClr val="tx1"/>
                </a:solidFill>
                <a:effectLst/>
                <a:latin typeface="+mn-lt"/>
                <a:ea typeface="+mn-ea"/>
                <a:cs typeface="+mn-cs"/>
              </a:rPr>
              <a:t> HC Deb 19 December 1916 </a:t>
            </a:r>
            <a:r>
              <a:rPr lang="en-GB" sz="1200" kern="1200" dirty="0" err="1">
                <a:solidFill>
                  <a:schemeClr val="tx1"/>
                </a:solidFill>
                <a:effectLst/>
                <a:latin typeface="+mn-lt"/>
                <a:ea typeface="+mn-ea"/>
                <a:cs typeface="+mn-cs"/>
              </a:rPr>
              <a:t>vol</a:t>
            </a:r>
            <a:r>
              <a:rPr lang="en-GB" sz="1200" kern="1200" dirty="0">
                <a:solidFill>
                  <a:schemeClr val="tx1"/>
                </a:solidFill>
                <a:effectLst/>
                <a:latin typeface="+mn-lt"/>
                <a:ea typeface="+mn-ea"/>
                <a:cs typeface="+mn-cs"/>
              </a:rPr>
              <a:t> 88 cc1302-3 [Thomas, Cave, Duncan, Thorne]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"Police and Prison Officers’ Union," </a:t>
            </a:r>
            <a:r>
              <a:rPr lang="en-GB" sz="1200" i="1" kern="1200" dirty="0">
                <a:solidFill>
                  <a:schemeClr val="tx1"/>
                </a:solidFill>
                <a:effectLst/>
                <a:latin typeface="+mn-lt"/>
                <a:ea typeface="+mn-ea"/>
                <a:cs typeface="+mn-cs"/>
              </a:rPr>
              <a:t>The Herald</a:t>
            </a:r>
            <a:r>
              <a:rPr lang="en-GB" sz="1200" kern="1200" dirty="0">
                <a:solidFill>
                  <a:schemeClr val="tx1"/>
                </a:solidFill>
                <a:effectLst/>
                <a:latin typeface="+mn-lt"/>
                <a:ea typeface="+mn-ea"/>
                <a:cs typeface="+mn-cs"/>
              </a:rPr>
              <a:t>, March 17, 1917.3.; "More Policemen Dismissed," </a:t>
            </a:r>
            <a:r>
              <a:rPr lang="en-GB" sz="1200" i="1" kern="1200" dirty="0">
                <a:solidFill>
                  <a:schemeClr val="tx1"/>
                </a:solidFill>
                <a:effectLst/>
                <a:latin typeface="+mn-lt"/>
                <a:ea typeface="+mn-ea"/>
                <a:cs typeface="+mn-cs"/>
              </a:rPr>
              <a:t>The Times</a:t>
            </a:r>
            <a:r>
              <a:rPr lang="en-GB" sz="1200" kern="1200" dirty="0">
                <a:solidFill>
                  <a:schemeClr val="tx1"/>
                </a:solidFill>
                <a:effectLst/>
                <a:latin typeface="+mn-lt"/>
                <a:ea typeface="+mn-ea"/>
                <a:cs typeface="+mn-cs"/>
              </a:rPr>
              <a:t>, Friday, February 16, 1917.</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"Police Union Still Struggling," </a:t>
            </a:r>
            <a:r>
              <a:rPr lang="en-GB" sz="1200" i="1" kern="1200" dirty="0">
                <a:solidFill>
                  <a:schemeClr val="tx1"/>
                </a:solidFill>
                <a:effectLst/>
                <a:latin typeface="+mn-lt"/>
                <a:ea typeface="+mn-ea"/>
                <a:cs typeface="+mn-cs"/>
              </a:rPr>
              <a:t>The Herald</a:t>
            </a:r>
            <a:r>
              <a:rPr lang="en-GB" sz="1200" kern="1200" dirty="0">
                <a:solidFill>
                  <a:schemeClr val="tx1"/>
                </a:solidFill>
                <a:effectLst/>
                <a:latin typeface="+mn-lt"/>
                <a:ea typeface="+mn-ea"/>
                <a:cs typeface="+mn-cs"/>
              </a:rPr>
              <a:t>, Saturday, 17 February 1917.8.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54D99BB-E278-422C-8D8E-332B27B25A31}" type="slidenum">
              <a:rPr lang="en-US" smtClean="0"/>
              <a:t>7</a:t>
            </a:fld>
            <a:endParaRPr lang="en-US"/>
          </a:p>
        </p:txBody>
      </p:sp>
    </p:spTree>
    <p:extLst>
      <p:ext uri="{BB962C8B-B14F-4D97-AF65-F5344CB8AC3E}">
        <p14:creationId xmlns:p14="http://schemas.microsoft.com/office/powerpoint/2010/main" val="346040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2C77667-D157-40FA-A8A4-F57372F7BCF1}" type="datetimeFigureOut">
              <a:rPr lang="en-US"/>
              <a:pPr>
                <a:defRPr/>
              </a:pPr>
              <a:t>10/8/21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C21877-C348-4D86-B708-94DDC05F29F7}" type="slidenum">
              <a:rPr lang="en-US" altLang="en-US"/>
              <a:pPr>
                <a:defRPr/>
              </a:pPr>
              <a:t>‹#›</a:t>
            </a:fld>
            <a:endParaRPr lang="en-US" altLang="en-US"/>
          </a:p>
        </p:txBody>
      </p:sp>
    </p:spTree>
    <p:extLst>
      <p:ext uri="{BB962C8B-B14F-4D97-AF65-F5344CB8AC3E}">
        <p14:creationId xmlns:p14="http://schemas.microsoft.com/office/powerpoint/2010/main" val="21425473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3D3F03-63E0-44B4-ACB8-FBF55BC78DC8}" type="datetimeFigureOut">
              <a:rPr lang="en-US"/>
              <a:pPr>
                <a:defRPr/>
              </a:pPr>
              <a:t>10/8/21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C19E40-2F39-46D4-ADE7-5EC31C37903F}" type="slidenum">
              <a:rPr lang="en-US" altLang="en-US"/>
              <a:pPr>
                <a:defRPr/>
              </a:pPr>
              <a:t>‹#›</a:t>
            </a:fld>
            <a:endParaRPr lang="en-US" altLang="en-US"/>
          </a:p>
        </p:txBody>
      </p:sp>
    </p:spTree>
    <p:extLst>
      <p:ext uri="{BB962C8B-B14F-4D97-AF65-F5344CB8AC3E}">
        <p14:creationId xmlns:p14="http://schemas.microsoft.com/office/powerpoint/2010/main" val="336079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3A42A9A-BE7E-47A1-AD34-97FD2EC69764}" type="datetimeFigureOut">
              <a:rPr lang="en-US"/>
              <a:pPr>
                <a:defRPr/>
              </a:pPr>
              <a:t>10/8/21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39E19D-731A-46F7-A5D8-68AFCBF8CD5E}" type="slidenum">
              <a:rPr lang="en-US" altLang="en-US"/>
              <a:pPr>
                <a:defRPr/>
              </a:pPr>
              <a:t>‹#›</a:t>
            </a:fld>
            <a:endParaRPr lang="en-US" altLang="en-US"/>
          </a:p>
        </p:txBody>
      </p:sp>
    </p:spTree>
    <p:extLst>
      <p:ext uri="{BB962C8B-B14F-4D97-AF65-F5344CB8AC3E}">
        <p14:creationId xmlns:p14="http://schemas.microsoft.com/office/powerpoint/2010/main" val="350238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0000FF"/>
                </a:solidFill>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0C61436-5D74-44AC-B99C-95706D96D89B}" type="datetimeFigureOut">
              <a:rPr lang="en-US"/>
              <a:pPr>
                <a:defRPr/>
              </a:pPr>
              <a:t>10/8/21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84BD64-F55D-42AD-9943-798F55CDC952}" type="slidenum">
              <a:rPr lang="en-US" altLang="en-US"/>
              <a:pPr>
                <a:defRPr/>
              </a:pPr>
              <a:t>‹#›</a:t>
            </a:fld>
            <a:endParaRPr lang="en-US" altLang="en-US"/>
          </a:p>
        </p:txBody>
      </p:sp>
    </p:spTree>
    <p:extLst>
      <p:ext uri="{BB962C8B-B14F-4D97-AF65-F5344CB8AC3E}">
        <p14:creationId xmlns:p14="http://schemas.microsoft.com/office/powerpoint/2010/main" val="21821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5931269-2B5E-4FC3-A2D7-8B7B6C324BC9}" type="datetimeFigureOut">
              <a:rPr lang="en-US"/>
              <a:pPr>
                <a:defRPr/>
              </a:pPr>
              <a:t>10/8/21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E2A445-7DAB-43FB-AD29-50F9A97A5C44}" type="slidenum">
              <a:rPr lang="en-US" altLang="en-US"/>
              <a:pPr>
                <a:defRPr/>
              </a:pPr>
              <a:t>‹#›</a:t>
            </a:fld>
            <a:endParaRPr lang="en-US" altLang="en-US"/>
          </a:p>
        </p:txBody>
      </p:sp>
    </p:spTree>
    <p:extLst>
      <p:ext uri="{BB962C8B-B14F-4D97-AF65-F5344CB8AC3E}">
        <p14:creationId xmlns:p14="http://schemas.microsoft.com/office/powerpoint/2010/main" val="424227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C4F7A24-9D6C-46C2-854B-0709B3349DAF}" type="datetimeFigureOut">
              <a:rPr lang="en-US"/>
              <a:pPr>
                <a:defRPr/>
              </a:pPr>
              <a:t>10/8/21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8480A3-0B3F-4A6D-BFEA-F66EE89510EF}" type="slidenum">
              <a:rPr lang="en-US" altLang="en-US"/>
              <a:pPr>
                <a:defRPr/>
              </a:pPr>
              <a:t>‹#›</a:t>
            </a:fld>
            <a:endParaRPr lang="en-US" altLang="en-US"/>
          </a:p>
        </p:txBody>
      </p:sp>
    </p:spTree>
    <p:extLst>
      <p:ext uri="{BB962C8B-B14F-4D97-AF65-F5344CB8AC3E}">
        <p14:creationId xmlns:p14="http://schemas.microsoft.com/office/powerpoint/2010/main" val="26550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776EBDC-C722-4EF5-BC37-5C237F33AE57}" type="datetimeFigureOut">
              <a:rPr lang="en-US"/>
              <a:pPr>
                <a:defRPr/>
              </a:pPr>
              <a:t>10/8/21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C29CFE-D866-4ED3-B2E0-15913EBE7FF8}" type="slidenum">
              <a:rPr lang="en-US" altLang="en-US"/>
              <a:pPr>
                <a:defRPr/>
              </a:pPr>
              <a:t>‹#›</a:t>
            </a:fld>
            <a:endParaRPr lang="en-US" altLang="en-US"/>
          </a:p>
        </p:txBody>
      </p:sp>
    </p:spTree>
    <p:extLst>
      <p:ext uri="{BB962C8B-B14F-4D97-AF65-F5344CB8AC3E}">
        <p14:creationId xmlns:p14="http://schemas.microsoft.com/office/powerpoint/2010/main" val="2768335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2B0DDEF-F1D1-45A6-9DE8-0F857A957BA0}" type="datetimeFigureOut">
              <a:rPr lang="en-US"/>
              <a:pPr>
                <a:defRPr/>
              </a:pPr>
              <a:t>10/8/21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C64A0B-10A8-43B6-9D9A-370D334497A0}" type="slidenum">
              <a:rPr lang="en-US" altLang="en-US"/>
              <a:pPr>
                <a:defRPr/>
              </a:pPr>
              <a:t>‹#›</a:t>
            </a:fld>
            <a:endParaRPr lang="en-US" altLang="en-US"/>
          </a:p>
        </p:txBody>
      </p:sp>
    </p:spTree>
    <p:extLst>
      <p:ext uri="{BB962C8B-B14F-4D97-AF65-F5344CB8AC3E}">
        <p14:creationId xmlns:p14="http://schemas.microsoft.com/office/powerpoint/2010/main" val="90697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2FB19C-865A-4918-9B31-1540AEEE6739}" type="datetimeFigureOut">
              <a:rPr lang="en-US"/>
              <a:pPr>
                <a:defRPr/>
              </a:pPr>
              <a:t>10/8/21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655D7B-8726-47AC-8F27-2CEB92F15131}" type="slidenum">
              <a:rPr lang="en-US" altLang="en-US"/>
              <a:pPr>
                <a:defRPr/>
              </a:pPr>
              <a:t>‹#›</a:t>
            </a:fld>
            <a:endParaRPr lang="en-US" altLang="en-US"/>
          </a:p>
        </p:txBody>
      </p:sp>
    </p:spTree>
    <p:extLst>
      <p:ext uri="{BB962C8B-B14F-4D97-AF65-F5344CB8AC3E}">
        <p14:creationId xmlns:p14="http://schemas.microsoft.com/office/powerpoint/2010/main" val="334033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AC87DB9-E229-44D1-964B-9719F9AE7067}" type="datetimeFigureOut">
              <a:rPr lang="en-US"/>
              <a:pPr>
                <a:defRPr/>
              </a:pPr>
              <a:t>10/8/21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322192-D117-4ADE-BDB1-19D64D482AAD}" type="slidenum">
              <a:rPr lang="en-US" altLang="en-US"/>
              <a:pPr>
                <a:defRPr/>
              </a:pPr>
              <a:t>‹#›</a:t>
            </a:fld>
            <a:endParaRPr lang="en-US" altLang="en-US"/>
          </a:p>
        </p:txBody>
      </p:sp>
    </p:spTree>
    <p:extLst>
      <p:ext uri="{BB962C8B-B14F-4D97-AF65-F5344CB8AC3E}">
        <p14:creationId xmlns:p14="http://schemas.microsoft.com/office/powerpoint/2010/main" val="14224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67566FC4-5036-4F6D-A62A-84C824DF3E59}" type="datetimeFigureOut">
              <a:rPr lang="en-US"/>
              <a:pPr>
                <a:defRPr/>
              </a:pPr>
              <a:t>10/8/21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DAF710-6A02-4CC1-9417-051976C9AEA7}" type="slidenum">
              <a:rPr lang="en-US" altLang="en-US"/>
              <a:pPr>
                <a:defRPr/>
              </a:pPr>
              <a:t>‹#›</a:t>
            </a:fld>
            <a:endParaRPr lang="en-US" altLang="en-US"/>
          </a:p>
        </p:txBody>
      </p:sp>
    </p:spTree>
    <p:extLst>
      <p:ext uri="{BB962C8B-B14F-4D97-AF65-F5344CB8AC3E}">
        <p14:creationId xmlns:p14="http://schemas.microsoft.com/office/powerpoint/2010/main" val="342474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9B81E7EF-AE79-4EB3-BAAE-361173DBAEC3}" type="datetimeFigureOut">
              <a:rPr lang="en-US"/>
              <a:pPr>
                <a:defRPr/>
              </a:pPr>
              <a:t>10/8/21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54BCC13-A6E8-4480-A9A6-67A1DC16C5EE}" type="slidenum">
              <a:rPr lang="en-US" altLang="en-US"/>
              <a:pPr>
                <a:defRPr/>
              </a:pPr>
              <a:t>‹#›</a:t>
            </a:fld>
            <a:endParaRPr lang="en-US" altLang="en-US"/>
          </a:p>
        </p:txBody>
      </p:sp>
      <p:pic>
        <p:nvPicPr>
          <p:cNvPr id="2" name="Picture 2" descr="The Economics of an Imbalanced Scale of Justice – The Criminal Law Blog">
            <a:extLst>
              <a:ext uri="{FF2B5EF4-FFF2-40B4-BE49-F238E27FC236}">
                <a16:creationId xmlns:a16="http://schemas.microsoft.com/office/drawing/2014/main" id="{1C047AAB-1CFB-8644-8E75-6D531B885A3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12360" y="44450"/>
            <a:ext cx="1447598" cy="98667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200" kern="1200">
          <a:solidFill>
            <a:srgbClr val="C00000"/>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1887724" y="3994770"/>
            <a:ext cx="6805736" cy="1107996"/>
          </a:xfrm>
        </p:spPr>
        <p:txBody>
          <a:bodyPr/>
          <a:lstStyle/>
          <a:p>
            <a:pPr eaLnBrk="1" hangingPunct="1"/>
            <a:r>
              <a:rPr lang="en-US" dirty="0">
                <a:solidFill>
                  <a:srgbClr val="0000FF"/>
                </a:solidFill>
              </a:rPr>
              <a:t>Police Unions- Why there are none in Britain</a:t>
            </a:r>
            <a:br>
              <a:rPr lang="en-US" sz="3600" dirty="0">
                <a:solidFill>
                  <a:srgbClr val="C00000"/>
                </a:solidFill>
              </a:rPr>
            </a:br>
            <a:br>
              <a:rPr lang="en-US" sz="2800" dirty="0">
                <a:solidFill>
                  <a:srgbClr val="C00000"/>
                </a:solidFill>
              </a:rPr>
            </a:br>
            <a:endParaRPr lang="en-US" altLang="en-US" sz="2800" dirty="0">
              <a:solidFill>
                <a:srgbClr val="0000FF"/>
              </a:solidFill>
              <a:ea typeface="ＭＳ Ｐゴシック" panose="020B0600070205080204" pitchFamily="34" charset="-128"/>
            </a:endParaRPr>
          </a:p>
        </p:txBody>
      </p:sp>
      <p:sp>
        <p:nvSpPr>
          <p:cNvPr id="3" name="Subtitle 2"/>
          <p:cNvSpPr>
            <a:spLocks noGrp="1"/>
          </p:cNvSpPr>
          <p:nvPr>
            <p:ph type="subTitle" idx="1"/>
          </p:nvPr>
        </p:nvSpPr>
        <p:spPr>
          <a:xfrm>
            <a:off x="2699792" y="5805264"/>
            <a:ext cx="5181600" cy="1447800"/>
          </a:xfrm>
        </p:spPr>
        <p:txBody>
          <a:bodyPr rtlCol="0">
            <a:normAutofit/>
          </a:bodyPr>
          <a:lstStyle/>
          <a:p>
            <a:pPr eaLnBrk="1" fontAlgn="auto" hangingPunct="1">
              <a:spcAft>
                <a:spcPts val="0"/>
              </a:spcAft>
              <a:defRPr/>
            </a:pPr>
            <a:r>
              <a:rPr lang="en-US" dirty="0">
                <a:solidFill>
                  <a:schemeClr val="tx1"/>
                </a:solidFill>
                <a:ea typeface="+mn-ea"/>
                <a:cs typeface="+mn-cs"/>
              </a:rPr>
              <a:t>College of Arts &amp; Letters</a:t>
            </a:r>
          </a:p>
        </p:txBody>
      </p:sp>
      <p:sp>
        <p:nvSpPr>
          <p:cNvPr id="2" name="Rectangle 1">
            <a:extLst>
              <a:ext uri="{FF2B5EF4-FFF2-40B4-BE49-F238E27FC236}">
                <a16:creationId xmlns:a16="http://schemas.microsoft.com/office/drawing/2014/main" id="{E8A212B8-9A89-9442-90B2-5EF50874F633}"/>
              </a:ext>
            </a:extLst>
          </p:cNvPr>
          <p:cNvSpPr/>
          <p:nvPr/>
        </p:nvSpPr>
        <p:spPr>
          <a:xfrm>
            <a:off x="2827789" y="4581128"/>
            <a:ext cx="4572000" cy="1107996"/>
          </a:xfrm>
          <a:prstGeom prst="rect">
            <a:avLst/>
          </a:prstGeom>
        </p:spPr>
        <p:txBody>
          <a:bodyPr>
            <a:spAutoFit/>
          </a:bodyPr>
          <a:lstStyle/>
          <a:p>
            <a:pPr algn="ctr"/>
            <a:r>
              <a:rPr lang="en-US" altLang="en-US" sz="2400" dirty="0"/>
              <a:t>Dr. </a:t>
            </a:r>
            <a:r>
              <a:rPr lang="en-US" altLang="en-US" sz="2400" dirty="0" err="1"/>
              <a:t>M.Hanif</a:t>
            </a:r>
            <a:r>
              <a:rPr lang="en-US" altLang="en-US" sz="2400" dirty="0"/>
              <a:t> Majothi, </a:t>
            </a:r>
            <a:br>
              <a:rPr lang="en-US" altLang="en-US" sz="2400" dirty="0"/>
            </a:br>
            <a:r>
              <a:rPr lang="en-US" altLang="en-US" sz="2400" dirty="0"/>
              <a:t>Associate Professor</a:t>
            </a:r>
            <a:br>
              <a:rPr lang="en-US" altLang="en-US" dirty="0"/>
            </a:br>
            <a:r>
              <a:rPr lang="en-US" altLang="en-US" dirty="0" err="1">
                <a:solidFill>
                  <a:srgbClr val="0000FF"/>
                </a:solidFill>
              </a:rPr>
              <a:t>M.Hanif.Majothi@ung.edu</a:t>
            </a:r>
            <a:endParaRPr lang="en-GB" dirty="0">
              <a:solidFill>
                <a:srgbClr val="0000FF"/>
              </a:solidFill>
            </a:endParaRPr>
          </a:p>
        </p:txBody>
      </p:sp>
      <p:sp>
        <p:nvSpPr>
          <p:cNvPr id="4" name="TextBox 3">
            <a:extLst>
              <a:ext uri="{FF2B5EF4-FFF2-40B4-BE49-F238E27FC236}">
                <a16:creationId xmlns:a16="http://schemas.microsoft.com/office/drawing/2014/main" id="{4DAE0D3A-6CAB-B649-81AB-4556E94A281C}"/>
              </a:ext>
            </a:extLst>
          </p:cNvPr>
          <p:cNvSpPr txBox="1"/>
          <p:nvPr/>
        </p:nvSpPr>
        <p:spPr>
          <a:xfrm>
            <a:off x="1043608" y="2035296"/>
            <a:ext cx="7972054" cy="1569660"/>
          </a:xfrm>
          <a:prstGeom prst="rect">
            <a:avLst/>
          </a:prstGeom>
          <a:solidFill>
            <a:schemeClr val="bg1"/>
          </a:solidFill>
        </p:spPr>
        <p:txBody>
          <a:bodyPr wrap="none" rtlCol="0">
            <a:spAutoFit/>
          </a:bodyPr>
          <a:lstStyle/>
          <a:p>
            <a:pPr algn="ctr"/>
            <a:r>
              <a:rPr lang="en-BB" sz="3200" dirty="0">
                <a:latin typeface="+mj-lt"/>
              </a:rPr>
              <a:t>Criminal Justice Association of North Georgia</a:t>
            </a:r>
          </a:p>
          <a:p>
            <a:pPr algn="ctr"/>
            <a:r>
              <a:rPr lang="en-BB" sz="3200" dirty="0">
                <a:latin typeface="+mj-lt"/>
              </a:rPr>
              <a:t>Fall 2021 Conference</a:t>
            </a:r>
          </a:p>
          <a:p>
            <a:pPr algn="ctr"/>
            <a:r>
              <a:rPr lang="en-BB" sz="3200" dirty="0">
                <a:latin typeface="+mj-lt"/>
              </a:rPr>
              <a:t>Friday 8th October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9EE0-A46B-B547-AB10-0174CA7897C5}"/>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9C81FFF1-AF76-FE45-9CD6-8FC78756A961}"/>
              </a:ext>
            </a:extLst>
          </p:cNvPr>
          <p:cNvSpPr>
            <a:spLocks noGrp="1"/>
          </p:cNvSpPr>
          <p:nvPr>
            <p:ph idx="1"/>
          </p:nvPr>
        </p:nvSpPr>
        <p:spPr>
          <a:xfrm>
            <a:off x="457200" y="1143000"/>
            <a:ext cx="8229600" cy="4983163"/>
          </a:xfrm>
        </p:spPr>
        <p:txBody>
          <a:bodyPr/>
          <a:lstStyle/>
          <a:p>
            <a:r>
              <a:rPr lang="en-US" sz="2400" dirty="0"/>
              <a:t>1918 – Government succumbs to NUPPO strike demands</a:t>
            </a:r>
          </a:p>
          <a:p>
            <a:r>
              <a:rPr lang="en-US" sz="2400" dirty="0"/>
              <a:t>1919 – NUPPO threatens another strike</a:t>
            </a:r>
          </a:p>
          <a:p>
            <a:r>
              <a:rPr lang="en-US" sz="2400" dirty="0"/>
              <a:t> Government uses intelligence to gauge reasons for union support - </a:t>
            </a:r>
            <a:r>
              <a:rPr lang="en-US" sz="2400" dirty="0">
                <a:solidFill>
                  <a:srgbClr val="FF0000"/>
                </a:solidFill>
              </a:rPr>
              <a:t>pay &amp; conditions </a:t>
            </a:r>
          </a:p>
          <a:p>
            <a:r>
              <a:rPr lang="en-US" sz="2400" dirty="0"/>
              <a:t>Government stands up to NUPPO strike</a:t>
            </a:r>
          </a:p>
          <a:p>
            <a:r>
              <a:rPr lang="en-US" sz="2400" dirty="0"/>
              <a:t> Creates Police Federation to represent member’s interests</a:t>
            </a:r>
          </a:p>
          <a:p>
            <a:endParaRPr lang="en-US" sz="2400" dirty="0"/>
          </a:p>
          <a:p>
            <a:r>
              <a:rPr lang="en-US" sz="2400" dirty="0"/>
              <a:t>Federation can negotiate pay but have no say in discipline matters.</a:t>
            </a:r>
          </a:p>
          <a:p>
            <a:r>
              <a:rPr lang="en-US" sz="2400" dirty="0"/>
              <a:t>Can any such strategy from history be applied to the US context?</a:t>
            </a:r>
          </a:p>
        </p:txBody>
      </p:sp>
    </p:spTree>
    <p:extLst>
      <p:ext uri="{BB962C8B-B14F-4D97-AF65-F5344CB8AC3E}">
        <p14:creationId xmlns:p14="http://schemas.microsoft.com/office/powerpoint/2010/main" val="281112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C63F-5FF6-C344-B781-CBAFFB15DD0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C560C6C-557D-E74F-BA81-0B55C1553E8B}"/>
              </a:ext>
            </a:extLst>
          </p:cNvPr>
          <p:cNvSpPr>
            <a:spLocks noGrp="1"/>
          </p:cNvSpPr>
          <p:nvPr>
            <p:ph idx="1"/>
          </p:nvPr>
        </p:nvSpPr>
        <p:spPr/>
        <p:txBody>
          <a:bodyPr/>
          <a:lstStyle/>
          <a:p>
            <a:r>
              <a:rPr lang="en-US" sz="2000" dirty="0"/>
              <a:t>TNA HO 45/24576, ‘Case of ex-Inspector Syme’</a:t>
            </a:r>
          </a:p>
          <a:p>
            <a:r>
              <a:rPr lang="en-US" sz="2000" dirty="0" err="1"/>
              <a:t>HoC</a:t>
            </a:r>
            <a:r>
              <a:rPr lang="en-US" sz="2000" dirty="0"/>
              <a:t>, Hansard, </a:t>
            </a:r>
            <a:r>
              <a:rPr lang="en-US" sz="2000" i="1" dirty="0"/>
              <a:t>Metropolitan Police</a:t>
            </a:r>
            <a:r>
              <a:rPr lang="en-US" sz="2000" dirty="0"/>
              <a:t>, HC Deb 28 November 1917, Vol. 99, c2051W [Wiles, Cave, </a:t>
            </a:r>
            <a:r>
              <a:rPr lang="en-US" sz="2000" dirty="0" err="1"/>
              <a:t>Touche</a:t>
            </a:r>
            <a:r>
              <a:rPr lang="en-US" sz="2000" dirty="0"/>
              <a:t>];</a:t>
            </a:r>
          </a:p>
          <a:p>
            <a:r>
              <a:rPr lang="en-US" sz="2000" dirty="0"/>
              <a:t>TNA, CAB 127/356 – Minutes of Third Meeting, Secret Service Committee, dated 4</a:t>
            </a:r>
            <a:r>
              <a:rPr lang="en-US" sz="2000" baseline="30000" dirty="0"/>
              <a:t>th</a:t>
            </a:r>
            <a:r>
              <a:rPr lang="en-US" sz="2000" dirty="0"/>
              <a:t> April 1919</a:t>
            </a:r>
          </a:p>
          <a:p>
            <a:r>
              <a:rPr lang="en-US" sz="2000" dirty="0"/>
              <a:t>TNA MEPO 3/257A</a:t>
            </a:r>
          </a:p>
          <a:p>
            <a:endParaRPr lang="en-US" sz="2000" dirty="0"/>
          </a:p>
        </p:txBody>
      </p:sp>
    </p:spTree>
    <p:extLst>
      <p:ext uri="{BB962C8B-B14F-4D97-AF65-F5344CB8AC3E}">
        <p14:creationId xmlns:p14="http://schemas.microsoft.com/office/powerpoint/2010/main" val="324896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2" y="-171400"/>
            <a:ext cx="8229600" cy="1143000"/>
          </a:xfrm>
        </p:spPr>
        <p:txBody>
          <a:bodyPr/>
          <a:lstStyle/>
          <a:p>
            <a:r>
              <a:rPr lang="en-US" dirty="0"/>
              <a:t>Objectives</a:t>
            </a:r>
          </a:p>
        </p:txBody>
      </p:sp>
      <p:sp>
        <p:nvSpPr>
          <p:cNvPr id="3" name="Content Placeholder 2"/>
          <p:cNvSpPr>
            <a:spLocks noGrp="1"/>
          </p:cNvSpPr>
          <p:nvPr>
            <p:ph idx="1"/>
          </p:nvPr>
        </p:nvSpPr>
        <p:spPr>
          <a:xfrm>
            <a:off x="457200" y="620688"/>
            <a:ext cx="7931224" cy="4839147"/>
          </a:xfrm>
        </p:spPr>
        <p:txBody>
          <a:bodyPr/>
          <a:lstStyle/>
          <a:p>
            <a:pPr marL="0" indent="0">
              <a:buNone/>
            </a:pPr>
            <a:r>
              <a:rPr lang="en-US" sz="2800" u="sng" dirty="0"/>
              <a:t>1. A  ‘</a:t>
            </a:r>
            <a:r>
              <a:rPr lang="en-US" sz="2800" u="sng" dirty="0">
                <a:solidFill>
                  <a:srgbClr val="C00000"/>
                </a:solidFill>
              </a:rPr>
              <a:t>problem</a:t>
            </a:r>
            <a:r>
              <a:rPr lang="en-US" sz="2800" u="sng" dirty="0"/>
              <a:t>’ with US Police Unions</a:t>
            </a:r>
          </a:p>
          <a:p>
            <a:pPr lvl="1"/>
            <a:r>
              <a:rPr lang="en-US" sz="2400" dirty="0"/>
              <a:t>Interference with police disciplinary procedures</a:t>
            </a:r>
          </a:p>
          <a:p>
            <a:pPr lvl="1"/>
            <a:r>
              <a:rPr lang="en-US" sz="2400" dirty="0"/>
              <a:t>Public perceptions</a:t>
            </a:r>
          </a:p>
          <a:p>
            <a:pPr marL="0" indent="0">
              <a:buNone/>
            </a:pPr>
            <a:r>
              <a:rPr lang="en-US" sz="2800" u="sng" dirty="0"/>
              <a:t>2. Why there no unions in Britain now</a:t>
            </a:r>
          </a:p>
          <a:p>
            <a:r>
              <a:rPr lang="en-US" sz="2800" dirty="0"/>
              <a:t>Previously</a:t>
            </a:r>
          </a:p>
          <a:p>
            <a:pPr lvl="1"/>
            <a:r>
              <a:rPr lang="en-US" sz="2400" dirty="0"/>
              <a:t>National Union of Police </a:t>
            </a:r>
          </a:p>
          <a:p>
            <a:pPr lvl="1"/>
            <a:r>
              <a:rPr lang="en-US" sz="2400" dirty="0"/>
              <a:t>&amp; Prison Officers (NUPPO)		</a:t>
            </a:r>
          </a:p>
          <a:p>
            <a:pPr lvl="1"/>
            <a:r>
              <a:rPr lang="en-US" sz="2400" dirty="0"/>
              <a:t>1918 &amp; 1919 Police strikes</a:t>
            </a:r>
          </a:p>
          <a:p>
            <a:r>
              <a:rPr lang="en-US" sz="2800" dirty="0"/>
              <a:t>British Government strategy &amp; action</a:t>
            </a:r>
          </a:p>
          <a:p>
            <a:r>
              <a:rPr lang="en-US" sz="2800" dirty="0">
                <a:solidFill>
                  <a:srgbClr val="0000FF"/>
                </a:solidFill>
              </a:rPr>
              <a:t>Argument</a:t>
            </a:r>
            <a:r>
              <a:rPr lang="en-US" sz="2800" dirty="0"/>
              <a:t>: Adoption some such strategies could assist assuage US public opinion regarding  the ‘</a:t>
            </a:r>
            <a:r>
              <a:rPr lang="en-US" sz="2800" dirty="0">
                <a:solidFill>
                  <a:srgbClr val="0000FF"/>
                </a:solidFill>
              </a:rPr>
              <a:t>problem</a:t>
            </a:r>
            <a:r>
              <a:rPr lang="en-US" sz="2800" dirty="0"/>
              <a:t>.</a:t>
            </a:r>
          </a:p>
        </p:txBody>
      </p:sp>
      <p:sp>
        <p:nvSpPr>
          <p:cNvPr id="5" name="Right Brace 4">
            <a:extLst>
              <a:ext uri="{FF2B5EF4-FFF2-40B4-BE49-F238E27FC236}">
                <a16:creationId xmlns:a16="http://schemas.microsoft.com/office/drawing/2014/main" id="{1B541ED4-12BC-5146-AECC-DF82F8F2227C}"/>
              </a:ext>
            </a:extLst>
          </p:cNvPr>
          <p:cNvSpPr/>
          <p:nvPr/>
        </p:nvSpPr>
        <p:spPr>
          <a:xfrm>
            <a:off x="4607991" y="2636912"/>
            <a:ext cx="792088" cy="180020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B"/>
          </a:p>
        </p:txBody>
      </p:sp>
      <p:sp>
        <p:nvSpPr>
          <p:cNvPr id="6" name="TextBox 5">
            <a:extLst>
              <a:ext uri="{FF2B5EF4-FFF2-40B4-BE49-F238E27FC236}">
                <a16:creationId xmlns:a16="http://schemas.microsoft.com/office/drawing/2014/main" id="{2843719D-3D8F-ED47-ACBC-96EC9AA1F9A3}"/>
              </a:ext>
            </a:extLst>
          </p:cNvPr>
          <p:cNvSpPr txBox="1"/>
          <p:nvPr/>
        </p:nvSpPr>
        <p:spPr>
          <a:xfrm>
            <a:off x="5698976" y="2705725"/>
            <a:ext cx="2987824" cy="1446550"/>
          </a:xfrm>
          <a:prstGeom prst="rect">
            <a:avLst/>
          </a:prstGeom>
          <a:noFill/>
        </p:spPr>
        <p:txBody>
          <a:bodyPr wrap="square" rtlCol="0">
            <a:spAutoFit/>
          </a:bodyPr>
          <a:lstStyle/>
          <a:p>
            <a:r>
              <a:rPr lang="en-US" sz="2200" i="1" dirty="0">
                <a:solidFill>
                  <a:srgbClr val="7030A0"/>
                </a:solidFill>
                <a:latin typeface="Trebuchet MS" panose="020B0703020202090204" pitchFamily="34" charset="0"/>
              </a:rPr>
              <a:t>With reference to </a:t>
            </a:r>
            <a:r>
              <a:rPr lang="en-US" sz="2200" i="1" dirty="0">
                <a:solidFill>
                  <a:srgbClr val="C00000"/>
                </a:solidFill>
                <a:latin typeface="Trebuchet MS" panose="020B0703020202090204" pitchFamily="34" charset="0"/>
              </a:rPr>
              <a:t>primary sources </a:t>
            </a:r>
            <a:r>
              <a:rPr lang="en-US" sz="2200" i="1" dirty="0">
                <a:solidFill>
                  <a:srgbClr val="7030A0"/>
                </a:solidFill>
                <a:latin typeface="Trebuchet MS" panose="020B0703020202090204" pitchFamily="34" charset="0"/>
              </a:rPr>
              <a:t>from the National Archives (TNA) Kew- London</a:t>
            </a:r>
            <a:endParaRPr lang="en-BB" sz="2200" i="1" dirty="0">
              <a:solidFill>
                <a:srgbClr val="7030A0"/>
              </a:solidFill>
              <a:latin typeface="Trebuchet MS" panose="020B0703020202090204" pitchFamily="34" charset="0"/>
            </a:endParaRPr>
          </a:p>
        </p:txBody>
      </p:sp>
    </p:spTree>
    <p:extLst>
      <p:ext uri="{BB962C8B-B14F-4D97-AF65-F5344CB8AC3E}">
        <p14:creationId xmlns:p14="http://schemas.microsoft.com/office/powerpoint/2010/main" val="179751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DEEE-81EB-C049-8634-A8E8D5BCF593}"/>
              </a:ext>
            </a:extLst>
          </p:cNvPr>
          <p:cNvSpPr>
            <a:spLocks noGrp="1"/>
          </p:cNvSpPr>
          <p:nvPr>
            <p:ph type="title"/>
          </p:nvPr>
        </p:nvSpPr>
        <p:spPr>
          <a:xfrm>
            <a:off x="397197" y="427961"/>
            <a:ext cx="8229600" cy="922114"/>
          </a:xfrm>
        </p:spPr>
        <p:txBody>
          <a:bodyPr/>
          <a:lstStyle/>
          <a:p>
            <a:r>
              <a:rPr lang="en-US" dirty="0"/>
              <a:t>1. A  ‘problem’ with US Police Union</a:t>
            </a:r>
            <a:br>
              <a:rPr lang="en-US" dirty="0"/>
            </a:br>
            <a:r>
              <a:rPr lang="en-US" dirty="0"/>
              <a:t>-Public Perception</a:t>
            </a:r>
            <a:br>
              <a:rPr lang="en-US" dirty="0"/>
            </a:br>
            <a:endParaRPr lang="en-BB" dirty="0"/>
          </a:p>
        </p:txBody>
      </p:sp>
      <p:pic>
        <p:nvPicPr>
          <p:cNvPr id="7" name="Picture 6" descr="Graphical user interface, text, application&#10;&#10;Description automatically generated">
            <a:extLst>
              <a:ext uri="{FF2B5EF4-FFF2-40B4-BE49-F238E27FC236}">
                <a16:creationId xmlns:a16="http://schemas.microsoft.com/office/drawing/2014/main" id="{194139CF-CDF7-8349-89CD-A0571FB9E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 y="2708920"/>
            <a:ext cx="9144000" cy="3704808"/>
          </a:xfrm>
          <a:prstGeom prst="rect">
            <a:avLst/>
          </a:prstGeom>
        </p:spPr>
      </p:pic>
      <p:pic>
        <p:nvPicPr>
          <p:cNvPr id="10" name="Content Placeholder 9" descr="Graphical user interface, website&#10;&#10;Description automatically generated">
            <a:extLst>
              <a:ext uri="{FF2B5EF4-FFF2-40B4-BE49-F238E27FC236}">
                <a16:creationId xmlns:a16="http://schemas.microsoft.com/office/drawing/2014/main" id="{DE0C5496-B9D3-8548-8A25-7589695A1A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143000"/>
            <a:ext cx="4998615" cy="2784429"/>
          </a:xfrm>
        </p:spPr>
      </p:pic>
      <p:pic>
        <p:nvPicPr>
          <p:cNvPr id="11" name="Picture 10" descr="Graphical user interface, application&#10;&#10;Description automatically generated">
            <a:extLst>
              <a:ext uri="{FF2B5EF4-FFF2-40B4-BE49-F238E27FC236}">
                <a16:creationId xmlns:a16="http://schemas.microsoft.com/office/drawing/2014/main" id="{2245BEF2-884B-3A46-882C-D88B7FF02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1113015"/>
            <a:ext cx="7351476" cy="5247545"/>
          </a:xfrm>
          <a:prstGeom prst="rect">
            <a:avLst/>
          </a:prstGeom>
        </p:spPr>
      </p:pic>
    </p:spTree>
    <p:extLst>
      <p:ext uri="{BB962C8B-B14F-4D97-AF65-F5344CB8AC3E}">
        <p14:creationId xmlns:p14="http://schemas.microsoft.com/office/powerpoint/2010/main" val="164448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E52B-3BED-A349-8EBA-2DC03B6764E1}"/>
              </a:ext>
            </a:extLst>
          </p:cNvPr>
          <p:cNvSpPr>
            <a:spLocks noGrp="1"/>
          </p:cNvSpPr>
          <p:nvPr>
            <p:ph type="title"/>
          </p:nvPr>
        </p:nvSpPr>
        <p:spPr/>
        <p:txBody>
          <a:bodyPr/>
          <a:lstStyle/>
          <a:p>
            <a:r>
              <a:rPr lang="en-US" dirty="0"/>
              <a:t>Survey Data re: the ‘Problem</a:t>
            </a:r>
          </a:p>
        </p:txBody>
      </p:sp>
      <p:pic>
        <p:nvPicPr>
          <p:cNvPr id="4" name="Content Placeholder 4" descr="Chart, bar chart&#10;&#10;Description automatically generated">
            <a:extLst>
              <a:ext uri="{FF2B5EF4-FFF2-40B4-BE49-F238E27FC236}">
                <a16:creationId xmlns:a16="http://schemas.microsoft.com/office/drawing/2014/main" id="{4DE01CFF-9D32-F242-B656-FC28935CAE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85" y="1451214"/>
            <a:ext cx="6514488" cy="5475783"/>
          </a:xfrm>
        </p:spPr>
      </p:pic>
      <p:sp>
        <p:nvSpPr>
          <p:cNvPr id="3" name="Rectangle 2">
            <a:extLst>
              <a:ext uri="{FF2B5EF4-FFF2-40B4-BE49-F238E27FC236}">
                <a16:creationId xmlns:a16="http://schemas.microsoft.com/office/drawing/2014/main" id="{FBFEA883-2151-174F-9433-8DF8E5D4A949}"/>
              </a:ext>
            </a:extLst>
          </p:cNvPr>
          <p:cNvSpPr/>
          <p:nvPr/>
        </p:nvSpPr>
        <p:spPr>
          <a:xfrm>
            <a:off x="6172200" y="5824776"/>
            <a:ext cx="2981864" cy="1077218"/>
          </a:xfrm>
          <a:prstGeom prst="rect">
            <a:avLst/>
          </a:prstGeom>
          <a:solidFill>
            <a:schemeClr val="bg1"/>
          </a:solidFill>
        </p:spPr>
        <p:txBody>
          <a:bodyPr wrap="square">
            <a:spAutoFit/>
          </a:bodyPr>
          <a:lstStyle/>
          <a:p>
            <a:r>
              <a:rPr lang="en-US" sz="1600" dirty="0">
                <a:solidFill>
                  <a:srgbClr val="0000FF"/>
                </a:solidFill>
              </a:rPr>
              <a:t>https://</a:t>
            </a:r>
            <a:r>
              <a:rPr lang="en-US" sz="1600" dirty="0" err="1">
                <a:solidFill>
                  <a:srgbClr val="0000FF"/>
                </a:solidFill>
              </a:rPr>
              <a:t>www.cato.org</a:t>
            </a:r>
            <a:r>
              <a:rPr lang="en-US" sz="1600" dirty="0">
                <a:solidFill>
                  <a:srgbClr val="0000FF"/>
                </a:solidFill>
              </a:rPr>
              <a:t>/survey-reports/poll-63-americans-favor-eliminating-qualified-immunity-police#police-unions</a:t>
            </a:r>
          </a:p>
        </p:txBody>
      </p:sp>
      <p:pic>
        <p:nvPicPr>
          <p:cNvPr id="6" name="Picture 5">
            <a:extLst>
              <a:ext uri="{FF2B5EF4-FFF2-40B4-BE49-F238E27FC236}">
                <a16:creationId xmlns:a16="http://schemas.microsoft.com/office/drawing/2014/main" id="{7A69438F-19B9-A94F-951D-407A89BEA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1269" y="2632277"/>
            <a:ext cx="3004038" cy="1143000"/>
          </a:xfrm>
          <a:prstGeom prst="rect">
            <a:avLst/>
          </a:prstGeom>
          <a:ln>
            <a:solidFill>
              <a:schemeClr val="tx1"/>
            </a:solidFill>
          </a:ln>
        </p:spPr>
      </p:pic>
      <p:sp>
        <p:nvSpPr>
          <p:cNvPr id="7" name="Rectangle 6">
            <a:extLst>
              <a:ext uri="{FF2B5EF4-FFF2-40B4-BE49-F238E27FC236}">
                <a16:creationId xmlns:a16="http://schemas.microsoft.com/office/drawing/2014/main" id="{844104B3-1659-E941-9DFF-60EE888A9524}"/>
              </a:ext>
            </a:extLst>
          </p:cNvPr>
          <p:cNvSpPr/>
          <p:nvPr/>
        </p:nvSpPr>
        <p:spPr>
          <a:xfrm>
            <a:off x="8445500" y="5101683"/>
            <a:ext cx="241300" cy="21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11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D8EF-1F75-CD44-AFEE-9ED9AA461611}"/>
              </a:ext>
            </a:extLst>
          </p:cNvPr>
          <p:cNvSpPr>
            <a:spLocks noGrp="1"/>
          </p:cNvSpPr>
          <p:nvPr>
            <p:ph type="title"/>
          </p:nvPr>
        </p:nvSpPr>
        <p:spPr>
          <a:xfrm>
            <a:off x="425605" y="122472"/>
            <a:ext cx="8229600" cy="1143000"/>
          </a:xfrm>
        </p:spPr>
        <p:txBody>
          <a:bodyPr/>
          <a:lstStyle/>
          <a:p>
            <a:r>
              <a:rPr lang="en-US" dirty="0"/>
              <a:t>Survey Data re: the ‘Problem</a:t>
            </a:r>
            <a:endParaRPr lang="en-BB"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id="{9716B258-B184-DD45-A634-6BCC93CC4F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605" y="913247"/>
            <a:ext cx="8229600" cy="2486744"/>
          </a:xfrm>
          <a:prstGeom prst="rect">
            <a:avLst/>
          </a:prstGeom>
        </p:spPr>
      </p:pic>
      <p:sp>
        <p:nvSpPr>
          <p:cNvPr id="7" name="TextBox 6">
            <a:extLst>
              <a:ext uri="{FF2B5EF4-FFF2-40B4-BE49-F238E27FC236}">
                <a16:creationId xmlns:a16="http://schemas.microsoft.com/office/drawing/2014/main" id="{15C8C5CE-8DBE-7646-9DDE-E37FA74FE7C2}"/>
              </a:ext>
            </a:extLst>
          </p:cNvPr>
          <p:cNvSpPr txBox="1"/>
          <p:nvPr/>
        </p:nvSpPr>
        <p:spPr>
          <a:xfrm>
            <a:off x="1981200" y="3838541"/>
            <a:ext cx="4907603" cy="1200329"/>
          </a:xfrm>
          <a:prstGeom prst="rect">
            <a:avLst/>
          </a:prstGeom>
          <a:noFill/>
        </p:spPr>
        <p:txBody>
          <a:bodyPr wrap="square" rtlCol="0">
            <a:spAutoFit/>
          </a:bodyPr>
          <a:lstStyle/>
          <a:p>
            <a:r>
              <a:rPr lang="en-US" sz="2400" dirty="0"/>
              <a:t>N=</a:t>
            </a:r>
            <a:r>
              <a:rPr lang="en-US" sz="2400" dirty="0">
                <a:solidFill>
                  <a:srgbClr val="0000FF"/>
                </a:solidFill>
              </a:rPr>
              <a:t>36,463 U.S. adults</a:t>
            </a:r>
            <a:r>
              <a:rPr lang="en-US" sz="2400" dirty="0"/>
              <a:t>, </a:t>
            </a:r>
          </a:p>
          <a:p>
            <a:r>
              <a:rPr lang="en-US" sz="2400" dirty="0"/>
              <a:t>95% confidence (</a:t>
            </a:r>
            <a:r>
              <a:rPr lang="en-US" sz="2400" u="sng" dirty="0"/>
              <a:t>+</a:t>
            </a:r>
            <a:r>
              <a:rPr lang="en-US" sz="2400" dirty="0"/>
              <a:t> 1.4% sampling error)</a:t>
            </a:r>
          </a:p>
        </p:txBody>
      </p:sp>
      <p:cxnSp>
        <p:nvCxnSpPr>
          <p:cNvPr id="9" name="Straight Connector 8">
            <a:extLst>
              <a:ext uri="{FF2B5EF4-FFF2-40B4-BE49-F238E27FC236}">
                <a16:creationId xmlns:a16="http://schemas.microsoft.com/office/drawing/2014/main" id="{BE657998-A613-0F49-898B-5D140CC23CA1}"/>
              </a:ext>
            </a:extLst>
          </p:cNvPr>
          <p:cNvCxnSpPr/>
          <p:nvPr/>
        </p:nvCxnSpPr>
        <p:spPr>
          <a:xfrm>
            <a:off x="2733907" y="2590800"/>
            <a:ext cx="2971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041E5C0-1CC2-0D4B-8FCF-7DC8302D6891}"/>
              </a:ext>
            </a:extLst>
          </p:cNvPr>
          <p:cNvSpPr/>
          <p:nvPr/>
        </p:nvSpPr>
        <p:spPr>
          <a:xfrm>
            <a:off x="2137248" y="5823668"/>
            <a:ext cx="4869503" cy="584775"/>
          </a:xfrm>
          <a:prstGeom prst="rect">
            <a:avLst/>
          </a:prstGeom>
          <a:solidFill>
            <a:schemeClr val="bg1"/>
          </a:solidFill>
        </p:spPr>
        <p:txBody>
          <a:bodyPr wrap="square">
            <a:spAutoFit/>
          </a:bodyPr>
          <a:lstStyle/>
          <a:p>
            <a:r>
              <a:rPr lang="en-US" sz="1600" dirty="0">
                <a:solidFill>
                  <a:srgbClr val="0000FF"/>
                </a:solidFill>
              </a:rPr>
              <a:t>https://</a:t>
            </a:r>
            <a:r>
              <a:rPr lang="en-US" sz="1600" dirty="0" err="1">
                <a:solidFill>
                  <a:srgbClr val="0000FF"/>
                </a:solidFill>
              </a:rPr>
              <a:t>news.gallup.com</a:t>
            </a:r>
            <a:r>
              <a:rPr lang="en-US" sz="1600" dirty="0">
                <a:solidFill>
                  <a:srgbClr val="0000FF"/>
                </a:solidFill>
              </a:rPr>
              <a:t>/poll/315962/</a:t>
            </a:r>
            <a:r>
              <a:rPr lang="en-US" sz="1600" dirty="0" err="1">
                <a:solidFill>
                  <a:srgbClr val="0000FF"/>
                </a:solidFill>
              </a:rPr>
              <a:t>americans</a:t>
            </a:r>
            <a:r>
              <a:rPr lang="en-US" sz="1600" dirty="0">
                <a:solidFill>
                  <a:srgbClr val="0000FF"/>
                </a:solidFill>
              </a:rPr>
              <a:t>-say-policing-needs-major-</a:t>
            </a:r>
            <a:r>
              <a:rPr lang="en-US" sz="1600" dirty="0" err="1">
                <a:solidFill>
                  <a:srgbClr val="0000FF"/>
                </a:solidFill>
              </a:rPr>
              <a:t>changes.aspx</a:t>
            </a:r>
            <a:endParaRPr lang="en-US" sz="1600" dirty="0">
              <a:solidFill>
                <a:srgbClr val="0000FF"/>
              </a:solidFill>
            </a:endParaRPr>
          </a:p>
        </p:txBody>
      </p:sp>
    </p:spTree>
    <p:extLst>
      <p:ext uri="{BB962C8B-B14F-4D97-AF65-F5344CB8AC3E}">
        <p14:creationId xmlns:p14="http://schemas.microsoft.com/office/powerpoint/2010/main" val="34176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9308-4364-0C43-A13A-7F56823844AA}"/>
              </a:ext>
            </a:extLst>
          </p:cNvPr>
          <p:cNvSpPr>
            <a:spLocks noGrp="1"/>
          </p:cNvSpPr>
          <p:nvPr>
            <p:ph type="title"/>
          </p:nvPr>
        </p:nvSpPr>
        <p:spPr>
          <a:xfrm>
            <a:off x="76200" y="149948"/>
            <a:ext cx="8229600" cy="936603"/>
          </a:xfrm>
        </p:spPr>
        <p:txBody>
          <a:bodyPr/>
          <a:lstStyle/>
          <a:p>
            <a:r>
              <a:rPr lang="en-US" dirty="0"/>
              <a:t>2. Why Britain does not have Police Unions</a:t>
            </a:r>
            <a:br>
              <a:rPr lang="en-US" sz="2400" dirty="0"/>
            </a:br>
            <a:r>
              <a:rPr lang="en-US" sz="2400" dirty="0">
                <a:solidFill>
                  <a:schemeClr val="tx1"/>
                </a:solidFill>
              </a:rPr>
              <a:t>Timeline of British Police Union Movement to Sept 1918</a:t>
            </a:r>
            <a:br>
              <a:rPr lang="en-US" dirty="0"/>
            </a:br>
            <a:endParaRPr lang="en-US" dirty="0"/>
          </a:p>
        </p:txBody>
      </p:sp>
      <p:cxnSp>
        <p:nvCxnSpPr>
          <p:cNvPr id="5" name="Straight Connector 4">
            <a:extLst>
              <a:ext uri="{FF2B5EF4-FFF2-40B4-BE49-F238E27FC236}">
                <a16:creationId xmlns:a16="http://schemas.microsoft.com/office/drawing/2014/main" id="{3F6E073D-6FC2-264E-8141-2EDF38A4D8D7}"/>
              </a:ext>
            </a:extLst>
          </p:cNvPr>
          <p:cNvCxnSpPr>
            <a:cxnSpLocks/>
          </p:cNvCxnSpPr>
          <p:nvPr/>
        </p:nvCxnSpPr>
        <p:spPr>
          <a:xfrm>
            <a:off x="1275026" y="2715686"/>
            <a:ext cx="6802174" cy="45322"/>
          </a:xfrm>
          <a:prstGeom prst="line">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60F24AB-15C5-6640-8155-85BC2619286C}"/>
              </a:ext>
            </a:extLst>
          </p:cNvPr>
          <p:cNvCxnSpPr>
            <a:cxnSpLocks/>
          </p:cNvCxnSpPr>
          <p:nvPr/>
        </p:nvCxnSpPr>
        <p:spPr>
          <a:xfrm flipV="1">
            <a:off x="1752600" y="2784088"/>
            <a:ext cx="0" cy="609599"/>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94BEAC9-7BD3-214A-9BB6-59B020798DE7}"/>
              </a:ext>
            </a:extLst>
          </p:cNvPr>
          <p:cNvSpPr txBox="1"/>
          <p:nvPr/>
        </p:nvSpPr>
        <p:spPr>
          <a:xfrm>
            <a:off x="134025" y="2546240"/>
            <a:ext cx="1109406" cy="1015663"/>
          </a:xfrm>
          <a:prstGeom prst="rect">
            <a:avLst/>
          </a:prstGeom>
          <a:noFill/>
        </p:spPr>
        <p:txBody>
          <a:bodyPr wrap="none" rtlCol="0">
            <a:spAutoFit/>
          </a:bodyPr>
          <a:lstStyle/>
          <a:p>
            <a:r>
              <a:rPr lang="en-US" sz="2000" dirty="0">
                <a:solidFill>
                  <a:srgbClr val="0000FF"/>
                </a:solidFill>
              </a:rPr>
              <a:t>Pre 1913</a:t>
            </a:r>
          </a:p>
          <a:p>
            <a:pPr algn="ctr"/>
            <a:r>
              <a:rPr lang="en-US" sz="2000" dirty="0"/>
              <a:t>1875-</a:t>
            </a:r>
          </a:p>
          <a:p>
            <a:pPr algn="ctr"/>
            <a:r>
              <a:rPr lang="en-US" sz="2000" dirty="0"/>
              <a:t>1890-</a:t>
            </a:r>
          </a:p>
        </p:txBody>
      </p:sp>
      <p:sp>
        <p:nvSpPr>
          <p:cNvPr id="14" name="TextBox 13">
            <a:extLst>
              <a:ext uri="{FF2B5EF4-FFF2-40B4-BE49-F238E27FC236}">
                <a16:creationId xmlns:a16="http://schemas.microsoft.com/office/drawing/2014/main" id="{0B32DAE1-8B2A-D449-A631-4F2D760FB1AE}"/>
              </a:ext>
            </a:extLst>
          </p:cNvPr>
          <p:cNvSpPr txBox="1"/>
          <p:nvPr/>
        </p:nvSpPr>
        <p:spPr>
          <a:xfrm>
            <a:off x="1326995" y="3536475"/>
            <a:ext cx="652743" cy="369332"/>
          </a:xfrm>
          <a:prstGeom prst="rect">
            <a:avLst/>
          </a:prstGeom>
          <a:noFill/>
        </p:spPr>
        <p:txBody>
          <a:bodyPr wrap="none" rtlCol="0">
            <a:spAutoFit/>
          </a:bodyPr>
          <a:lstStyle/>
          <a:p>
            <a:r>
              <a:rPr lang="en-US" dirty="0">
                <a:solidFill>
                  <a:srgbClr val="0000FF"/>
                </a:solidFill>
              </a:rPr>
              <a:t>1913</a:t>
            </a:r>
          </a:p>
        </p:txBody>
      </p:sp>
      <p:pic>
        <p:nvPicPr>
          <p:cNvPr id="16" name="Picture 15">
            <a:extLst>
              <a:ext uri="{FF2B5EF4-FFF2-40B4-BE49-F238E27FC236}">
                <a16:creationId xmlns:a16="http://schemas.microsoft.com/office/drawing/2014/main" id="{58623632-B101-B046-8FA6-DA66E30DB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640" y="3944389"/>
            <a:ext cx="933451" cy="948268"/>
          </a:xfrm>
          <a:prstGeom prst="rect">
            <a:avLst/>
          </a:prstGeom>
        </p:spPr>
      </p:pic>
      <p:sp>
        <p:nvSpPr>
          <p:cNvPr id="17" name="TextBox 16">
            <a:extLst>
              <a:ext uri="{FF2B5EF4-FFF2-40B4-BE49-F238E27FC236}">
                <a16:creationId xmlns:a16="http://schemas.microsoft.com/office/drawing/2014/main" id="{B7BE6D97-AEEB-C245-B0B9-8586A1580591}"/>
              </a:ext>
            </a:extLst>
          </p:cNvPr>
          <p:cNvSpPr txBox="1"/>
          <p:nvPr/>
        </p:nvSpPr>
        <p:spPr>
          <a:xfrm>
            <a:off x="296624" y="5037533"/>
            <a:ext cx="3127844" cy="1261884"/>
          </a:xfrm>
          <a:prstGeom prst="rect">
            <a:avLst/>
          </a:prstGeom>
          <a:noFill/>
        </p:spPr>
        <p:txBody>
          <a:bodyPr wrap="none" rtlCol="0">
            <a:spAutoFit/>
          </a:bodyPr>
          <a:lstStyle/>
          <a:p>
            <a:r>
              <a:rPr lang="en-US" sz="2000" dirty="0">
                <a:solidFill>
                  <a:srgbClr val="0000FF"/>
                </a:solidFill>
              </a:rPr>
              <a:t>John Syme League 1912 </a:t>
            </a:r>
            <a:r>
              <a:rPr lang="en-US" sz="2000" dirty="0"/>
              <a:t>&gt; </a:t>
            </a:r>
          </a:p>
          <a:p>
            <a:r>
              <a:rPr lang="en-US" sz="2000" dirty="0"/>
              <a:t>Metropolitan Police Union</a:t>
            </a:r>
          </a:p>
          <a:p>
            <a:r>
              <a:rPr lang="en-US" sz="2000" dirty="0">
                <a:solidFill>
                  <a:srgbClr val="0000FF"/>
                </a:solidFill>
              </a:rPr>
              <a:t>Objective –Pay &amp; Conditions</a:t>
            </a:r>
          </a:p>
          <a:p>
            <a:r>
              <a:rPr lang="en-US" sz="1600" dirty="0"/>
              <a:t>                      (TNA HO/24576)</a:t>
            </a:r>
          </a:p>
        </p:txBody>
      </p:sp>
      <p:cxnSp>
        <p:nvCxnSpPr>
          <p:cNvPr id="18" name="Straight Arrow Connector 17">
            <a:extLst>
              <a:ext uri="{FF2B5EF4-FFF2-40B4-BE49-F238E27FC236}">
                <a16:creationId xmlns:a16="http://schemas.microsoft.com/office/drawing/2014/main" id="{758E90AF-5C91-514F-BE26-0C7509E418EB}"/>
              </a:ext>
            </a:extLst>
          </p:cNvPr>
          <p:cNvCxnSpPr>
            <a:cxnSpLocks/>
          </p:cNvCxnSpPr>
          <p:nvPr/>
        </p:nvCxnSpPr>
        <p:spPr>
          <a:xfrm>
            <a:off x="2512553" y="2026054"/>
            <a:ext cx="1" cy="639099"/>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09951DF-EC74-7E4F-AF32-7DC9F45272AA}"/>
              </a:ext>
            </a:extLst>
          </p:cNvPr>
          <p:cNvSpPr txBox="1"/>
          <p:nvPr/>
        </p:nvSpPr>
        <p:spPr>
          <a:xfrm>
            <a:off x="1524000" y="1331530"/>
            <a:ext cx="1831976" cy="707886"/>
          </a:xfrm>
          <a:prstGeom prst="rect">
            <a:avLst/>
          </a:prstGeom>
          <a:noFill/>
        </p:spPr>
        <p:txBody>
          <a:bodyPr wrap="none" rtlCol="0">
            <a:spAutoFit/>
          </a:bodyPr>
          <a:lstStyle/>
          <a:p>
            <a:pPr algn="ctr"/>
            <a:r>
              <a:rPr lang="en-US" sz="2000" dirty="0">
                <a:solidFill>
                  <a:srgbClr val="0000FF"/>
                </a:solidFill>
              </a:rPr>
              <a:t>Jan 1914 </a:t>
            </a:r>
          </a:p>
          <a:p>
            <a:pPr algn="ctr"/>
            <a:r>
              <a:rPr lang="en-US" sz="2000" dirty="0"/>
              <a:t>NUPPO formed </a:t>
            </a:r>
          </a:p>
        </p:txBody>
      </p:sp>
      <p:cxnSp>
        <p:nvCxnSpPr>
          <p:cNvPr id="22" name="Straight Arrow Connector 21">
            <a:extLst>
              <a:ext uri="{FF2B5EF4-FFF2-40B4-BE49-F238E27FC236}">
                <a16:creationId xmlns:a16="http://schemas.microsoft.com/office/drawing/2014/main" id="{303F72D4-8153-6C42-9600-E6F6E5D0F540}"/>
              </a:ext>
            </a:extLst>
          </p:cNvPr>
          <p:cNvCxnSpPr>
            <a:cxnSpLocks/>
          </p:cNvCxnSpPr>
          <p:nvPr/>
        </p:nvCxnSpPr>
        <p:spPr>
          <a:xfrm flipV="1">
            <a:off x="3657600" y="2784088"/>
            <a:ext cx="0" cy="609599"/>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CBD132A-40D5-EB4D-8901-7CFB023EF637}"/>
              </a:ext>
            </a:extLst>
          </p:cNvPr>
          <p:cNvSpPr txBox="1"/>
          <p:nvPr/>
        </p:nvSpPr>
        <p:spPr>
          <a:xfrm>
            <a:off x="2466184" y="3511852"/>
            <a:ext cx="2382832" cy="1261884"/>
          </a:xfrm>
          <a:prstGeom prst="rect">
            <a:avLst/>
          </a:prstGeom>
          <a:noFill/>
        </p:spPr>
        <p:txBody>
          <a:bodyPr wrap="none" rtlCol="0">
            <a:spAutoFit/>
          </a:bodyPr>
          <a:lstStyle/>
          <a:p>
            <a:pPr algn="ctr"/>
            <a:r>
              <a:rPr lang="en-US" sz="2000" dirty="0">
                <a:solidFill>
                  <a:srgbClr val="0000FF"/>
                </a:solidFill>
              </a:rPr>
              <a:t>Jan 1916</a:t>
            </a:r>
          </a:p>
          <a:p>
            <a:pPr algn="ctr"/>
            <a:r>
              <a:rPr lang="en-US" sz="2000" dirty="0"/>
              <a:t>NUPPO membership </a:t>
            </a:r>
          </a:p>
          <a:p>
            <a:pPr algn="ctr"/>
            <a:r>
              <a:rPr lang="en-US" sz="2000" dirty="0"/>
              <a:t>Banned</a:t>
            </a:r>
          </a:p>
          <a:p>
            <a:pPr algn="ctr"/>
            <a:r>
              <a:rPr lang="en-US" sz="1600" dirty="0"/>
              <a:t>(</a:t>
            </a:r>
            <a:r>
              <a:rPr lang="en-GB" sz="1600" dirty="0"/>
              <a:t>TNA MEPO 3/254</a:t>
            </a:r>
            <a:r>
              <a:rPr lang="en-US" sz="1600" dirty="0"/>
              <a:t> )</a:t>
            </a:r>
          </a:p>
        </p:txBody>
      </p:sp>
      <p:cxnSp>
        <p:nvCxnSpPr>
          <p:cNvPr id="24" name="Straight Arrow Connector 23">
            <a:extLst>
              <a:ext uri="{FF2B5EF4-FFF2-40B4-BE49-F238E27FC236}">
                <a16:creationId xmlns:a16="http://schemas.microsoft.com/office/drawing/2014/main" id="{4CB358A2-9DAA-0A4D-8EC2-B1D46E707F4D}"/>
              </a:ext>
            </a:extLst>
          </p:cNvPr>
          <p:cNvCxnSpPr>
            <a:cxnSpLocks/>
          </p:cNvCxnSpPr>
          <p:nvPr/>
        </p:nvCxnSpPr>
        <p:spPr>
          <a:xfrm>
            <a:off x="4572000" y="2367192"/>
            <a:ext cx="0" cy="303116"/>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1EA71C8-6E10-1B4E-8CF8-8A8C3AEC59B1}"/>
              </a:ext>
            </a:extLst>
          </p:cNvPr>
          <p:cNvSpPr txBox="1"/>
          <p:nvPr/>
        </p:nvSpPr>
        <p:spPr>
          <a:xfrm>
            <a:off x="5753907" y="1331530"/>
            <a:ext cx="2072234" cy="923330"/>
          </a:xfrm>
          <a:prstGeom prst="rect">
            <a:avLst/>
          </a:prstGeom>
          <a:noFill/>
        </p:spPr>
        <p:txBody>
          <a:bodyPr wrap="none" rtlCol="0">
            <a:spAutoFit/>
          </a:bodyPr>
          <a:lstStyle/>
          <a:p>
            <a:pPr algn="ctr"/>
            <a:r>
              <a:rPr lang="en-US" dirty="0">
                <a:solidFill>
                  <a:srgbClr val="0000FF"/>
                </a:solidFill>
              </a:rPr>
              <a:t>Early 1918 </a:t>
            </a:r>
          </a:p>
          <a:p>
            <a:pPr algn="ctr"/>
            <a:r>
              <a:rPr lang="en-US" dirty="0"/>
              <a:t>12,000 NUPPO </a:t>
            </a:r>
          </a:p>
          <a:p>
            <a:pPr algn="ctr"/>
            <a:r>
              <a:rPr lang="en-US" dirty="0"/>
              <a:t>Members in London</a:t>
            </a:r>
          </a:p>
        </p:txBody>
      </p:sp>
      <p:sp>
        <p:nvSpPr>
          <p:cNvPr id="29" name="TextBox 28">
            <a:extLst>
              <a:ext uri="{FF2B5EF4-FFF2-40B4-BE49-F238E27FC236}">
                <a16:creationId xmlns:a16="http://schemas.microsoft.com/office/drawing/2014/main" id="{B7F48140-1FF7-B947-BB54-D94D58305DFE}"/>
              </a:ext>
            </a:extLst>
          </p:cNvPr>
          <p:cNvSpPr txBox="1"/>
          <p:nvPr/>
        </p:nvSpPr>
        <p:spPr>
          <a:xfrm>
            <a:off x="4294752" y="4773736"/>
            <a:ext cx="2591863" cy="1231106"/>
          </a:xfrm>
          <a:prstGeom prst="rect">
            <a:avLst/>
          </a:prstGeom>
          <a:noFill/>
        </p:spPr>
        <p:txBody>
          <a:bodyPr wrap="none" rtlCol="0">
            <a:spAutoFit/>
          </a:bodyPr>
          <a:lstStyle/>
          <a:p>
            <a:pPr algn="ctr"/>
            <a:r>
              <a:rPr lang="en-US" dirty="0">
                <a:solidFill>
                  <a:srgbClr val="0000FF"/>
                </a:solidFill>
              </a:rPr>
              <a:t>Nov 1917 </a:t>
            </a:r>
          </a:p>
          <a:p>
            <a:pPr algn="ctr"/>
            <a:r>
              <a:rPr lang="en-US" sz="2000" dirty="0"/>
              <a:t>Q’s in Parliament</a:t>
            </a:r>
          </a:p>
          <a:p>
            <a:pPr marL="285750" indent="-285750" algn="ctr">
              <a:buFontTx/>
              <a:buChar char="-"/>
            </a:pPr>
            <a:r>
              <a:rPr lang="en-US" sz="2000" dirty="0"/>
              <a:t>re Police discontent</a:t>
            </a:r>
          </a:p>
          <a:p>
            <a:pPr algn="ctr"/>
            <a:r>
              <a:rPr lang="en-US" sz="1600" dirty="0"/>
              <a:t>(</a:t>
            </a:r>
            <a:r>
              <a:rPr lang="en-US" sz="1600" dirty="0" err="1"/>
              <a:t>HoC</a:t>
            </a:r>
            <a:r>
              <a:rPr lang="en-US" sz="1600" dirty="0"/>
              <a:t> Hansard, 29 Nov 1917).</a:t>
            </a:r>
          </a:p>
        </p:txBody>
      </p:sp>
      <p:cxnSp>
        <p:nvCxnSpPr>
          <p:cNvPr id="31" name="Straight Arrow Connector 30">
            <a:extLst>
              <a:ext uri="{FF2B5EF4-FFF2-40B4-BE49-F238E27FC236}">
                <a16:creationId xmlns:a16="http://schemas.microsoft.com/office/drawing/2014/main" id="{7BC8098A-DDF4-9548-95E8-5F30C23E5395}"/>
              </a:ext>
            </a:extLst>
          </p:cNvPr>
          <p:cNvCxnSpPr>
            <a:cxnSpLocks/>
          </p:cNvCxnSpPr>
          <p:nvPr/>
        </p:nvCxnSpPr>
        <p:spPr>
          <a:xfrm flipV="1">
            <a:off x="5585037" y="2784088"/>
            <a:ext cx="0" cy="1864112"/>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8D7ECFD-679F-6640-BCE3-44A3C51A1729}"/>
              </a:ext>
            </a:extLst>
          </p:cNvPr>
          <p:cNvSpPr txBox="1"/>
          <p:nvPr/>
        </p:nvSpPr>
        <p:spPr>
          <a:xfrm>
            <a:off x="8041712" y="2430145"/>
            <a:ext cx="914399" cy="707886"/>
          </a:xfrm>
          <a:prstGeom prst="rect">
            <a:avLst/>
          </a:prstGeom>
          <a:noFill/>
        </p:spPr>
        <p:txBody>
          <a:bodyPr wrap="square" rtlCol="0">
            <a:spAutoFit/>
          </a:bodyPr>
          <a:lstStyle/>
          <a:p>
            <a:r>
              <a:rPr lang="en-US" sz="2000" dirty="0">
                <a:solidFill>
                  <a:srgbClr val="0000FF"/>
                </a:solidFill>
              </a:rPr>
              <a:t>30 Aug 1918</a:t>
            </a:r>
          </a:p>
        </p:txBody>
      </p:sp>
      <p:sp>
        <p:nvSpPr>
          <p:cNvPr id="34" name="TextBox 33">
            <a:extLst>
              <a:ext uri="{FF2B5EF4-FFF2-40B4-BE49-F238E27FC236}">
                <a16:creationId xmlns:a16="http://schemas.microsoft.com/office/drawing/2014/main" id="{B008CD75-9A36-014B-9A67-B1CACFCC1225}"/>
              </a:ext>
            </a:extLst>
          </p:cNvPr>
          <p:cNvSpPr txBox="1"/>
          <p:nvPr/>
        </p:nvSpPr>
        <p:spPr>
          <a:xfrm>
            <a:off x="3683620" y="1317945"/>
            <a:ext cx="1935338" cy="1015663"/>
          </a:xfrm>
          <a:prstGeom prst="rect">
            <a:avLst/>
          </a:prstGeom>
          <a:noFill/>
        </p:spPr>
        <p:txBody>
          <a:bodyPr wrap="none" rtlCol="0">
            <a:spAutoFit/>
          </a:bodyPr>
          <a:lstStyle/>
          <a:p>
            <a:pPr algn="ctr"/>
            <a:r>
              <a:rPr lang="en-US" sz="2000" dirty="0">
                <a:solidFill>
                  <a:srgbClr val="0000FF"/>
                </a:solidFill>
              </a:rPr>
              <a:t>Mid-Feb 1917</a:t>
            </a:r>
          </a:p>
          <a:p>
            <a:pPr algn="ctr"/>
            <a:r>
              <a:rPr lang="en-US" sz="2000" dirty="0"/>
              <a:t>15 NUPPO </a:t>
            </a:r>
          </a:p>
          <a:p>
            <a:pPr algn="ctr"/>
            <a:r>
              <a:rPr lang="en-US" sz="2000" dirty="0"/>
              <a:t>members sacked</a:t>
            </a:r>
          </a:p>
        </p:txBody>
      </p:sp>
      <p:cxnSp>
        <p:nvCxnSpPr>
          <p:cNvPr id="36" name="Straight Arrow Connector 35">
            <a:extLst>
              <a:ext uri="{FF2B5EF4-FFF2-40B4-BE49-F238E27FC236}">
                <a16:creationId xmlns:a16="http://schemas.microsoft.com/office/drawing/2014/main" id="{3D7FA1C1-DFEC-EA40-90A9-9EB66A28292D}"/>
              </a:ext>
            </a:extLst>
          </p:cNvPr>
          <p:cNvCxnSpPr>
            <a:cxnSpLocks/>
            <a:stCxn id="25" idx="2"/>
          </p:cNvCxnSpPr>
          <p:nvPr/>
        </p:nvCxnSpPr>
        <p:spPr>
          <a:xfrm>
            <a:off x="6790024" y="2254860"/>
            <a:ext cx="0" cy="449154"/>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C8D593E-4012-824E-9DBD-EB0C00C04C95}"/>
              </a:ext>
            </a:extLst>
          </p:cNvPr>
          <p:cNvCxnSpPr>
            <a:cxnSpLocks/>
          </p:cNvCxnSpPr>
          <p:nvPr/>
        </p:nvCxnSpPr>
        <p:spPr>
          <a:xfrm flipV="1">
            <a:off x="7641221" y="2761008"/>
            <a:ext cx="0" cy="727764"/>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5991981-4247-B54F-9A85-45BEA1087107}"/>
              </a:ext>
            </a:extLst>
          </p:cNvPr>
          <p:cNvSpPr txBox="1"/>
          <p:nvPr/>
        </p:nvSpPr>
        <p:spPr>
          <a:xfrm>
            <a:off x="6817902" y="3727102"/>
            <a:ext cx="1669881" cy="954107"/>
          </a:xfrm>
          <a:prstGeom prst="rect">
            <a:avLst/>
          </a:prstGeom>
          <a:noFill/>
        </p:spPr>
        <p:txBody>
          <a:bodyPr wrap="none" rtlCol="0">
            <a:spAutoFit/>
          </a:bodyPr>
          <a:lstStyle/>
          <a:p>
            <a:r>
              <a:rPr lang="en-US" sz="2000" dirty="0">
                <a:solidFill>
                  <a:srgbClr val="0000FF"/>
                </a:solidFill>
              </a:rPr>
              <a:t>Aug 28 1918 </a:t>
            </a:r>
          </a:p>
          <a:p>
            <a:pPr algn="ctr"/>
            <a:r>
              <a:rPr lang="en-US" dirty="0"/>
              <a:t>PC Tommy Thiel</a:t>
            </a:r>
          </a:p>
          <a:p>
            <a:pPr algn="ctr"/>
            <a:r>
              <a:rPr lang="en-US" dirty="0"/>
              <a:t>dismissed</a:t>
            </a:r>
          </a:p>
        </p:txBody>
      </p:sp>
      <p:pic>
        <p:nvPicPr>
          <p:cNvPr id="44" name="Picture 43">
            <a:extLst>
              <a:ext uri="{FF2B5EF4-FFF2-40B4-BE49-F238E27FC236}">
                <a16:creationId xmlns:a16="http://schemas.microsoft.com/office/drawing/2014/main" id="{62DEF3C5-9E00-6249-8B04-FDE3FC2E6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8642" y="4715510"/>
            <a:ext cx="1168400" cy="1155700"/>
          </a:xfrm>
          <a:prstGeom prst="rect">
            <a:avLst/>
          </a:prstGeom>
        </p:spPr>
      </p:pic>
      <p:cxnSp>
        <p:nvCxnSpPr>
          <p:cNvPr id="46" name="Straight Arrow Connector 45">
            <a:extLst>
              <a:ext uri="{FF2B5EF4-FFF2-40B4-BE49-F238E27FC236}">
                <a16:creationId xmlns:a16="http://schemas.microsoft.com/office/drawing/2014/main" id="{D1506DF4-5B64-D243-B34C-B669249767FA}"/>
              </a:ext>
            </a:extLst>
          </p:cNvPr>
          <p:cNvCxnSpPr>
            <a:cxnSpLocks/>
          </p:cNvCxnSpPr>
          <p:nvPr/>
        </p:nvCxnSpPr>
        <p:spPr>
          <a:xfrm>
            <a:off x="8505276" y="1685473"/>
            <a:ext cx="0" cy="660130"/>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4F0C7A3-9520-C84B-A929-CCE39DB609F4}"/>
              </a:ext>
            </a:extLst>
          </p:cNvPr>
          <p:cNvSpPr txBox="1"/>
          <p:nvPr/>
        </p:nvSpPr>
        <p:spPr>
          <a:xfrm>
            <a:off x="7634228" y="1050462"/>
            <a:ext cx="1509772" cy="707886"/>
          </a:xfrm>
          <a:prstGeom prst="rect">
            <a:avLst/>
          </a:prstGeom>
          <a:noFill/>
        </p:spPr>
        <p:txBody>
          <a:bodyPr wrap="none" rtlCol="0">
            <a:spAutoFit/>
          </a:bodyPr>
          <a:lstStyle/>
          <a:p>
            <a:r>
              <a:rPr lang="en-US" sz="2000" dirty="0">
                <a:solidFill>
                  <a:srgbClr val="FF0000"/>
                </a:solidFill>
              </a:rPr>
              <a:t>Police Strike </a:t>
            </a:r>
          </a:p>
          <a:p>
            <a:r>
              <a:rPr lang="en-US" sz="2000" dirty="0">
                <a:solidFill>
                  <a:srgbClr val="FF0000"/>
                </a:solidFill>
              </a:rPr>
              <a:t>in London</a:t>
            </a:r>
          </a:p>
        </p:txBody>
      </p:sp>
    </p:spTree>
    <p:extLst>
      <p:ext uri="{BB962C8B-B14F-4D97-AF65-F5344CB8AC3E}">
        <p14:creationId xmlns:p14="http://schemas.microsoft.com/office/powerpoint/2010/main" val="219410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dissolve">
                                      <p:cBhvr>
                                        <p:cTn id="19" dur="500"/>
                                        <p:tgtEl>
                                          <p:spTgt spid="20">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dissolve">
                                      <p:cBhvr>
                                        <p:cTn id="22" dur="500"/>
                                        <p:tgtEl>
                                          <p:spTgt spid="2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dissolve">
                                      <p:cBhvr>
                                        <p:cTn id="27" dur="500"/>
                                        <p:tgtEl>
                                          <p:spTgt spid="23">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3">
                                            <p:txEl>
                                              <p:pRg st="1" end="1"/>
                                            </p:txEl>
                                          </p:spTgt>
                                        </p:tgtEl>
                                        <p:attrNameLst>
                                          <p:attrName>style.visibility</p:attrName>
                                        </p:attrNameLst>
                                      </p:cBhvr>
                                      <p:to>
                                        <p:strVal val="visible"/>
                                      </p:to>
                                    </p:set>
                                    <p:animEffect transition="in" filter="dissolve">
                                      <p:cBhvr>
                                        <p:cTn id="30" dur="500"/>
                                        <p:tgtEl>
                                          <p:spTgt spid="23">
                                            <p:txEl>
                                              <p:pRg st="1" end="1"/>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23">
                                            <p:txEl>
                                              <p:pRg st="2" end="2"/>
                                            </p:txEl>
                                          </p:spTgt>
                                        </p:tgtEl>
                                        <p:attrNameLst>
                                          <p:attrName>style.visibility</p:attrName>
                                        </p:attrNameLst>
                                      </p:cBhvr>
                                      <p:to>
                                        <p:strVal val="visible"/>
                                      </p:to>
                                    </p:set>
                                    <p:animEffect transition="in" filter="dissolve">
                                      <p:cBhvr>
                                        <p:cTn id="33" dur="500"/>
                                        <p:tgtEl>
                                          <p:spTgt spid="23">
                                            <p:txEl>
                                              <p:pRg st="2" end="2"/>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dissolve">
                                      <p:cBhvr>
                                        <p:cTn id="36" dur="500"/>
                                        <p:tgtEl>
                                          <p:spTgt spid="2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4">
                                            <p:txEl>
                                              <p:pRg st="0" end="0"/>
                                            </p:txEl>
                                          </p:spTgt>
                                        </p:tgtEl>
                                        <p:attrNameLst>
                                          <p:attrName>style.visibility</p:attrName>
                                        </p:attrNameLst>
                                      </p:cBhvr>
                                      <p:to>
                                        <p:strVal val="visible"/>
                                      </p:to>
                                    </p:set>
                                    <p:animEffect transition="in" filter="dissolve">
                                      <p:cBhvr>
                                        <p:cTn id="41" dur="500"/>
                                        <p:tgtEl>
                                          <p:spTgt spid="34">
                                            <p:txEl>
                                              <p:pRg st="0" end="0"/>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34">
                                            <p:txEl>
                                              <p:pRg st="1" end="1"/>
                                            </p:txEl>
                                          </p:spTgt>
                                        </p:tgtEl>
                                        <p:attrNameLst>
                                          <p:attrName>style.visibility</p:attrName>
                                        </p:attrNameLst>
                                      </p:cBhvr>
                                      <p:to>
                                        <p:strVal val="visible"/>
                                      </p:to>
                                    </p:set>
                                    <p:animEffect transition="in" filter="dissolve">
                                      <p:cBhvr>
                                        <p:cTn id="44" dur="500"/>
                                        <p:tgtEl>
                                          <p:spTgt spid="34">
                                            <p:txEl>
                                              <p:pRg st="1" end="1"/>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34">
                                            <p:txEl>
                                              <p:pRg st="2" end="2"/>
                                            </p:txEl>
                                          </p:spTgt>
                                        </p:tgtEl>
                                        <p:attrNameLst>
                                          <p:attrName>style.visibility</p:attrName>
                                        </p:attrNameLst>
                                      </p:cBhvr>
                                      <p:to>
                                        <p:strVal val="visible"/>
                                      </p:to>
                                    </p:set>
                                    <p:animEffect transition="in" filter="dissolve">
                                      <p:cBhvr>
                                        <p:cTn id="47" dur="500"/>
                                        <p:tgtEl>
                                          <p:spTgt spid="3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dissolve">
                                      <p:cBhvr>
                                        <p:cTn id="52" dur="500"/>
                                        <p:tgtEl>
                                          <p:spTgt spid="29">
                                            <p:txEl>
                                              <p:pRg st="0" end="0"/>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29">
                                            <p:txEl>
                                              <p:pRg st="1" end="1"/>
                                            </p:txEl>
                                          </p:spTgt>
                                        </p:tgtEl>
                                        <p:attrNameLst>
                                          <p:attrName>style.visibility</p:attrName>
                                        </p:attrNameLst>
                                      </p:cBhvr>
                                      <p:to>
                                        <p:strVal val="visible"/>
                                      </p:to>
                                    </p:set>
                                    <p:animEffect transition="in" filter="dissolve">
                                      <p:cBhvr>
                                        <p:cTn id="55" dur="500"/>
                                        <p:tgtEl>
                                          <p:spTgt spid="29">
                                            <p:txEl>
                                              <p:pRg st="1" end="1"/>
                                            </p:txEl>
                                          </p:spTgt>
                                        </p:tgtEl>
                                      </p:cBhvr>
                                    </p:animEffect>
                                  </p:childTnLst>
                                </p:cTn>
                              </p:par>
                              <p:par>
                                <p:cTn id="56" presetID="9" presetClass="entr" presetSubtype="0" fill="hold" nodeType="withEffect">
                                  <p:stCondLst>
                                    <p:cond delay="0"/>
                                  </p:stCondLst>
                                  <p:childTnLst>
                                    <p:set>
                                      <p:cBhvr>
                                        <p:cTn id="57" dur="1" fill="hold">
                                          <p:stCondLst>
                                            <p:cond delay="0"/>
                                          </p:stCondLst>
                                        </p:cTn>
                                        <p:tgtEl>
                                          <p:spTgt spid="29">
                                            <p:txEl>
                                              <p:pRg st="2" end="2"/>
                                            </p:txEl>
                                          </p:spTgt>
                                        </p:tgtEl>
                                        <p:attrNameLst>
                                          <p:attrName>style.visibility</p:attrName>
                                        </p:attrNameLst>
                                      </p:cBhvr>
                                      <p:to>
                                        <p:strVal val="visible"/>
                                      </p:to>
                                    </p:set>
                                    <p:animEffect transition="in" filter="dissolve">
                                      <p:cBhvr>
                                        <p:cTn id="58" dur="500"/>
                                        <p:tgtEl>
                                          <p:spTgt spid="29">
                                            <p:txEl>
                                              <p:pRg st="2" end="2"/>
                                            </p:txEl>
                                          </p:spTgt>
                                        </p:tgtEl>
                                      </p:cBhvr>
                                    </p:animEffect>
                                  </p:childTnLst>
                                </p:cTn>
                              </p:par>
                              <p:par>
                                <p:cTn id="59" presetID="9" presetClass="entr" presetSubtype="0" fill="hold" nodeType="withEffect">
                                  <p:stCondLst>
                                    <p:cond delay="0"/>
                                  </p:stCondLst>
                                  <p:childTnLst>
                                    <p:set>
                                      <p:cBhvr>
                                        <p:cTn id="60" dur="1" fill="hold">
                                          <p:stCondLst>
                                            <p:cond delay="0"/>
                                          </p:stCondLst>
                                        </p:cTn>
                                        <p:tgtEl>
                                          <p:spTgt spid="29">
                                            <p:txEl>
                                              <p:pRg st="3" end="3"/>
                                            </p:txEl>
                                          </p:spTgt>
                                        </p:tgtEl>
                                        <p:attrNameLst>
                                          <p:attrName>style.visibility</p:attrName>
                                        </p:attrNameLst>
                                      </p:cBhvr>
                                      <p:to>
                                        <p:strVal val="visible"/>
                                      </p:to>
                                    </p:set>
                                    <p:animEffect transition="in" filter="dissolve">
                                      <p:cBhvr>
                                        <p:cTn id="61" dur="500"/>
                                        <p:tgtEl>
                                          <p:spTgt spid="29">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25">
                                            <p:txEl>
                                              <p:pRg st="0" end="0"/>
                                            </p:txEl>
                                          </p:spTgt>
                                        </p:tgtEl>
                                        <p:attrNameLst>
                                          <p:attrName>style.visibility</p:attrName>
                                        </p:attrNameLst>
                                      </p:cBhvr>
                                      <p:to>
                                        <p:strVal val="visible"/>
                                      </p:to>
                                    </p:set>
                                    <p:animEffect transition="in" filter="dissolve">
                                      <p:cBhvr>
                                        <p:cTn id="66" dur="500"/>
                                        <p:tgtEl>
                                          <p:spTgt spid="25">
                                            <p:txEl>
                                              <p:pRg st="0" end="0"/>
                                            </p:txEl>
                                          </p:spTgt>
                                        </p:tgtEl>
                                      </p:cBhvr>
                                    </p:animEffect>
                                  </p:childTnLst>
                                </p:cTn>
                              </p:par>
                              <p:par>
                                <p:cTn id="67" presetID="9" presetClass="entr" presetSubtype="0" fill="hold" nodeType="with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dissolve">
                                      <p:cBhvr>
                                        <p:cTn id="69" dur="500"/>
                                        <p:tgtEl>
                                          <p:spTgt spid="25">
                                            <p:txEl>
                                              <p:pRg st="1" end="1"/>
                                            </p:txEl>
                                          </p:spTgt>
                                        </p:tgtEl>
                                      </p:cBhvr>
                                    </p:animEffect>
                                  </p:childTnLst>
                                </p:cTn>
                              </p:par>
                              <p:par>
                                <p:cTn id="70" presetID="9" presetClass="entr" presetSubtype="0" fill="hold" nodeType="withEffect">
                                  <p:stCondLst>
                                    <p:cond delay="0"/>
                                  </p:stCondLst>
                                  <p:childTnLst>
                                    <p:set>
                                      <p:cBhvr>
                                        <p:cTn id="71" dur="1" fill="hold">
                                          <p:stCondLst>
                                            <p:cond delay="0"/>
                                          </p:stCondLst>
                                        </p:cTn>
                                        <p:tgtEl>
                                          <p:spTgt spid="25">
                                            <p:txEl>
                                              <p:pRg st="2" end="2"/>
                                            </p:txEl>
                                          </p:spTgt>
                                        </p:tgtEl>
                                        <p:attrNameLst>
                                          <p:attrName>style.visibility</p:attrName>
                                        </p:attrNameLst>
                                      </p:cBhvr>
                                      <p:to>
                                        <p:strVal val="visible"/>
                                      </p:to>
                                    </p:set>
                                    <p:animEffect transition="in" filter="dissolve">
                                      <p:cBhvr>
                                        <p:cTn id="72" dur="500"/>
                                        <p:tgtEl>
                                          <p:spTgt spid="25">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dissolv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dissolve">
                                      <p:cBhvr>
                                        <p:cTn id="82" dur="500"/>
                                        <p:tgtEl>
                                          <p:spTgt spid="42">
                                            <p:txEl>
                                              <p:pRg st="0" end="0"/>
                                            </p:txEl>
                                          </p:spTgt>
                                        </p:tgtEl>
                                      </p:cBhvr>
                                    </p:animEffect>
                                  </p:childTnLst>
                                </p:cTn>
                              </p:par>
                              <p:par>
                                <p:cTn id="83" presetID="9" presetClass="entr" presetSubtype="0" fill="hold" nodeType="withEffect">
                                  <p:stCondLst>
                                    <p:cond delay="0"/>
                                  </p:stCondLst>
                                  <p:childTnLst>
                                    <p:set>
                                      <p:cBhvr>
                                        <p:cTn id="84" dur="1" fill="hold">
                                          <p:stCondLst>
                                            <p:cond delay="0"/>
                                          </p:stCondLst>
                                        </p:cTn>
                                        <p:tgtEl>
                                          <p:spTgt spid="42">
                                            <p:txEl>
                                              <p:pRg st="1" end="1"/>
                                            </p:txEl>
                                          </p:spTgt>
                                        </p:tgtEl>
                                        <p:attrNameLst>
                                          <p:attrName>style.visibility</p:attrName>
                                        </p:attrNameLst>
                                      </p:cBhvr>
                                      <p:to>
                                        <p:strVal val="visible"/>
                                      </p:to>
                                    </p:set>
                                    <p:animEffect transition="in" filter="dissolve">
                                      <p:cBhvr>
                                        <p:cTn id="85" dur="500"/>
                                        <p:tgtEl>
                                          <p:spTgt spid="42">
                                            <p:txEl>
                                              <p:pRg st="1" end="1"/>
                                            </p:txEl>
                                          </p:spTgt>
                                        </p:tgtEl>
                                      </p:cBhvr>
                                    </p:animEffect>
                                  </p:childTnLst>
                                </p:cTn>
                              </p:par>
                              <p:par>
                                <p:cTn id="86" presetID="9" presetClass="entr" presetSubtype="0" fill="hold" nodeType="withEffect">
                                  <p:stCondLst>
                                    <p:cond delay="0"/>
                                  </p:stCondLst>
                                  <p:childTnLst>
                                    <p:set>
                                      <p:cBhvr>
                                        <p:cTn id="87" dur="1" fill="hold">
                                          <p:stCondLst>
                                            <p:cond delay="0"/>
                                          </p:stCondLst>
                                        </p:cTn>
                                        <p:tgtEl>
                                          <p:spTgt spid="42">
                                            <p:txEl>
                                              <p:pRg st="2" end="2"/>
                                            </p:txEl>
                                          </p:spTgt>
                                        </p:tgtEl>
                                        <p:attrNameLst>
                                          <p:attrName>style.visibility</p:attrName>
                                        </p:attrNameLst>
                                      </p:cBhvr>
                                      <p:to>
                                        <p:strVal val="visible"/>
                                      </p:to>
                                    </p:set>
                                    <p:animEffect transition="in" filter="dissolve">
                                      <p:cBhvr>
                                        <p:cTn id="88" dur="500"/>
                                        <p:tgtEl>
                                          <p:spTgt spid="4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48">
                                            <p:txEl>
                                              <p:pRg st="0" end="0"/>
                                            </p:txEl>
                                          </p:spTgt>
                                        </p:tgtEl>
                                        <p:attrNameLst>
                                          <p:attrName>style.visibility</p:attrName>
                                        </p:attrNameLst>
                                      </p:cBhvr>
                                      <p:to>
                                        <p:strVal val="visible"/>
                                      </p:to>
                                    </p:set>
                                    <p:animEffect transition="in" filter="dissolve">
                                      <p:cBhvr>
                                        <p:cTn id="93" dur="500"/>
                                        <p:tgtEl>
                                          <p:spTgt spid="48">
                                            <p:txEl>
                                              <p:pRg st="0" end="0"/>
                                            </p:txEl>
                                          </p:spTgt>
                                        </p:tgtEl>
                                      </p:cBhvr>
                                    </p:animEffect>
                                  </p:childTnLst>
                                </p:cTn>
                              </p:par>
                              <p:par>
                                <p:cTn id="94" presetID="9" presetClass="entr" presetSubtype="0" fill="hold" nodeType="withEffect">
                                  <p:stCondLst>
                                    <p:cond delay="0"/>
                                  </p:stCondLst>
                                  <p:childTnLst>
                                    <p:set>
                                      <p:cBhvr>
                                        <p:cTn id="95" dur="1" fill="hold">
                                          <p:stCondLst>
                                            <p:cond delay="0"/>
                                          </p:stCondLst>
                                        </p:cTn>
                                        <p:tgtEl>
                                          <p:spTgt spid="48">
                                            <p:txEl>
                                              <p:pRg st="1" end="1"/>
                                            </p:txEl>
                                          </p:spTgt>
                                        </p:tgtEl>
                                        <p:attrNameLst>
                                          <p:attrName>style.visibility</p:attrName>
                                        </p:attrNameLst>
                                      </p:cBhvr>
                                      <p:to>
                                        <p:strVal val="visible"/>
                                      </p:to>
                                    </p:set>
                                    <p:animEffect transition="in" filter="dissolve">
                                      <p:cBhvr>
                                        <p:cTn id="96" dur="500"/>
                                        <p:tgtEl>
                                          <p:spTgt spid="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ewspaper, screenshot&#10;&#10;Description automatically generated">
            <a:extLst>
              <a:ext uri="{FF2B5EF4-FFF2-40B4-BE49-F238E27FC236}">
                <a16:creationId xmlns:a16="http://schemas.microsoft.com/office/drawing/2014/main" id="{B98A9F7E-C948-9143-9D4A-0582F386C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875" y="1971077"/>
            <a:ext cx="4097521" cy="2690540"/>
          </a:xfrm>
          <a:prstGeom prst="rect">
            <a:avLst/>
          </a:prstGeom>
        </p:spPr>
      </p:pic>
      <p:sp>
        <p:nvSpPr>
          <p:cNvPr id="5" name="Rectangle 4">
            <a:extLst>
              <a:ext uri="{FF2B5EF4-FFF2-40B4-BE49-F238E27FC236}">
                <a16:creationId xmlns:a16="http://schemas.microsoft.com/office/drawing/2014/main" id="{A126C9BB-F02A-6E4D-9480-5354E0C93815}"/>
              </a:ext>
            </a:extLst>
          </p:cNvPr>
          <p:cNvSpPr/>
          <p:nvPr/>
        </p:nvSpPr>
        <p:spPr>
          <a:xfrm>
            <a:off x="4055876" y="2414835"/>
            <a:ext cx="1881431" cy="224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B"/>
          </a:p>
        </p:txBody>
      </p:sp>
      <p:sp>
        <p:nvSpPr>
          <p:cNvPr id="2" name="Title 1">
            <a:extLst>
              <a:ext uri="{FF2B5EF4-FFF2-40B4-BE49-F238E27FC236}">
                <a16:creationId xmlns:a16="http://schemas.microsoft.com/office/drawing/2014/main" id="{25EA9308-4364-0C43-A13A-7F56823844AA}"/>
              </a:ext>
            </a:extLst>
          </p:cNvPr>
          <p:cNvSpPr>
            <a:spLocks noGrp="1"/>
          </p:cNvSpPr>
          <p:nvPr>
            <p:ph type="title"/>
          </p:nvPr>
        </p:nvSpPr>
        <p:spPr>
          <a:xfrm>
            <a:off x="76200" y="149948"/>
            <a:ext cx="8229600" cy="936603"/>
          </a:xfrm>
        </p:spPr>
        <p:txBody>
          <a:bodyPr/>
          <a:lstStyle/>
          <a:p>
            <a:r>
              <a:rPr lang="en-US" dirty="0"/>
              <a:t>Why Britain does not have Police Unions</a:t>
            </a:r>
            <a:br>
              <a:rPr lang="en-US" sz="2400" dirty="0"/>
            </a:br>
            <a:r>
              <a:rPr lang="en-US" sz="2400" dirty="0">
                <a:solidFill>
                  <a:schemeClr val="tx1"/>
                </a:solidFill>
              </a:rPr>
              <a:t>Timeline of British Police Union Movement to Aug 1918</a:t>
            </a:r>
            <a:br>
              <a:rPr lang="en-US" dirty="0"/>
            </a:br>
            <a:endParaRPr lang="en-US" dirty="0"/>
          </a:p>
        </p:txBody>
      </p:sp>
      <p:sp>
        <p:nvSpPr>
          <p:cNvPr id="13" name="TextBox 12">
            <a:extLst>
              <a:ext uri="{FF2B5EF4-FFF2-40B4-BE49-F238E27FC236}">
                <a16:creationId xmlns:a16="http://schemas.microsoft.com/office/drawing/2014/main" id="{194BEAC9-7BD3-214A-9BB6-59B020798DE7}"/>
              </a:ext>
            </a:extLst>
          </p:cNvPr>
          <p:cNvSpPr txBox="1"/>
          <p:nvPr/>
        </p:nvSpPr>
        <p:spPr>
          <a:xfrm>
            <a:off x="357151" y="1010168"/>
            <a:ext cx="2988814" cy="1015663"/>
          </a:xfrm>
          <a:prstGeom prst="rect">
            <a:avLst/>
          </a:prstGeom>
          <a:noFill/>
        </p:spPr>
        <p:txBody>
          <a:bodyPr wrap="square" rtlCol="0">
            <a:spAutoFit/>
          </a:bodyPr>
          <a:lstStyle/>
          <a:p>
            <a:pPr algn="ctr"/>
            <a:r>
              <a:rPr lang="en-US" sz="2000" dirty="0"/>
              <a:t>Strike Demands</a:t>
            </a:r>
          </a:p>
          <a:p>
            <a:pPr marL="342900" indent="-342900">
              <a:buFontTx/>
              <a:buChar char="-"/>
            </a:pPr>
            <a:r>
              <a:rPr lang="en-US" sz="2000" dirty="0">
                <a:solidFill>
                  <a:srgbClr val="0000FF"/>
                </a:solidFill>
              </a:rPr>
              <a:t>Pay &amp; Conditions</a:t>
            </a:r>
          </a:p>
          <a:p>
            <a:pPr marL="342900" indent="-342900">
              <a:buFontTx/>
              <a:buChar char="-"/>
            </a:pPr>
            <a:r>
              <a:rPr lang="en-US" sz="2000" dirty="0">
                <a:solidFill>
                  <a:srgbClr val="0000FF"/>
                </a:solidFill>
              </a:rPr>
              <a:t>Reinstatement of Thiel</a:t>
            </a:r>
          </a:p>
        </p:txBody>
      </p:sp>
      <p:sp>
        <p:nvSpPr>
          <p:cNvPr id="14" name="TextBox 13">
            <a:extLst>
              <a:ext uri="{FF2B5EF4-FFF2-40B4-BE49-F238E27FC236}">
                <a16:creationId xmlns:a16="http://schemas.microsoft.com/office/drawing/2014/main" id="{0B32DAE1-8B2A-D449-A631-4F2D760FB1AE}"/>
              </a:ext>
            </a:extLst>
          </p:cNvPr>
          <p:cNvSpPr txBox="1"/>
          <p:nvPr/>
        </p:nvSpPr>
        <p:spPr>
          <a:xfrm>
            <a:off x="789476" y="2710991"/>
            <a:ext cx="2227076" cy="1877437"/>
          </a:xfrm>
          <a:prstGeom prst="rect">
            <a:avLst/>
          </a:prstGeom>
          <a:noFill/>
        </p:spPr>
        <p:txBody>
          <a:bodyPr wrap="square" rtlCol="0">
            <a:spAutoFit/>
          </a:bodyPr>
          <a:lstStyle/>
          <a:p>
            <a:pPr algn="ctr"/>
            <a:r>
              <a:rPr lang="en-US" sz="2000" dirty="0">
                <a:solidFill>
                  <a:srgbClr val="0000FF"/>
                </a:solidFill>
              </a:rPr>
              <a:t>31 August </a:t>
            </a:r>
          </a:p>
          <a:p>
            <a:r>
              <a:rPr lang="en-US" sz="2000" dirty="0"/>
              <a:t>4176 out of 7381 officers</a:t>
            </a:r>
          </a:p>
          <a:p>
            <a:r>
              <a:rPr lang="en-US" sz="2000" dirty="0"/>
              <a:t> (</a:t>
            </a:r>
            <a:r>
              <a:rPr lang="en-US" sz="2000" dirty="0">
                <a:solidFill>
                  <a:srgbClr val="FF0000"/>
                </a:solidFill>
              </a:rPr>
              <a:t>52%</a:t>
            </a:r>
            <a:r>
              <a:rPr lang="en-US" sz="2000" dirty="0"/>
              <a:t> of workforce)</a:t>
            </a:r>
          </a:p>
          <a:p>
            <a:r>
              <a:rPr lang="en-US" sz="2000" dirty="0"/>
              <a:t>on strike</a:t>
            </a:r>
          </a:p>
          <a:p>
            <a:r>
              <a:rPr lang="en-US" sz="1600" dirty="0"/>
              <a:t>(TNA MEPO 3/257A)</a:t>
            </a:r>
          </a:p>
        </p:txBody>
      </p:sp>
      <p:sp>
        <p:nvSpPr>
          <p:cNvPr id="17" name="TextBox 16">
            <a:extLst>
              <a:ext uri="{FF2B5EF4-FFF2-40B4-BE49-F238E27FC236}">
                <a16:creationId xmlns:a16="http://schemas.microsoft.com/office/drawing/2014/main" id="{B7BE6D97-AEEB-C245-B0B9-8586A1580591}"/>
              </a:ext>
            </a:extLst>
          </p:cNvPr>
          <p:cNvSpPr txBox="1"/>
          <p:nvPr/>
        </p:nvSpPr>
        <p:spPr>
          <a:xfrm>
            <a:off x="3456235" y="4281982"/>
            <a:ext cx="3939605" cy="1015663"/>
          </a:xfrm>
          <a:prstGeom prst="rect">
            <a:avLst/>
          </a:prstGeom>
          <a:noFill/>
        </p:spPr>
        <p:txBody>
          <a:bodyPr wrap="none" rtlCol="0">
            <a:spAutoFit/>
          </a:bodyPr>
          <a:lstStyle/>
          <a:p>
            <a:endParaRPr lang="en-US" sz="2000" dirty="0">
              <a:solidFill>
                <a:srgbClr val="0000FF"/>
              </a:solidFill>
            </a:endParaRPr>
          </a:p>
          <a:p>
            <a:pPr algn="ctr"/>
            <a:r>
              <a:rPr lang="en-US" sz="2000" dirty="0">
                <a:solidFill>
                  <a:srgbClr val="0000FF"/>
                </a:solidFill>
              </a:rPr>
              <a:t>Govt </a:t>
            </a:r>
            <a:r>
              <a:rPr lang="en-US" sz="2000" dirty="0">
                <a:solidFill>
                  <a:srgbClr val="FF0000"/>
                </a:solidFill>
              </a:rPr>
              <a:t>Alarmed-</a:t>
            </a:r>
          </a:p>
          <a:p>
            <a:pPr algn="ctr"/>
            <a:r>
              <a:rPr lang="en-US" sz="2000" dirty="0">
                <a:solidFill>
                  <a:srgbClr val="0000FF"/>
                </a:solidFill>
              </a:rPr>
              <a:t>Capitulates to most Union Demands</a:t>
            </a:r>
            <a:endParaRPr lang="en-US" sz="1600" dirty="0"/>
          </a:p>
        </p:txBody>
      </p:sp>
      <p:cxnSp>
        <p:nvCxnSpPr>
          <p:cNvPr id="18" name="Straight Arrow Connector 17">
            <a:extLst>
              <a:ext uri="{FF2B5EF4-FFF2-40B4-BE49-F238E27FC236}">
                <a16:creationId xmlns:a16="http://schemas.microsoft.com/office/drawing/2014/main" id="{758E90AF-5C91-514F-BE26-0C7509E418EB}"/>
              </a:ext>
            </a:extLst>
          </p:cNvPr>
          <p:cNvCxnSpPr>
            <a:cxnSpLocks/>
          </p:cNvCxnSpPr>
          <p:nvPr/>
        </p:nvCxnSpPr>
        <p:spPr>
          <a:xfrm flipV="1">
            <a:off x="1828800" y="2073902"/>
            <a:ext cx="0" cy="671077"/>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03F72D4-8153-6C42-9600-E6F6E5D0F540}"/>
              </a:ext>
            </a:extLst>
          </p:cNvPr>
          <p:cNvCxnSpPr>
            <a:cxnSpLocks/>
          </p:cNvCxnSpPr>
          <p:nvPr/>
        </p:nvCxnSpPr>
        <p:spPr>
          <a:xfrm flipH="1">
            <a:off x="2879680" y="3200400"/>
            <a:ext cx="870284" cy="0"/>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CBD132A-40D5-EB4D-8901-7CFB023EF637}"/>
              </a:ext>
            </a:extLst>
          </p:cNvPr>
          <p:cNvSpPr txBox="1"/>
          <p:nvPr/>
        </p:nvSpPr>
        <p:spPr>
          <a:xfrm>
            <a:off x="3565234" y="3511852"/>
            <a:ext cx="184730" cy="646331"/>
          </a:xfrm>
          <a:prstGeom prst="rect">
            <a:avLst/>
          </a:prstGeom>
          <a:noFill/>
        </p:spPr>
        <p:txBody>
          <a:bodyPr wrap="none" rtlCol="0">
            <a:spAutoFit/>
          </a:bodyPr>
          <a:lstStyle/>
          <a:p>
            <a:pPr algn="ctr"/>
            <a:endParaRPr lang="en-US" sz="2000" dirty="0">
              <a:solidFill>
                <a:srgbClr val="0000FF"/>
              </a:solidFill>
            </a:endParaRPr>
          </a:p>
          <a:p>
            <a:pPr algn="ctr"/>
            <a:endParaRPr lang="en-US" sz="1600" dirty="0"/>
          </a:p>
        </p:txBody>
      </p:sp>
      <p:sp>
        <p:nvSpPr>
          <p:cNvPr id="25" name="TextBox 24">
            <a:extLst>
              <a:ext uri="{FF2B5EF4-FFF2-40B4-BE49-F238E27FC236}">
                <a16:creationId xmlns:a16="http://schemas.microsoft.com/office/drawing/2014/main" id="{61EA71C8-6E10-1B4E-8CF8-8A8C3AEC59B1}"/>
              </a:ext>
            </a:extLst>
          </p:cNvPr>
          <p:cNvSpPr txBox="1"/>
          <p:nvPr/>
        </p:nvSpPr>
        <p:spPr>
          <a:xfrm>
            <a:off x="6697659" y="1331530"/>
            <a:ext cx="184730" cy="646331"/>
          </a:xfrm>
          <a:prstGeom prst="rect">
            <a:avLst/>
          </a:prstGeom>
          <a:noFill/>
        </p:spPr>
        <p:txBody>
          <a:bodyPr wrap="none" rtlCol="0">
            <a:spAutoFit/>
          </a:bodyPr>
          <a:lstStyle/>
          <a:p>
            <a:pPr algn="ctr"/>
            <a:endParaRPr lang="en-US" dirty="0">
              <a:solidFill>
                <a:srgbClr val="0000FF"/>
              </a:solidFill>
            </a:endParaRPr>
          </a:p>
          <a:p>
            <a:pPr algn="ctr"/>
            <a:endParaRPr lang="en-US" dirty="0"/>
          </a:p>
        </p:txBody>
      </p:sp>
      <p:sp>
        <p:nvSpPr>
          <p:cNvPr id="29" name="TextBox 28">
            <a:extLst>
              <a:ext uri="{FF2B5EF4-FFF2-40B4-BE49-F238E27FC236}">
                <a16:creationId xmlns:a16="http://schemas.microsoft.com/office/drawing/2014/main" id="{B7F48140-1FF7-B947-BB54-D94D58305DFE}"/>
              </a:ext>
            </a:extLst>
          </p:cNvPr>
          <p:cNvSpPr txBox="1"/>
          <p:nvPr/>
        </p:nvSpPr>
        <p:spPr>
          <a:xfrm>
            <a:off x="4151841" y="2987943"/>
            <a:ext cx="1689500" cy="400110"/>
          </a:xfrm>
          <a:prstGeom prst="rect">
            <a:avLst/>
          </a:prstGeom>
          <a:noFill/>
        </p:spPr>
        <p:txBody>
          <a:bodyPr wrap="none" rtlCol="0">
            <a:spAutoFit/>
          </a:bodyPr>
          <a:lstStyle/>
          <a:p>
            <a:pPr algn="ctr"/>
            <a:r>
              <a:rPr lang="en-US" sz="2000" dirty="0">
                <a:solidFill>
                  <a:srgbClr val="0000FF"/>
                </a:solidFill>
              </a:rPr>
              <a:t>Press reports -</a:t>
            </a:r>
          </a:p>
        </p:txBody>
      </p:sp>
      <p:cxnSp>
        <p:nvCxnSpPr>
          <p:cNvPr id="31" name="Straight Arrow Connector 30">
            <a:extLst>
              <a:ext uri="{FF2B5EF4-FFF2-40B4-BE49-F238E27FC236}">
                <a16:creationId xmlns:a16="http://schemas.microsoft.com/office/drawing/2014/main" id="{7BC8098A-DDF4-9548-95E8-5F30C23E5395}"/>
              </a:ext>
            </a:extLst>
          </p:cNvPr>
          <p:cNvCxnSpPr>
            <a:cxnSpLocks/>
          </p:cNvCxnSpPr>
          <p:nvPr/>
        </p:nvCxnSpPr>
        <p:spPr>
          <a:xfrm flipV="1">
            <a:off x="5097674" y="3511852"/>
            <a:ext cx="0" cy="1058085"/>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08CD75-9A36-014B-9A67-B1CACFCC1225}"/>
              </a:ext>
            </a:extLst>
          </p:cNvPr>
          <p:cNvSpPr txBox="1"/>
          <p:nvPr/>
        </p:nvSpPr>
        <p:spPr>
          <a:xfrm>
            <a:off x="4558924" y="1317945"/>
            <a:ext cx="184730" cy="707886"/>
          </a:xfrm>
          <a:prstGeom prst="rect">
            <a:avLst/>
          </a:prstGeom>
          <a:noFill/>
        </p:spPr>
        <p:txBody>
          <a:bodyPr wrap="none" rtlCol="0">
            <a:spAutoFit/>
          </a:bodyPr>
          <a:lstStyle/>
          <a:p>
            <a:pPr algn="ctr"/>
            <a:endParaRPr lang="en-US" sz="2000" dirty="0">
              <a:solidFill>
                <a:srgbClr val="0000FF"/>
              </a:solidFill>
            </a:endParaRPr>
          </a:p>
          <a:p>
            <a:pPr algn="ctr"/>
            <a:endParaRPr lang="en-US" sz="2000" dirty="0"/>
          </a:p>
        </p:txBody>
      </p:sp>
      <p:cxnSp>
        <p:nvCxnSpPr>
          <p:cNvPr id="46" name="Straight Arrow Connector 45">
            <a:extLst>
              <a:ext uri="{FF2B5EF4-FFF2-40B4-BE49-F238E27FC236}">
                <a16:creationId xmlns:a16="http://schemas.microsoft.com/office/drawing/2014/main" id="{D1506DF4-5B64-D243-B34C-B669249767FA}"/>
              </a:ext>
            </a:extLst>
          </p:cNvPr>
          <p:cNvCxnSpPr>
            <a:cxnSpLocks/>
          </p:cNvCxnSpPr>
          <p:nvPr/>
        </p:nvCxnSpPr>
        <p:spPr>
          <a:xfrm>
            <a:off x="3381744" y="1398071"/>
            <a:ext cx="809256" cy="0"/>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4F0C7A3-9520-C84B-A929-CCE39DB609F4}"/>
              </a:ext>
            </a:extLst>
          </p:cNvPr>
          <p:cNvSpPr txBox="1"/>
          <p:nvPr/>
        </p:nvSpPr>
        <p:spPr>
          <a:xfrm>
            <a:off x="4388950" y="1074906"/>
            <a:ext cx="2457660" cy="830997"/>
          </a:xfrm>
          <a:prstGeom prst="rect">
            <a:avLst/>
          </a:prstGeom>
          <a:noFill/>
        </p:spPr>
        <p:txBody>
          <a:bodyPr wrap="none" rtlCol="0">
            <a:spAutoFit/>
          </a:bodyPr>
          <a:lstStyle/>
          <a:p>
            <a:r>
              <a:rPr lang="en-US" sz="2400" dirty="0">
                <a:solidFill>
                  <a:srgbClr val="FF0000"/>
                </a:solidFill>
              </a:rPr>
              <a:t>1918 Police Strike </a:t>
            </a:r>
          </a:p>
          <a:p>
            <a:r>
              <a:rPr lang="en-US" sz="2400" dirty="0">
                <a:solidFill>
                  <a:srgbClr val="FF0000"/>
                </a:solidFill>
              </a:rPr>
              <a:t>in London</a:t>
            </a:r>
          </a:p>
        </p:txBody>
      </p:sp>
      <p:pic>
        <p:nvPicPr>
          <p:cNvPr id="12" name="Picture 11">
            <a:extLst>
              <a:ext uri="{FF2B5EF4-FFF2-40B4-BE49-F238E27FC236}">
                <a16:creationId xmlns:a16="http://schemas.microsoft.com/office/drawing/2014/main" id="{8E64E493-7C11-4341-8871-7CB5E6EBB33B}"/>
              </a:ext>
            </a:extLst>
          </p:cNvPr>
          <p:cNvPicPr>
            <a:picLocks noChangeAspect="1"/>
          </p:cNvPicPr>
          <p:nvPr/>
        </p:nvPicPr>
        <p:blipFill>
          <a:blip r:embed="rId4"/>
          <a:stretch>
            <a:fillRect/>
          </a:stretch>
        </p:blipFill>
        <p:spPr>
          <a:xfrm>
            <a:off x="11839" y="4569937"/>
            <a:ext cx="3444396" cy="2288063"/>
          </a:xfrm>
          <a:prstGeom prst="rect">
            <a:avLst/>
          </a:prstGeom>
        </p:spPr>
      </p:pic>
      <p:cxnSp>
        <p:nvCxnSpPr>
          <p:cNvPr id="35" name="Straight Arrow Connector 34">
            <a:extLst>
              <a:ext uri="{FF2B5EF4-FFF2-40B4-BE49-F238E27FC236}">
                <a16:creationId xmlns:a16="http://schemas.microsoft.com/office/drawing/2014/main" id="{CDCB071F-DD5D-E54B-B707-AB1A00B4761A}"/>
              </a:ext>
            </a:extLst>
          </p:cNvPr>
          <p:cNvCxnSpPr>
            <a:cxnSpLocks/>
          </p:cNvCxnSpPr>
          <p:nvPr/>
        </p:nvCxnSpPr>
        <p:spPr>
          <a:xfrm flipV="1">
            <a:off x="5097674" y="5373372"/>
            <a:ext cx="0" cy="609352"/>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6296ABF-B87A-F84B-B586-A608EEB7E0E5}"/>
              </a:ext>
            </a:extLst>
          </p:cNvPr>
          <p:cNvSpPr txBox="1"/>
          <p:nvPr/>
        </p:nvSpPr>
        <p:spPr>
          <a:xfrm>
            <a:off x="3822356" y="5982724"/>
            <a:ext cx="2550635" cy="400110"/>
          </a:xfrm>
          <a:prstGeom prst="rect">
            <a:avLst/>
          </a:prstGeom>
          <a:noFill/>
        </p:spPr>
        <p:txBody>
          <a:bodyPr wrap="none" rtlCol="0">
            <a:spAutoFit/>
          </a:bodyPr>
          <a:lstStyle/>
          <a:p>
            <a:r>
              <a:rPr lang="en-US" sz="2000" dirty="0"/>
              <a:t>NUPPO not recognized</a:t>
            </a:r>
          </a:p>
        </p:txBody>
      </p:sp>
    </p:spTree>
    <p:extLst>
      <p:ext uri="{BB962C8B-B14F-4D97-AF65-F5344CB8AC3E}">
        <p14:creationId xmlns:p14="http://schemas.microsoft.com/office/powerpoint/2010/main" val="23831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dissolv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ssolv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1"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dissolv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dissolv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dissolve">
                                      <p:cBhvr>
                                        <p:cTn id="58" dur="500"/>
                                        <p:tgtEl>
                                          <p:spTgt spid="17">
                                            <p:txEl>
                                              <p:pRg st="1" end="1"/>
                                            </p:txEl>
                                          </p:spTgt>
                                        </p:tgtEl>
                                      </p:cBhvr>
                                    </p:animEffect>
                                  </p:childTnLst>
                                </p:cTn>
                              </p:par>
                              <p:par>
                                <p:cTn id="59" presetID="9" presetClass="entr" presetSubtype="0" fill="hold" nodeType="withEffect">
                                  <p:stCondLst>
                                    <p:cond delay="0"/>
                                  </p:stCondLst>
                                  <p:childTnLst>
                                    <p:set>
                                      <p:cBhvr>
                                        <p:cTn id="60" dur="1" fill="hold">
                                          <p:stCondLst>
                                            <p:cond delay="0"/>
                                          </p:stCondLst>
                                        </p:cTn>
                                        <p:tgtEl>
                                          <p:spTgt spid="17">
                                            <p:txEl>
                                              <p:pRg st="2" end="2"/>
                                            </p:txEl>
                                          </p:spTgt>
                                        </p:tgtEl>
                                        <p:attrNameLst>
                                          <p:attrName>style.visibility</p:attrName>
                                        </p:attrNameLst>
                                      </p:cBhvr>
                                      <p:to>
                                        <p:strVal val="visible"/>
                                      </p:to>
                                    </p:set>
                                    <p:animEffect transition="in" filter="dissolve">
                                      <p:cBhvr>
                                        <p:cTn id="61" dur="500"/>
                                        <p:tgtEl>
                                          <p:spTgt spid="1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dissolve">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5">
                                            <p:txEl>
                                              <p:pRg st="0" end="0"/>
                                            </p:txEl>
                                          </p:spTgt>
                                        </p:tgtEl>
                                        <p:attrNameLst>
                                          <p:attrName>style.visibility</p:attrName>
                                        </p:attrNameLst>
                                      </p:cBhvr>
                                      <p:to>
                                        <p:strVal val="visible"/>
                                      </p:to>
                                    </p:set>
                                    <p:animEffect transition="in" filter="dissolve">
                                      <p:cBhvr>
                                        <p:cTn id="7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9BA1-0AF0-1F4E-9DBC-18C89996CA95}"/>
              </a:ext>
            </a:extLst>
          </p:cNvPr>
          <p:cNvSpPr>
            <a:spLocks noGrp="1"/>
          </p:cNvSpPr>
          <p:nvPr>
            <p:ph type="title"/>
          </p:nvPr>
        </p:nvSpPr>
        <p:spPr>
          <a:xfrm>
            <a:off x="222994" y="98568"/>
            <a:ext cx="8229600" cy="1143000"/>
          </a:xfrm>
        </p:spPr>
        <p:txBody>
          <a:bodyPr/>
          <a:lstStyle/>
          <a:p>
            <a:r>
              <a:rPr lang="en-US" dirty="0"/>
              <a:t>Why Britain does not have Police Unions</a:t>
            </a:r>
            <a:br>
              <a:rPr lang="en-US" dirty="0"/>
            </a:br>
            <a:r>
              <a:rPr lang="en-US" sz="2400" dirty="0">
                <a:solidFill>
                  <a:schemeClr val="tx1"/>
                </a:solidFill>
              </a:rPr>
              <a:t>Timeline of British Police Union Movement to July 1919</a:t>
            </a:r>
            <a:endParaRPr lang="en-US" sz="2400" dirty="0"/>
          </a:p>
        </p:txBody>
      </p:sp>
      <p:sp>
        <p:nvSpPr>
          <p:cNvPr id="3" name="TextBox 2">
            <a:extLst>
              <a:ext uri="{FF2B5EF4-FFF2-40B4-BE49-F238E27FC236}">
                <a16:creationId xmlns:a16="http://schemas.microsoft.com/office/drawing/2014/main" id="{6967C974-DEA4-F547-827A-0FB136C6C0F4}"/>
              </a:ext>
            </a:extLst>
          </p:cNvPr>
          <p:cNvSpPr txBox="1"/>
          <p:nvPr/>
        </p:nvSpPr>
        <p:spPr>
          <a:xfrm>
            <a:off x="327660" y="1236980"/>
            <a:ext cx="3307080" cy="1015663"/>
          </a:xfrm>
          <a:prstGeom prst="rect">
            <a:avLst/>
          </a:prstGeom>
          <a:noFill/>
        </p:spPr>
        <p:txBody>
          <a:bodyPr wrap="square" rtlCol="0">
            <a:spAutoFit/>
          </a:bodyPr>
          <a:lstStyle/>
          <a:p>
            <a:pPr algn="ctr"/>
            <a:r>
              <a:rPr lang="en-US" sz="2000" dirty="0">
                <a:solidFill>
                  <a:srgbClr val="0000FF"/>
                </a:solidFill>
              </a:rPr>
              <a:t>Jan – July 1919</a:t>
            </a:r>
          </a:p>
          <a:p>
            <a:pPr algn="ctr"/>
            <a:r>
              <a:rPr lang="en-US" sz="2000" dirty="0"/>
              <a:t>NUPPO continues to agitate threatening another strike </a:t>
            </a:r>
          </a:p>
        </p:txBody>
      </p:sp>
      <p:sp>
        <p:nvSpPr>
          <p:cNvPr id="4" name="TextBox 3">
            <a:extLst>
              <a:ext uri="{FF2B5EF4-FFF2-40B4-BE49-F238E27FC236}">
                <a16:creationId xmlns:a16="http://schemas.microsoft.com/office/drawing/2014/main" id="{5852BB24-8621-AF45-924C-CA09DFD979AA}"/>
              </a:ext>
            </a:extLst>
          </p:cNvPr>
          <p:cNvSpPr txBox="1"/>
          <p:nvPr/>
        </p:nvSpPr>
        <p:spPr>
          <a:xfrm>
            <a:off x="4921292" y="1493944"/>
            <a:ext cx="3801410" cy="707886"/>
          </a:xfrm>
          <a:prstGeom prst="rect">
            <a:avLst/>
          </a:prstGeom>
          <a:noFill/>
        </p:spPr>
        <p:txBody>
          <a:bodyPr wrap="square" rtlCol="0">
            <a:spAutoFit/>
          </a:bodyPr>
          <a:lstStyle/>
          <a:p>
            <a:pPr algn="ctr"/>
            <a:r>
              <a:rPr lang="en-US" sz="2000" dirty="0">
                <a:solidFill>
                  <a:srgbClr val="0000FF"/>
                </a:solidFill>
              </a:rPr>
              <a:t>Context – </a:t>
            </a:r>
          </a:p>
          <a:p>
            <a:pPr algn="ctr"/>
            <a:r>
              <a:rPr lang="en-US" sz="2000" dirty="0"/>
              <a:t>Major Industrial Strikes in UK</a:t>
            </a:r>
          </a:p>
        </p:txBody>
      </p:sp>
      <p:sp>
        <p:nvSpPr>
          <p:cNvPr id="5" name="TextBox 4">
            <a:extLst>
              <a:ext uri="{FF2B5EF4-FFF2-40B4-BE49-F238E27FC236}">
                <a16:creationId xmlns:a16="http://schemas.microsoft.com/office/drawing/2014/main" id="{1EE17D1D-0EC2-2848-B4DE-4450453FA589}"/>
              </a:ext>
            </a:extLst>
          </p:cNvPr>
          <p:cNvSpPr txBox="1"/>
          <p:nvPr/>
        </p:nvSpPr>
        <p:spPr>
          <a:xfrm>
            <a:off x="5719900" y="2772806"/>
            <a:ext cx="2602444" cy="461665"/>
          </a:xfrm>
          <a:prstGeom prst="rect">
            <a:avLst/>
          </a:prstGeom>
          <a:noFill/>
        </p:spPr>
        <p:txBody>
          <a:bodyPr wrap="none" rtlCol="0">
            <a:spAutoFit/>
          </a:bodyPr>
          <a:lstStyle/>
          <a:p>
            <a:r>
              <a:rPr lang="en-US" sz="2400" dirty="0"/>
              <a:t>Fear of </a:t>
            </a:r>
            <a:r>
              <a:rPr lang="en-US" sz="2400" dirty="0">
                <a:solidFill>
                  <a:srgbClr val="FF0000"/>
                </a:solidFill>
              </a:rPr>
              <a:t>Bolshevism</a:t>
            </a:r>
            <a:r>
              <a:rPr lang="en-US" sz="2400" dirty="0"/>
              <a:t> </a:t>
            </a:r>
          </a:p>
        </p:txBody>
      </p:sp>
      <p:sp>
        <p:nvSpPr>
          <p:cNvPr id="6" name="TextBox 5">
            <a:extLst>
              <a:ext uri="{FF2B5EF4-FFF2-40B4-BE49-F238E27FC236}">
                <a16:creationId xmlns:a16="http://schemas.microsoft.com/office/drawing/2014/main" id="{7C5DC9C6-65AA-D94B-A3BF-BEC60A4B3673}"/>
              </a:ext>
            </a:extLst>
          </p:cNvPr>
          <p:cNvSpPr txBox="1"/>
          <p:nvPr/>
        </p:nvSpPr>
        <p:spPr>
          <a:xfrm>
            <a:off x="-77646" y="2813771"/>
            <a:ext cx="4415440" cy="1046440"/>
          </a:xfrm>
          <a:prstGeom prst="rect">
            <a:avLst/>
          </a:prstGeom>
          <a:noFill/>
        </p:spPr>
        <p:txBody>
          <a:bodyPr wrap="none" rtlCol="0">
            <a:spAutoFit/>
          </a:bodyPr>
          <a:lstStyle/>
          <a:p>
            <a:pPr algn="ctr"/>
            <a:r>
              <a:rPr lang="en-US" sz="2000" dirty="0">
                <a:solidFill>
                  <a:srgbClr val="FF0000"/>
                </a:solidFill>
              </a:rPr>
              <a:t>April 2019 –</a:t>
            </a:r>
          </a:p>
          <a:p>
            <a:pPr algn="ctr"/>
            <a:r>
              <a:rPr lang="en-US" sz="2400" dirty="0">
                <a:solidFill>
                  <a:srgbClr val="0000FF"/>
                </a:solidFill>
              </a:rPr>
              <a:t>Directorate of Intelligence formed</a:t>
            </a:r>
          </a:p>
          <a:p>
            <a:pPr algn="ctr"/>
            <a:r>
              <a:rPr lang="en-US" dirty="0"/>
              <a:t>(TNA, CAB 127/356 )</a:t>
            </a:r>
          </a:p>
        </p:txBody>
      </p:sp>
      <p:pic>
        <p:nvPicPr>
          <p:cNvPr id="7" name="Picture 6">
            <a:extLst>
              <a:ext uri="{FF2B5EF4-FFF2-40B4-BE49-F238E27FC236}">
                <a16:creationId xmlns:a16="http://schemas.microsoft.com/office/drawing/2014/main" id="{8599440B-989B-984E-90EE-5118754822E2}"/>
              </a:ext>
            </a:extLst>
          </p:cNvPr>
          <p:cNvPicPr>
            <a:picLocks noChangeAspect="1"/>
          </p:cNvPicPr>
          <p:nvPr/>
        </p:nvPicPr>
        <p:blipFill>
          <a:blip r:embed="rId2"/>
          <a:stretch>
            <a:fillRect/>
          </a:stretch>
        </p:blipFill>
        <p:spPr>
          <a:xfrm>
            <a:off x="1263661" y="3959083"/>
            <a:ext cx="1600199" cy="2800349"/>
          </a:xfrm>
          <a:prstGeom prst="rect">
            <a:avLst/>
          </a:prstGeom>
        </p:spPr>
      </p:pic>
      <p:sp>
        <p:nvSpPr>
          <p:cNvPr id="8" name="TextBox 7">
            <a:extLst>
              <a:ext uri="{FF2B5EF4-FFF2-40B4-BE49-F238E27FC236}">
                <a16:creationId xmlns:a16="http://schemas.microsoft.com/office/drawing/2014/main" id="{2DB6BE2B-7C16-C447-93DE-19017760853F}"/>
              </a:ext>
            </a:extLst>
          </p:cNvPr>
          <p:cNvSpPr txBox="1"/>
          <p:nvPr/>
        </p:nvSpPr>
        <p:spPr>
          <a:xfrm>
            <a:off x="4430406" y="3712604"/>
            <a:ext cx="2840515" cy="707886"/>
          </a:xfrm>
          <a:prstGeom prst="rect">
            <a:avLst/>
          </a:prstGeom>
          <a:noFill/>
        </p:spPr>
        <p:txBody>
          <a:bodyPr wrap="square" rtlCol="0">
            <a:spAutoFit/>
          </a:bodyPr>
          <a:lstStyle/>
          <a:p>
            <a:r>
              <a:rPr lang="en-US" sz="2000" dirty="0"/>
              <a:t>Reports that officers are </a:t>
            </a:r>
            <a:r>
              <a:rPr lang="en-US" sz="2000" dirty="0">
                <a:solidFill>
                  <a:srgbClr val="FF0000"/>
                </a:solidFill>
              </a:rPr>
              <a:t>not politically militant -</a:t>
            </a:r>
          </a:p>
        </p:txBody>
      </p:sp>
      <p:sp>
        <p:nvSpPr>
          <p:cNvPr id="10" name="TextBox 9">
            <a:extLst>
              <a:ext uri="{FF2B5EF4-FFF2-40B4-BE49-F238E27FC236}">
                <a16:creationId xmlns:a16="http://schemas.microsoft.com/office/drawing/2014/main" id="{747EC69C-61CB-8F4B-B553-8ED9251E5C39}"/>
              </a:ext>
            </a:extLst>
          </p:cNvPr>
          <p:cNvSpPr txBox="1"/>
          <p:nvPr/>
        </p:nvSpPr>
        <p:spPr>
          <a:xfrm>
            <a:off x="4514631" y="4777230"/>
            <a:ext cx="2607399" cy="1015663"/>
          </a:xfrm>
          <a:prstGeom prst="rect">
            <a:avLst/>
          </a:prstGeom>
          <a:noFill/>
        </p:spPr>
        <p:txBody>
          <a:bodyPr wrap="square" rtlCol="0">
            <a:spAutoFit/>
          </a:bodyPr>
          <a:lstStyle/>
          <a:p>
            <a:pPr algn="ctr"/>
            <a:r>
              <a:rPr lang="en-US" sz="2000" dirty="0"/>
              <a:t>Government offers even </a:t>
            </a:r>
            <a:r>
              <a:rPr lang="en-US" sz="2000" dirty="0">
                <a:solidFill>
                  <a:srgbClr val="0000FF"/>
                </a:solidFill>
              </a:rPr>
              <a:t>better pay </a:t>
            </a:r>
            <a:r>
              <a:rPr lang="en-US" sz="2000" dirty="0"/>
              <a:t>&amp; </a:t>
            </a:r>
            <a:r>
              <a:rPr lang="en-US" sz="2000" dirty="0">
                <a:solidFill>
                  <a:srgbClr val="0000FF"/>
                </a:solidFill>
              </a:rPr>
              <a:t>conditions</a:t>
            </a:r>
          </a:p>
        </p:txBody>
      </p:sp>
      <p:sp>
        <p:nvSpPr>
          <p:cNvPr id="11" name="TextBox 10">
            <a:extLst>
              <a:ext uri="{FF2B5EF4-FFF2-40B4-BE49-F238E27FC236}">
                <a16:creationId xmlns:a16="http://schemas.microsoft.com/office/drawing/2014/main" id="{D433FF2D-9C68-E646-BFD6-A5237A4B29AB}"/>
              </a:ext>
            </a:extLst>
          </p:cNvPr>
          <p:cNvSpPr txBox="1"/>
          <p:nvPr/>
        </p:nvSpPr>
        <p:spPr>
          <a:xfrm>
            <a:off x="4101162" y="6427468"/>
            <a:ext cx="3094808" cy="400110"/>
          </a:xfrm>
          <a:prstGeom prst="rect">
            <a:avLst/>
          </a:prstGeom>
          <a:solidFill>
            <a:schemeClr val="bg1"/>
          </a:solidFill>
        </p:spPr>
        <p:txBody>
          <a:bodyPr wrap="square" rtlCol="0">
            <a:spAutoFit/>
          </a:bodyPr>
          <a:lstStyle/>
          <a:p>
            <a:r>
              <a:rPr lang="en-US" sz="2000" dirty="0"/>
              <a:t>A </a:t>
            </a:r>
            <a:r>
              <a:rPr lang="en-US" sz="2000" dirty="0">
                <a:solidFill>
                  <a:srgbClr val="FF0000"/>
                </a:solidFill>
              </a:rPr>
              <a:t>non-union</a:t>
            </a:r>
            <a:r>
              <a:rPr lang="en-US" sz="2000" dirty="0"/>
              <a:t> body offered</a:t>
            </a:r>
          </a:p>
        </p:txBody>
      </p:sp>
      <p:sp>
        <p:nvSpPr>
          <p:cNvPr id="9" name="TextBox 8">
            <a:extLst>
              <a:ext uri="{FF2B5EF4-FFF2-40B4-BE49-F238E27FC236}">
                <a16:creationId xmlns:a16="http://schemas.microsoft.com/office/drawing/2014/main" id="{2BF0B8B1-F355-7440-9BC4-F3A41BF04E17}"/>
              </a:ext>
            </a:extLst>
          </p:cNvPr>
          <p:cNvSpPr txBox="1"/>
          <p:nvPr/>
        </p:nvSpPr>
        <p:spPr>
          <a:xfrm>
            <a:off x="1053707" y="6444881"/>
            <a:ext cx="2020105" cy="400110"/>
          </a:xfrm>
          <a:prstGeom prst="rect">
            <a:avLst/>
          </a:prstGeom>
          <a:solidFill>
            <a:schemeClr val="bg1"/>
          </a:solidFill>
          <a:ln>
            <a:solidFill>
              <a:srgbClr val="00E93F"/>
            </a:solidFill>
          </a:ln>
        </p:spPr>
        <p:txBody>
          <a:bodyPr wrap="none" rtlCol="0">
            <a:spAutoFit/>
          </a:bodyPr>
          <a:lstStyle/>
          <a:p>
            <a:r>
              <a:rPr lang="en-GB" sz="2000" dirty="0"/>
              <a:t>S</a:t>
            </a:r>
            <a:r>
              <a:rPr lang="en-BB" sz="2000" dirty="0"/>
              <a:t>ir Basil Thomson</a:t>
            </a:r>
          </a:p>
        </p:txBody>
      </p:sp>
      <p:cxnSp>
        <p:nvCxnSpPr>
          <p:cNvPr id="12" name="Straight Arrow Connector 11">
            <a:extLst>
              <a:ext uri="{FF2B5EF4-FFF2-40B4-BE49-F238E27FC236}">
                <a16:creationId xmlns:a16="http://schemas.microsoft.com/office/drawing/2014/main" id="{A496F2B3-DBFE-0A43-8993-91D8FA0B5845}"/>
              </a:ext>
            </a:extLst>
          </p:cNvPr>
          <p:cNvCxnSpPr>
            <a:cxnSpLocks/>
          </p:cNvCxnSpPr>
          <p:nvPr/>
        </p:nvCxnSpPr>
        <p:spPr>
          <a:xfrm flipV="1">
            <a:off x="1978617" y="2338298"/>
            <a:ext cx="0" cy="434508"/>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9BCA6D-DDF9-C943-8702-12BCE2D83897}"/>
              </a:ext>
            </a:extLst>
          </p:cNvPr>
          <p:cNvCxnSpPr>
            <a:cxnSpLocks/>
          </p:cNvCxnSpPr>
          <p:nvPr/>
        </p:nvCxnSpPr>
        <p:spPr>
          <a:xfrm flipH="1">
            <a:off x="3847662" y="1903790"/>
            <a:ext cx="1333938" cy="0"/>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264743F-CF59-E247-B647-FE90FFD93A3D}"/>
              </a:ext>
            </a:extLst>
          </p:cNvPr>
          <p:cNvCxnSpPr>
            <a:cxnSpLocks/>
          </p:cNvCxnSpPr>
          <p:nvPr/>
        </p:nvCxnSpPr>
        <p:spPr>
          <a:xfrm flipV="1">
            <a:off x="7023598" y="2252643"/>
            <a:ext cx="0" cy="434508"/>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F9D3D88-02C3-0F4E-BB02-553880012049}"/>
              </a:ext>
            </a:extLst>
          </p:cNvPr>
          <p:cNvCxnSpPr>
            <a:cxnSpLocks/>
          </p:cNvCxnSpPr>
          <p:nvPr/>
        </p:nvCxnSpPr>
        <p:spPr>
          <a:xfrm>
            <a:off x="3855411" y="3073907"/>
            <a:ext cx="1630989" cy="0"/>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3D48C2-F10F-B74B-A76C-B34CFAD9C7F7}"/>
              </a:ext>
            </a:extLst>
          </p:cNvPr>
          <p:cNvCxnSpPr>
            <a:cxnSpLocks/>
          </p:cNvCxnSpPr>
          <p:nvPr/>
        </p:nvCxnSpPr>
        <p:spPr>
          <a:xfrm flipH="1">
            <a:off x="3185333" y="4185960"/>
            <a:ext cx="1230866" cy="0"/>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9F83B1-BAD1-8F42-BE99-CD00DBCDE690}"/>
              </a:ext>
            </a:extLst>
          </p:cNvPr>
          <p:cNvCxnSpPr>
            <a:cxnSpLocks/>
          </p:cNvCxnSpPr>
          <p:nvPr/>
        </p:nvCxnSpPr>
        <p:spPr>
          <a:xfrm flipV="1">
            <a:off x="5818330" y="4495801"/>
            <a:ext cx="0" cy="380999"/>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CFCEF70-D5ED-7046-80EF-B0695029C3BD}"/>
              </a:ext>
            </a:extLst>
          </p:cNvPr>
          <p:cNvCxnSpPr>
            <a:cxnSpLocks/>
          </p:cNvCxnSpPr>
          <p:nvPr/>
        </p:nvCxnSpPr>
        <p:spPr>
          <a:xfrm flipV="1">
            <a:off x="5818330" y="5792894"/>
            <a:ext cx="0" cy="455506"/>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8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edge">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dissolv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dissolve">
                                      <p:cBhvr>
                                        <p:cTn id="61" dur="500"/>
                                        <p:tgtEl>
                                          <p:spTgt spid="8">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dissolv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dissolve">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dissolv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1000"/>
                                        <p:tgtEl>
                                          <p:spTgt spid="11"/>
                                        </p:tgtEl>
                                      </p:cBhvr>
                                    </p:animEffect>
                                    <p:anim calcmode="lin" valueType="num">
                                      <p:cBhvr>
                                        <p:cTn id="82" dur="1000" fill="hold"/>
                                        <p:tgtEl>
                                          <p:spTgt spid="11"/>
                                        </p:tgtEl>
                                        <p:attrNameLst>
                                          <p:attrName>ppt_x</p:attrName>
                                        </p:attrNameLst>
                                      </p:cBhvr>
                                      <p:tavLst>
                                        <p:tav tm="0">
                                          <p:val>
                                            <p:strVal val="#ppt_x"/>
                                          </p:val>
                                        </p:tav>
                                        <p:tav tm="100000">
                                          <p:val>
                                            <p:strVal val="#ppt_x"/>
                                          </p:val>
                                        </p:tav>
                                      </p:tavLst>
                                    </p:anim>
                                    <p:anim calcmode="lin" valueType="num">
                                      <p:cBhvr>
                                        <p:cTn id="8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p:bldP spid="11"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9BA1-0AF0-1F4E-9DBC-18C89996CA95}"/>
              </a:ext>
            </a:extLst>
          </p:cNvPr>
          <p:cNvSpPr>
            <a:spLocks noGrp="1"/>
          </p:cNvSpPr>
          <p:nvPr>
            <p:ph type="title"/>
          </p:nvPr>
        </p:nvSpPr>
        <p:spPr>
          <a:xfrm>
            <a:off x="256142" y="-94896"/>
            <a:ext cx="8229600" cy="1143000"/>
          </a:xfrm>
        </p:spPr>
        <p:txBody>
          <a:bodyPr/>
          <a:lstStyle/>
          <a:p>
            <a:r>
              <a:rPr lang="en-US" dirty="0"/>
              <a:t>Why Britain does not have Police Unions</a:t>
            </a:r>
            <a:br>
              <a:rPr lang="en-US" dirty="0"/>
            </a:br>
            <a:r>
              <a:rPr lang="en-US" sz="2400" dirty="0">
                <a:solidFill>
                  <a:schemeClr val="tx1"/>
                </a:solidFill>
              </a:rPr>
              <a:t>Timeline of British Police Union Movement to July 1919</a:t>
            </a:r>
            <a:endParaRPr lang="en-US" sz="2400" dirty="0"/>
          </a:p>
        </p:txBody>
      </p:sp>
      <p:sp>
        <p:nvSpPr>
          <p:cNvPr id="3" name="TextBox 2">
            <a:extLst>
              <a:ext uri="{FF2B5EF4-FFF2-40B4-BE49-F238E27FC236}">
                <a16:creationId xmlns:a16="http://schemas.microsoft.com/office/drawing/2014/main" id="{6967C974-DEA4-F547-827A-0FB136C6C0F4}"/>
              </a:ext>
            </a:extLst>
          </p:cNvPr>
          <p:cNvSpPr txBox="1"/>
          <p:nvPr/>
        </p:nvSpPr>
        <p:spPr>
          <a:xfrm>
            <a:off x="241517" y="1177711"/>
            <a:ext cx="2590800" cy="1015663"/>
          </a:xfrm>
          <a:prstGeom prst="rect">
            <a:avLst/>
          </a:prstGeom>
          <a:noFill/>
        </p:spPr>
        <p:txBody>
          <a:bodyPr wrap="square" rtlCol="0">
            <a:spAutoFit/>
          </a:bodyPr>
          <a:lstStyle/>
          <a:p>
            <a:pPr algn="ctr"/>
            <a:r>
              <a:rPr lang="en-US" sz="2000" dirty="0">
                <a:solidFill>
                  <a:srgbClr val="0000FF"/>
                </a:solidFill>
              </a:rPr>
              <a:t>July 2019</a:t>
            </a:r>
          </a:p>
          <a:p>
            <a:pPr algn="ctr"/>
            <a:r>
              <a:rPr lang="en-US" sz="2000" dirty="0"/>
              <a:t>Another NUPPO activist is sacked -</a:t>
            </a:r>
          </a:p>
        </p:txBody>
      </p:sp>
      <p:sp>
        <p:nvSpPr>
          <p:cNvPr id="8" name="TextBox 7">
            <a:extLst>
              <a:ext uri="{FF2B5EF4-FFF2-40B4-BE49-F238E27FC236}">
                <a16:creationId xmlns:a16="http://schemas.microsoft.com/office/drawing/2014/main" id="{2DB6BE2B-7C16-C447-93DE-19017760853F}"/>
              </a:ext>
            </a:extLst>
          </p:cNvPr>
          <p:cNvSpPr txBox="1"/>
          <p:nvPr/>
        </p:nvSpPr>
        <p:spPr>
          <a:xfrm>
            <a:off x="256142" y="2588613"/>
            <a:ext cx="2840515" cy="1015663"/>
          </a:xfrm>
          <a:prstGeom prst="rect">
            <a:avLst/>
          </a:prstGeom>
          <a:noFill/>
        </p:spPr>
        <p:txBody>
          <a:bodyPr wrap="square" rtlCol="0">
            <a:spAutoFit/>
          </a:bodyPr>
          <a:lstStyle/>
          <a:p>
            <a:pPr algn="ctr"/>
            <a:r>
              <a:rPr lang="en-US" sz="2000" dirty="0">
                <a:solidFill>
                  <a:srgbClr val="0000FF"/>
                </a:solidFill>
              </a:rPr>
              <a:t>31</a:t>
            </a:r>
            <a:r>
              <a:rPr lang="en-US" sz="2000" baseline="30000" dirty="0">
                <a:solidFill>
                  <a:srgbClr val="0000FF"/>
                </a:solidFill>
              </a:rPr>
              <a:t>st</a:t>
            </a:r>
            <a:r>
              <a:rPr lang="en-US" sz="2000" dirty="0">
                <a:solidFill>
                  <a:srgbClr val="0000FF"/>
                </a:solidFill>
              </a:rPr>
              <a:t> July 2019</a:t>
            </a:r>
          </a:p>
          <a:p>
            <a:pPr algn="ctr"/>
            <a:r>
              <a:rPr lang="en-US" sz="2000" dirty="0"/>
              <a:t>National Strike Called </a:t>
            </a:r>
          </a:p>
          <a:p>
            <a:pPr algn="ctr"/>
            <a:endParaRPr lang="en-US" sz="2000" dirty="0"/>
          </a:p>
        </p:txBody>
      </p:sp>
      <p:sp>
        <p:nvSpPr>
          <p:cNvPr id="9" name="TextBox 8">
            <a:extLst>
              <a:ext uri="{FF2B5EF4-FFF2-40B4-BE49-F238E27FC236}">
                <a16:creationId xmlns:a16="http://schemas.microsoft.com/office/drawing/2014/main" id="{3E077E9E-91FC-2545-955C-ED686E83EA4D}"/>
              </a:ext>
            </a:extLst>
          </p:cNvPr>
          <p:cNvSpPr txBox="1"/>
          <p:nvPr/>
        </p:nvSpPr>
        <p:spPr>
          <a:xfrm>
            <a:off x="3480232" y="2714919"/>
            <a:ext cx="3162704" cy="1323439"/>
          </a:xfrm>
          <a:prstGeom prst="rect">
            <a:avLst/>
          </a:prstGeom>
          <a:noFill/>
        </p:spPr>
        <p:txBody>
          <a:bodyPr wrap="square" rtlCol="0">
            <a:spAutoFit/>
          </a:bodyPr>
          <a:lstStyle/>
          <a:p>
            <a:pPr algn="ctr"/>
            <a:r>
              <a:rPr lang="en-US" sz="2000" dirty="0"/>
              <a:t>New Police Commissioner threatens </a:t>
            </a:r>
            <a:r>
              <a:rPr lang="en-US" sz="2000" dirty="0">
                <a:solidFill>
                  <a:srgbClr val="0000FF"/>
                </a:solidFill>
              </a:rPr>
              <a:t>instant dismissal </a:t>
            </a:r>
            <a:r>
              <a:rPr lang="en-US" sz="2000" dirty="0"/>
              <a:t>of any strikers with </a:t>
            </a:r>
            <a:r>
              <a:rPr lang="en-US" sz="2000" dirty="0">
                <a:solidFill>
                  <a:srgbClr val="0000FF"/>
                </a:solidFill>
              </a:rPr>
              <a:t>no reinstatement</a:t>
            </a:r>
          </a:p>
        </p:txBody>
      </p:sp>
      <p:pic>
        <p:nvPicPr>
          <p:cNvPr id="1026" name="Picture 2">
            <a:extLst>
              <a:ext uri="{FF2B5EF4-FFF2-40B4-BE49-F238E27FC236}">
                <a16:creationId xmlns:a16="http://schemas.microsoft.com/office/drawing/2014/main" id="{BA14254C-DA47-3042-B323-8CAA60FFD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919" y="2001623"/>
            <a:ext cx="1905000" cy="26547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1949E7-0723-7049-9892-DF7FD948045D}"/>
              </a:ext>
            </a:extLst>
          </p:cNvPr>
          <p:cNvSpPr txBox="1"/>
          <p:nvPr/>
        </p:nvSpPr>
        <p:spPr>
          <a:xfrm>
            <a:off x="3731668" y="1401812"/>
            <a:ext cx="2590800" cy="707886"/>
          </a:xfrm>
          <a:prstGeom prst="rect">
            <a:avLst/>
          </a:prstGeom>
          <a:noFill/>
        </p:spPr>
        <p:txBody>
          <a:bodyPr wrap="square" rtlCol="0">
            <a:spAutoFit/>
          </a:bodyPr>
          <a:lstStyle/>
          <a:p>
            <a:pPr algn="ctr"/>
            <a:r>
              <a:rPr lang="en-US" sz="2000" dirty="0"/>
              <a:t>NUPPO calls for another strike</a:t>
            </a:r>
          </a:p>
        </p:txBody>
      </p:sp>
      <p:sp>
        <p:nvSpPr>
          <p:cNvPr id="4" name="TextBox 3">
            <a:extLst>
              <a:ext uri="{FF2B5EF4-FFF2-40B4-BE49-F238E27FC236}">
                <a16:creationId xmlns:a16="http://schemas.microsoft.com/office/drawing/2014/main" id="{B67B5AD8-2DE8-C041-AAAD-F2AADA599B3F}"/>
              </a:ext>
            </a:extLst>
          </p:cNvPr>
          <p:cNvSpPr txBox="1"/>
          <p:nvPr/>
        </p:nvSpPr>
        <p:spPr>
          <a:xfrm>
            <a:off x="6739566" y="4662791"/>
            <a:ext cx="2105705" cy="369332"/>
          </a:xfrm>
          <a:prstGeom prst="rect">
            <a:avLst/>
          </a:prstGeom>
          <a:noFill/>
        </p:spPr>
        <p:txBody>
          <a:bodyPr wrap="none" rtlCol="0">
            <a:spAutoFit/>
          </a:bodyPr>
          <a:lstStyle/>
          <a:p>
            <a:r>
              <a:rPr lang="en-BB" dirty="0"/>
              <a:t>Sir Neville Macready</a:t>
            </a:r>
          </a:p>
        </p:txBody>
      </p:sp>
      <p:sp>
        <p:nvSpPr>
          <p:cNvPr id="12" name="TextBox 11">
            <a:extLst>
              <a:ext uri="{FF2B5EF4-FFF2-40B4-BE49-F238E27FC236}">
                <a16:creationId xmlns:a16="http://schemas.microsoft.com/office/drawing/2014/main" id="{4A5EF1EF-062A-9C45-B9F9-A60C66C33B9B}"/>
              </a:ext>
            </a:extLst>
          </p:cNvPr>
          <p:cNvSpPr txBox="1"/>
          <p:nvPr/>
        </p:nvSpPr>
        <p:spPr>
          <a:xfrm>
            <a:off x="3242274" y="4489324"/>
            <a:ext cx="3162704" cy="707886"/>
          </a:xfrm>
          <a:prstGeom prst="rect">
            <a:avLst/>
          </a:prstGeom>
          <a:noFill/>
        </p:spPr>
        <p:txBody>
          <a:bodyPr wrap="square" rtlCol="0">
            <a:spAutoFit/>
          </a:bodyPr>
          <a:lstStyle/>
          <a:p>
            <a:pPr algn="ctr"/>
            <a:r>
              <a:rPr lang="en-US" sz="2000" dirty="0">
                <a:solidFill>
                  <a:srgbClr val="0000FF"/>
                </a:solidFill>
              </a:rPr>
              <a:t>1020</a:t>
            </a:r>
            <a:r>
              <a:rPr lang="en-US" sz="2000" dirty="0"/>
              <a:t> officers striking in London immediately sacked</a:t>
            </a:r>
          </a:p>
        </p:txBody>
      </p:sp>
      <p:sp>
        <p:nvSpPr>
          <p:cNvPr id="5" name="TextBox 4">
            <a:extLst>
              <a:ext uri="{FF2B5EF4-FFF2-40B4-BE49-F238E27FC236}">
                <a16:creationId xmlns:a16="http://schemas.microsoft.com/office/drawing/2014/main" id="{05246D29-E6C8-2E46-ABF1-38814DB08116}"/>
              </a:ext>
            </a:extLst>
          </p:cNvPr>
          <p:cNvSpPr txBox="1"/>
          <p:nvPr/>
        </p:nvSpPr>
        <p:spPr>
          <a:xfrm>
            <a:off x="302986" y="5249377"/>
            <a:ext cx="3068853" cy="400110"/>
          </a:xfrm>
          <a:prstGeom prst="rect">
            <a:avLst/>
          </a:prstGeom>
          <a:noFill/>
        </p:spPr>
        <p:txBody>
          <a:bodyPr wrap="none" rtlCol="0">
            <a:spAutoFit/>
          </a:bodyPr>
          <a:lstStyle/>
          <a:p>
            <a:r>
              <a:rPr lang="en-BB" sz="2000" dirty="0"/>
              <a:t>Further Gove</a:t>
            </a:r>
            <a:r>
              <a:rPr lang="en-GB" sz="2000" dirty="0"/>
              <a:t>r</a:t>
            </a:r>
            <a:r>
              <a:rPr lang="en-BB" sz="2000" dirty="0"/>
              <a:t>nment Action</a:t>
            </a:r>
          </a:p>
        </p:txBody>
      </p:sp>
      <p:sp>
        <p:nvSpPr>
          <p:cNvPr id="6" name="TextBox 5">
            <a:extLst>
              <a:ext uri="{FF2B5EF4-FFF2-40B4-BE49-F238E27FC236}">
                <a16:creationId xmlns:a16="http://schemas.microsoft.com/office/drawing/2014/main" id="{D114E021-C70E-D24B-9F1E-566B1A8737DD}"/>
              </a:ext>
            </a:extLst>
          </p:cNvPr>
          <p:cNvSpPr txBox="1"/>
          <p:nvPr/>
        </p:nvSpPr>
        <p:spPr>
          <a:xfrm>
            <a:off x="447929" y="3927699"/>
            <a:ext cx="2840515" cy="707886"/>
          </a:xfrm>
          <a:prstGeom prst="rect">
            <a:avLst/>
          </a:prstGeom>
          <a:noFill/>
        </p:spPr>
        <p:txBody>
          <a:bodyPr wrap="square" rtlCol="0">
            <a:spAutoFit/>
          </a:bodyPr>
          <a:lstStyle/>
          <a:p>
            <a:r>
              <a:rPr lang="en-BB" sz="2000" dirty="0"/>
              <a:t>Government </a:t>
            </a:r>
            <a:r>
              <a:rPr lang="en-BB" sz="2000" dirty="0">
                <a:solidFill>
                  <a:srgbClr val="0000FF"/>
                </a:solidFill>
              </a:rPr>
              <a:t>does not capitulate</a:t>
            </a:r>
            <a:r>
              <a:rPr lang="en-BB" sz="2000" dirty="0"/>
              <a:t> this time</a:t>
            </a:r>
          </a:p>
        </p:txBody>
      </p:sp>
      <p:cxnSp>
        <p:nvCxnSpPr>
          <p:cNvPr id="14" name="Straight Arrow Connector 13">
            <a:extLst>
              <a:ext uri="{FF2B5EF4-FFF2-40B4-BE49-F238E27FC236}">
                <a16:creationId xmlns:a16="http://schemas.microsoft.com/office/drawing/2014/main" id="{59DEBC8F-932B-484B-8506-D7346DB296F8}"/>
              </a:ext>
            </a:extLst>
          </p:cNvPr>
          <p:cNvCxnSpPr>
            <a:cxnSpLocks/>
          </p:cNvCxnSpPr>
          <p:nvPr/>
        </p:nvCxnSpPr>
        <p:spPr>
          <a:xfrm flipV="1">
            <a:off x="1547249" y="2193374"/>
            <a:ext cx="0" cy="434508"/>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12A308B-A37B-AC41-913F-B607758924E1}"/>
              </a:ext>
            </a:extLst>
          </p:cNvPr>
          <p:cNvCxnSpPr>
            <a:cxnSpLocks/>
          </p:cNvCxnSpPr>
          <p:nvPr/>
        </p:nvCxnSpPr>
        <p:spPr>
          <a:xfrm flipH="1">
            <a:off x="2530746" y="1706570"/>
            <a:ext cx="1502493" cy="0"/>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9E718B5-645E-9A4E-8E29-31CF581D3825}"/>
              </a:ext>
            </a:extLst>
          </p:cNvPr>
          <p:cNvCxnSpPr>
            <a:cxnSpLocks/>
          </p:cNvCxnSpPr>
          <p:nvPr/>
        </p:nvCxnSpPr>
        <p:spPr>
          <a:xfrm flipV="1">
            <a:off x="4876800" y="2154105"/>
            <a:ext cx="0" cy="560814"/>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B6627DC-FB9C-2D49-8F8C-3DF10207158F}"/>
              </a:ext>
            </a:extLst>
          </p:cNvPr>
          <p:cNvCxnSpPr>
            <a:cxnSpLocks/>
          </p:cNvCxnSpPr>
          <p:nvPr/>
        </p:nvCxnSpPr>
        <p:spPr>
          <a:xfrm flipV="1">
            <a:off x="1547249" y="3493191"/>
            <a:ext cx="0" cy="434508"/>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9C89EAD-143E-4D43-A370-21ECD7DA8D82}"/>
              </a:ext>
            </a:extLst>
          </p:cNvPr>
          <p:cNvSpPr txBox="1"/>
          <p:nvPr/>
        </p:nvSpPr>
        <p:spPr>
          <a:xfrm>
            <a:off x="640482" y="6121866"/>
            <a:ext cx="1782539" cy="400110"/>
          </a:xfrm>
          <a:prstGeom prst="rect">
            <a:avLst/>
          </a:prstGeom>
          <a:solidFill>
            <a:schemeClr val="bg1"/>
          </a:solidFill>
        </p:spPr>
        <p:txBody>
          <a:bodyPr wrap="none" rtlCol="0">
            <a:spAutoFit/>
          </a:bodyPr>
          <a:lstStyle/>
          <a:p>
            <a:r>
              <a:rPr lang="en-BB" sz="2000" dirty="0">
                <a:solidFill>
                  <a:srgbClr val="0000FF"/>
                </a:solidFill>
              </a:rPr>
              <a:t>Police Act 1919</a:t>
            </a:r>
          </a:p>
        </p:txBody>
      </p:sp>
      <p:cxnSp>
        <p:nvCxnSpPr>
          <p:cNvPr id="21" name="Straight Arrow Connector 20">
            <a:extLst>
              <a:ext uri="{FF2B5EF4-FFF2-40B4-BE49-F238E27FC236}">
                <a16:creationId xmlns:a16="http://schemas.microsoft.com/office/drawing/2014/main" id="{B8340B08-D711-3846-B19C-991D53DD306B}"/>
              </a:ext>
            </a:extLst>
          </p:cNvPr>
          <p:cNvCxnSpPr>
            <a:cxnSpLocks/>
          </p:cNvCxnSpPr>
          <p:nvPr/>
        </p:nvCxnSpPr>
        <p:spPr>
          <a:xfrm flipV="1">
            <a:off x="1536917" y="4814869"/>
            <a:ext cx="0" cy="434508"/>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3D400FF-2850-1046-A2A6-0FD69759B59F}"/>
              </a:ext>
            </a:extLst>
          </p:cNvPr>
          <p:cNvCxnSpPr>
            <a:cxnSpLocks/>
          </p:cNvCxnSpPr>
          <p:nvPr/>
        </p:nvCxnSpPr>
        <p:spPr>
          <a:xfrm flipV="1">
            <a:off x="1531751" y="5687358"/>
            <a:ext cx="0" cy="434508"/>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FB41BA2-966A-AC40-9F2C-85A968041657}"/>
              </a:ext>
            </a:extLst>
          </p:cNvPr>
          <p:cNvSpPr txBox="1"/>
          <p:nvPr/>
        </p:nvSpPr>
        <p:spPr>
          <a:xfrm>
            <a:off x="3460766" y="5883817"/>
            <a:ext cx="2840511" cy="1015663"/>
          </a:xfrm>
          <a:prstGeom prst="rect">
            <a:avLst/>
          </a:prstGeom>
          <a:solidFill>
            <a:schemeClr val="bg1"/>
          </a:solidFill>
        </p:spPr>
        <p:txBody>
          <a:bodyPr wrap="square" rtlCol="0">
            <a:spAutoFit/>
          </a:bodyPr>
          <a:lstStyle/>
          <a:p>
            <a:r>
              <a:rPr lang="en-US" sz="2000" dirty="0"/>
              <a:t>A </a:t>
            </a:r>
            <a:r>
              <a:rPr lang="en-US" sz="2000" dirty="0">
                <a:solidFill>
                  <a:srgbClr val="FF0000"/>
                </a:solidFill>
              </a:rPr>
              <a:t>non-union</a:t>
            </a:r>
            <a:r>
              <a:rPr lang="en-US" sz="2000" dirty="0"/>
              <a:t> Police Federation created to replace NUPPO</a:t>
            </a:r>
          </a:p>
        </p:txBody>
      </p:sp>
      <p:cxnSp>
        <p:nvCxnSpPr>
          <p:cNvPr id="24" name="Straight Arrow Connector 23">
            <a:extLst>
              <a:ext uri="{FF2B5EF4-FFF2-40B4-BE49-F238E27FC236}">
                <a16:creationId xmlns:a16="http://schemas.microsoft.com/office/drawing/2014/main" id="{3DF713BF-CEA5-1F4C-B6FD-2EA2756689CD}"/>
              </a:ext>
            </a:extLst>
          </p:cNvPr>
          <p:cNvCxnSpPr>
            <a:cxnSpLocks/>
          </p:cNvCxnSpPr>
          <p:nvPr/>
        </p:nvCxnSpPr>
        <p:spPr>
          <a:xfrm flipH="1" flipV="1">
            <a:off x="2832317" y="4489324"/>
            <a:ext cx="562007" cy="217254"/>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11C7696-48F0-1044-BFB3-216557F7E4EC}"/>
              </a:ext>
            </a:extLst>
          </p:cNvPr>
          <p:cNvCxnSpPr>
            <a:cxnSpLocks/>
          </p:cNvCxnSpPr>
          <p:nvPr/>
        </p:nvCxnSpPr>
        <p:spPr>
          <a:xfrm flipH="1">
            <a:off x="2511948" y="6321921"/>
            <a:ext cx="859891" cy="0"/>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582BFD3-237A-1C4F-8787-8E29720ADB69}"/>
              </a:ext>
            </a:extLst>
          </p:cNvPr>
          <p:cNvSpPr txBox="1"/>
          <p:nvPr/>
        </p:nvSpPr>
        <p:spPr>
          <a:xfrm>
            <a:off x="7110393" y="5850229"/>
            <a:ext cx="1765933" cy="830997"/>
          </a:xfrm>
          <a:prstGeom prst="rect">
            <a:avLst/>
          </a:prstGeom>
          <a:solidFill>
            <a:schemeClr val="bg1"/>
          </a:solidFill>
        </p:spPr>
        <p:txBody>
          <a:bodyPr wrap="none" rtlCol="0">
            <a:spAutoFit/>
          </a:bodyPr>
          <a:lstStyle/>
          <a:p>
            <a:r>
              <a:rPr lang="en-BB" sz="2400" dirty="0">
                <a:solidFill>
                  <a:srgbClr val="FF0000"/>
                </a:solidFill>
              </a:rPr>
              <a:t>NUPPO dies </a:t>
            </a:r>
          </a:p>
          <a:p>
            <a:r>
              <a:rPr lang="en-BB" sz="2400" dirty="0">
                <a:solidFill>
                  <a:srgbClr val="FF0000"/>
                </a:solidFill>
              </a:rPr>
              <a:t>a slow death</a:t>
            </a:r>
          </a:p>
        </p:txBody>
      </p:sp>
      <p:cxnSp>
        <p:nvCxnSpPr>
          <p:cNvPr id="28" name="Straight Arrow Connector 27">
            <a:extLst>
              <a:ext uri="{FF2B5EF4-FFF2-40B4-BE49-F238E27FC236}">
                <a16:creationId xmlns:a16="http://schemas.microsoft.com/office/drawing/2014/main" id="{9F3A07F1-2F39-0248-87C5-5E03C4D1F680}"/>
              </a:ext>
            </a:extLst>
          </p:cNvPr>
          <p:cNvCxnSpPr>
            <a:cxnSpLocks/>
          </p:cNvCxnSpPr>
          <p:nvPr/>
        </p:nvCxnSpPr>
        <p:spPr>
          <a:xfrm flipH="1">
            <a:off x="6550292" y="6302750"/>
            <a:ext cx="487444" cy="0"/>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981B67D-5DD0-B34E-AE87-AFBD2601F811}"/>
              </a:ext>
            </a:extLst>
          </p:cNvPr>
          <p:cNvSpPr txBox="1"/>
          <p:nvPr/>
        </p:nvSpPr>
        <p:spPr>
          <a:xfrm>
            <a:off x="4370942" y="5274384"/>
            <a:ext cx="2962414" cy="400110"/>
          </a:xfrm>
          <a:prstGeom prst="rect">
            <a:avLst/>
          </a:prstGeom>
          <a:noFill/>
        </p:spPr>
        <p:txBody>
          <a:bodyPr wrap="none" rtlCol="0">
            <a:spAutoFit/>
          </a:bodyPr>
          <a:lstStyle/>
          <a:p>
            <a:r>
              <a:rPr lang="en-BB" sz="2000" dirty="0">
                <a:solidFill>
                  <a:srgbClr val="0000FF"/>
                </a:solidFill>
              </a:rPr>
              <a:t>Pay increase </a:t>
            </a:r>
            <a:r>
              <a:rPr lang="en-BB" sz="2000" dirty="0"/>
              <a:t>for rank &amp; file</a:t>
            </a:r>
          </a:p>
        </p:txBody>
      </p:sp>
      <p:cxnSp>
        <p:nvCxnSpPr>
          <p:cNvPr id="31" name="Straight Arrow Connector 30">
            <a:extLst>
              <a:ext uri="{FF2B5EF4-FFF2-40B4-BE49-F238E27FC236}">
                <a16:creationId xmlns:a16="http://schemas.microsoft.com/office/drawing/2014/main" id="{6F686173-45DF-3C44-B24B-4AD1943F9984}"/>
              </a:ext>
            </a:extLst>
          </p:cNvPr>
          <p:cNvCxnSpPr>
            <a:cxnSpLocks/>
          </p:cNvCxnSpPr>
          <p:nvPr/>
        </p:nvCxnSpPr>
        <p:spPr>
          <a:xfrm flipH="1">
            <a:off x="3371840" y="5458700"/>
            <a:ext cx="661399" cy="0"/>
          </a:xfrm>
          <a:prstGeom prst="straightConnector1">
            <a:avLst/>
          </a:prstGeom>
          <a:ln w="38100">
            <a:solidFill>
              <a:srgbClr val="00E93F"/>
            </a:solidFill>
            <a:headEnd type="arrow"/>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01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edge">
                                      <p:cBhvr>
                                        <p:cTn id="32" dur="20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dissolv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dissolv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dissolv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ssolv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dissolve">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dissolv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dissolve">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dissolv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dissolve">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dissolve">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dissolve">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dissolve">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1000"/>
                                        <p:tgtEl>
                                          <p:spTgt spid="26"/>
                                        </p:tgtEl>
                                      </p:cBhvr>
                                    </p:animEffect>
                                    <p:anim calcmode="lin" valueType="num">
                                      <p:cBhvr>
                                        <p:cTn id="118" dur="1000" fill="hold"/>
                                        <p:tgtEl>
                                          <p:spTgt spid="26"/>
                                        </p:tgtEl>
                                        <p:attrNameLst>
                                          <p:attrName>ppt_x</p:attrName>
                                        </p:attrNameLst>
                                      </p:cBhvr>
                                      <p:tavLst>
                                        <p:tav tm="0">
                                          <p:val>
                                            <p:strVal val="#ppt_x"/>
                                          </p:val>
                                        </p:tav>
                                        <p:tav tm="100000">
                                          <p:val>
                                            <p:strVal val="#ppt_x"/>
                                          </p:val>
                                        </p:tav>
                                      </p:tavLst>
                                    </p:anim>
                                    <p:anim calcmode="lin" valueType="num">
                                      <p:cBhvr>
                                        <p:cTn id="1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nodeType="click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dissolve">
                                      <p:cBhvr>
                                        <p:cTn id="1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4" grpId="0"/>
      <p:bldP spid="12" grpId="0"/>
      <p:bldP spid="5" grpId="0"/>
      <p:bldP spid="6" grpId="0"/>
      <p:bldP spid="18" grpId="0" animBg="1"/>
      <p:bldP spid="23" grpId="0" animBg="1"/>
      <p:bldP spid="26" grpId="0" animBg="1"/>
      <p:bldP spid="29" grpId="0"/>
    </p:bldLst>
  </p:timing>
</p:sld>
</file>

<file path=ppt/theme/theme1.xml><?xml version="1.0" encoding="utf-8"?>
<a:theme xmlns:a="http://schemas.openxmlformats.org/drawingml/2006/main" name="ung_abstract_whi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unswick Presentation" id="{0E1DA3FC-0C0E-4B4A-A73C-F6A7B14A49C6}" vid="{B16D4F7F-FE24-9C47-A0F3-547D028F6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ung_abstract_white</Template>
  <TotalTime>2387</TotalTime>
  <Words>1487</Words>
  <Application>Microsoft Macintosh PowerPoint</Application>
  <PresentationFormat>On-screen Show (4:3)</PresentationFormat>
  <Paragraphs>141</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Candara</vt:lpstr>
      <vt:lpstr>Trebuchet MS</vt:lpstr>
      <vt:lpstr>ung_abstract_white</vt:lpstr>
      <vt:lpstr>Police Unions- Why there are none in Britain  </vt:lpstr>
      <vt:lpstr>Objectives</vt:lpstr>
      <vt:lpstr>1. A  ‘problem’ with US Police Union -Public Perception </vt:lpstr>
      <vt:lpstr>Survey Data re: the ‘Problem</vt:lpstr>
      <vt:lpstr>Survey Data re: the ‘Problem</vt:lpstr>
      <vt:lpstr>2. Why Britain does not have Police Unions Timeline of British Police Union Movement to Sept 1918 </vt:lpstr>
      <vt:lpstr>Why Britain does not have Police Unions Timeline of British Police Union Movement to Aug 1918 </vt:lpstr>
      <vt:lpstr>Why Britain does not have Police Unions Timeline of British Police Union Movement to July 1919</vt:lpstr>
      <vt:lpstr>Why Britain does not have Police Unions Timeline of British Police Union Movement to July 1919</vt:lpstr>
      <vt:lpstr>Conclusion</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Police Unions- Why there are none in Britain  </dc:title>
  <dc:subject/>
  <dc:creator>M.Hanif Majothi</dc:creator>
  <cp:keywords/>
  <dc:description/>
  <cp:lastModifiedBy>Mohamed Majothi</cp:lastModifiedBy>
  <cp:revision>23</cp:revision>
  <cp:lastPrinted>2019-08-02T21:01:21Z</cp:lastPrinted>
  <dcterms:created xsi:type="dcterms:W3CDTF">2021-10-06T01:33:00Z</dcterms:created>
  <dcterms:modified xsi:type="dcterms:W3CDTF">2021-10-08T11:47:04Z</dcterms:modified>
  <cp:category/>
</cp:coreProperties>
</file>