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5" d="100"/>
          <a:sy n="75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D408-95C7-4771-8EAA-45212CC646E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7803-B2CE-4485-92AC-C1C3ADB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D408-95C7-4771-8EAA-45212CC646E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7803-B2CE-4485-92AC-C1C3ADB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1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D408-95C7-4771-8EAA-45212CC646E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7803-B2CE-4485-92AC-C1C3ADB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2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D408-95C7-4771-8EAA-45212CC646E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7803-B2CE-4485-92AC-C1C3ADB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3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D408-95C7-4771-8EAA-45212CC646E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7803-B2CE-4485-92AC-C1C3ADB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4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D408-95C7-4771-8EAA-45212CC646E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7803-B2CE-4485-92AC-C1C3ADB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1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D408-95C7-4771-8EAA-45212CC646E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7803-B2CE-4485-92AC-C1C3ADB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3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D408-95C7-4771-8EAA-45212CC646E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7803-B2CE-4485-92AC-C1C3ADB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9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D408-95C7-4771-8EAA-45212CC646E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7803-B2CE-4485-92AC-C1C3ADB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2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D408-95C7-4771-8EAA-45212CC646E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7803-B2CE-4485-92AC-C1C3ADB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2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D408-95C7-4771-8EAA-45212CC646E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7803-B2CE-4485-92AC-C1C3ADB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CD408-95C7-4771-8EAA-45212CC646E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F7803-B2CE-4485-92AC-C1C3ADB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0900"/>
            <a:ext cx="9144000" cy="4406900"/>
          </a:xfrm>
        </p:spPr>
        <p:txBody>
          <a:bodyPr>
            <a:noAutofit/>
          </a:bodyPr>
          <a:lstStyle/>
          <a:p>
            <a:pPr hangingPunct="0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HOW PREDICTION EQUATIONS CAN BE DEVELOPED AND USED TO ASSIST IN PROGRAM MANAGEMENT IN A CORRECTIONAL SETTING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</a:t>
            </a:r>
          </a:p>
          <a:p>
            <a:pPr hangingPunct="0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Introduction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branches of social science research.  </a:t>
            </a:r>
          </a:p>
          <a:p>
            <a:pPr hangingPunct="0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hangingPunct="0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 multitude of studies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correctional settings.  </a:t>
            </a:r>
          </a:p>
          <a:p>
            <a:pPr hangingPunct="0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predicting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disciplinary adjustment, suicidal tendencies, or types of prison violence from situational factors</a:t>
            </a:r>
          </a:p>
          <a:p>
            <a:pPr hangingPunct="0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86472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850900"/>
            <a:ext cx="11277600" cy="4406900"/>
          </a:xfrm>
        </p:spPr>
        <p:txBody>
          <a:bodyPr>
            <a:noAutofit/>
          </a:bodyPr>
          <a:lstStyle/>
          <a:p>
            <a:pPr algn="l" hangingPunct="0"/>
            <a:r>
              <a:rPr lang="en-U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use of dummy variables. 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Categories in which no category has a higher rank: race.  </a:t>
            </a:r>
          </a:p>
          <a:p>
            <a:pPr algn="l" hangingPunct="0"/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Y’ = a + b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(AGE SENTENCED) + b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(EDOUT) + b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(PRIORCON) + b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(VIOLEVEL) + 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 if Asian, otherwise 0) + 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 if black, otherwise 0) + 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(1 if Latino, otherwise 0) + 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 if Native American, otherwise 0) +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 if white, otherwise 0) + e.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Race variable = Black, Hispanic, Native American, and White each assigned a “b” weight.  </a:t>
            </a:r>
          </a:p>
          <a:p>
            <a:pPr algn="l" hangingPunct="0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-299955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hangingPunct="0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hangingPunct="0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350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850900"/>
            <a:ext cx="11277600" cy="4406900"/>
          </a:xfrm>
        </p:spPr>
        <p:txBody>
          <a:bodyPr>
            <a:noAutofit/>
          </a:bodyPr>
          <a:lstStyle/>
          <a:p>
            <a:pPr algn="l"/>
            <a:r>
              <a:rPr lang="en-U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Increase in the variance explained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increase in R</a:t>
            </a:r>
            <a:r>
              <a:rPr lang="en-US" sz="2000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that variable provides, while holding all other variables constant.   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variance explained by violence level on length of sentence </a:t>
            </a:r>
          </a:p>
          <a:p>
            <a:pPr algn="l" hangingPunct="0"/>
            <a:r>
              <a:rPr lang="en-U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  I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hangingPunct="0"/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              B        SE B       Beta         T  Sig T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EDOUT        -11.306156   15.735957   -.169673     -.718  .4822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AGESENT        -.836946    8.094488   -.026524     -.103  .9189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PRIORCON     -18.784149   24.947628   -.192953     -.753  .4618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(Constant)   383.019560  301.647253                1.270  .2213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=        .38804  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 =  .7631      R Square =  .06409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-299955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hangingPunct="0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hangingPunct="0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356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850900"/>
            <a:ext cx="11277600" cy="44069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8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volumes</a:t>
            </a:r>
          </a:p>
          <a:p>
            <a:pPr algn="l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-299955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hangingPunct="0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hangingPunct="0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45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0900"/>
            <a:ext cx="9144000" cy="4406900"/>
          </a:xfrm>
        </p:spPr>
        <p:txBody>
          <a:bodyPr>
            <a:noAutofit/>
          </a:bodyPr>
          <a:lstStyle/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independent variable’s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success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hangingPunct="0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1) strength of the correlation between the two variables </a:t>
            </a:r>
          </a:p>
          <a:p>
            <a:pPr algn="l" hangingPunct="0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2) Accuracy of the prediction = size of the squared correlation coefficient (R</a:t>
            </a:r>
            <a:r>
              <a:rPr lang="en-US" sz="200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). 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hangingPunct="0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“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predictive efficiency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”.</a:t>
            </a:r>
          </a:p>
          <a:p>
            <a:pPr algn="l" hangingPunct="0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restricted to using only one predictor variable. </a:t>
            </a:r>
          </a:p>
          <a:p>
            <a:pPr algn="l" hangingPunct="0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32325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9400" y="850900"/>
            <a:ext cx="10388600" cy="4406900"/>
          </a:xfrm>
        </p:spPr>
        <p:txBody>
          <a:bodyPr>
            <a:noAutofit/>
          </a:bodyPr>
          <a:lstStyle/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relationship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between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 dependent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set of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predictors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hangingPunct="0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High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school students are likely to use drugs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 risk factors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hangingPunct="0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Data from student records and anonymous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questionnaires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hangingPunct="0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68065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6100" y="850900"/>
            <a:ext cx="8851900" cy="4406900"/>
          </a:xfrm>
        </p:spPr>
        <p:txBody>
          <a:bodyPr>
            <a:noAutofit/>
          </a:bodyPr>
          <a:lstStyle/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dependent variable (drug use).  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bivariate regression equation: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Y’ = a + b­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 in a prison setting --  </a:t>
            </a:r>
          </a:p>
        </p:txBody>
      </p:sp>
    </p:spTree>
    <p:extLst>
      <p:ext uri="{BB962C8B-B14F-4D97-AF65-F5344CB8AC3E}">
        <p14:creationId xmlns:p14="http://schemas.microsoft.com/office/powerpoint/2010/main" val="981653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0900"/>
            <a:ext cx="9144000" cy="4406900"/>
          </a:xfrm>
        </p:spPr>
        <p:txBody>
          <a:bodyPr>
            <a:noAutofit/>
          </a:bodyPr>
          <a:lstStyle/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 education outside of prison is significantly related to length of sentence of female inmates.  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Female inmates at a Nebraska prison: </a:t>
            </a:r>
          </a:p>
          <a:p>
            <a:pPr algn="l" hangingPunct="0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education prior to incarceration (EDOUT) 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Dependent variable: length of sentence (in months)</a:t>
            </a:r>
          </a:p>
          <a:p>
            <a:pPr algn="l" hangingPunct="0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Y’ = a + b­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e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EDOUT                -10.668     -.160    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(Constant)           415.535       </a:t>
            </a:r>
          </a:p>
          <a:p>
            <a:pPr algn="l" hangingPunct="0"/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56566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0900"/>
            <a:ext cx="9144000" cy="4406900"/>
          </a:xfrm>
        </p:spPr>
        <p:txBody>
          <a:bodyPr>
            <a:noAutofit/>
          </a:bodyPr>
          <a:lstStyle/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restricted to using only one predictor variable.  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Adding another variable (age sentenced) 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Y’ = a + b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b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e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                 b         Beta       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EDOUT                -10.668     -.160    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 SENTENCED         -3.236     -.103     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(Constant)           415.535       </a:t>
            </a:r>
          </a:p>
          <a:p>
            <a:pPr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hangingPunct="0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406400" y="-29995534"/>
            <a:ext cx="13385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Variable                            b   </a:t>
            </a:r>
          </a:p>
          <a:p>
            <a:pPr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EDOUT                           -9.986   </a:t>
            </a:r>
          </a:p>
          <a:p>
            <a:pPr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Constant [Y-intercept (a)]     313.184  </a:t>
            </a:r>
          </a:p>
          <a:p>
            <a:pPr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Bivariate equation with a “b” weight of -9.98, we can expect to find roughly 10 months less on the sentence of each female inmate for every additional year of education.</a:t>
            </a:r>
          </a:p>
          <a:p>
            <a:pPr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Intercept “a” women with zero years of education would theoretically serve an average sentence of 313 months.  </a:t>
            </a:r>
          </a:p>
          <a:p>
            <a:pPr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1249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76300"/>
            <a:ext cx="9144000" cy="4406900"/>
          </a:xfrm>
        </p:spPr>
        <p:txBody>
          <a:bodyPr>
            <a:noAutofit/>
          </a:bodyPr>
          <a:lstStyle/>
          <a:p>
            <a:pPr algn="l" hangingPunct="0"/>
            <a:r>
              <a:rPr lang="en-U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Interpreting a regression table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Y’ = a + b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b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b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e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=  7.21526              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 =  .0000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          b           Beta         </a:t>
            </a:r>
            <a:r>
              <a:rPr lang="en-US" sz="20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EDOUT        -11.306156     -.169673     -.718      .0822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AGESENT        -.836946     -.026524    -2.103      .0189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PRIORCON     -18.784149     -.192953    -3.753      .4618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(Constant)   383.019560                  1.270      .2213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R Square =  .06409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-299955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hangingPunct="0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hangingPunct="0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891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0900"/>
            <a:ext cx="9144000" cy="5435600"/>
          </a:xfrm>
        </p:spPr>
        <p:txBody>
          <a:bodyPr>
            <a:noAutofit/>
          </a:bodyPr>
          <a:lstStyle/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Adding severity of offense (VIOLEVEL) </a:t>
            </a:r>
          </a:p>
          <a:p>
            <a:pPr algn="l" hangingPunct="0"/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homicide being the most violent (level 6)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Rape                            (level 5)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Robbery                         (level 4)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Aggravated Assault              (level 3)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Simple Assault                  (level 2) 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Drunk driving, Fraud, selling drugs, and property offenses being rated lowest              (level 1)           </a:t>
            </a:r>
          </a:p>
          <a:p>
            <a:pPr algn="l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Y’ = a + b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b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b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b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e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l" hangingPunct="0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-299955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hangingPunct="0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hangingPunct="0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144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0900"/>
            <a:ext cx="9144000" cy="4406900"/>
          </a:xfrm>
        </p:spPr>
        <p:txBody>
          <a:bodyPr>
            <a:noAutofit/>
          </a:bodyPr>
          <a:lstStyle/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         b          Beta         T     Sig T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AGESENT        2.213229    .070141      .588  .0348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EDOUT         -1.051639   -.015782    -2.142  .0487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PRIORCON       2.252510    .023138      .190  .0515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VIOLEVEL      17.786536    .913719     7.964  .0000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(Constant)  -143.869704                -.932  .3654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algn="l" hangingPunct="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=  17.21526              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 =  .0000             </a:t>
            </a:r>
          </a:p>
          <a:p>
            <a:pPr algn="l" hangingPunct="0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hangingPunct="0"/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-299955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hangingPunct="0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hangingPunct="0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604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844</Words>
  <Application>Microsoft Office PowerPoint</Application>
  <PresentationFormat>Widescreen</PresentationFormat>
  <Paragraphs>149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Office Theme</vt:lpstr>
      <vt:lpstr>      </vt:lpstr>
      <vt:lpstr>      </vt:lpstr>
      <vt:lpstr>      </vt:lpstr>
      <vt:lpstr>      </vt:lpstr>
      <vt:lpstr>      </vt:lpstr>
      <vt:lpstr>      </vt:lpstr>
      <vt:lpstr>      </vt:lpstr>
      <vt:lpstr>      </vt:lpstr>
      <vt:lpstr>      </vt:lpstr>
      <vt:lpstr>      </vt:lpstr>
      <vt:lpstr>      </vt:lpstr>
      <vt:lpstr>      </vt:lpstr>
    </vt:vector>
  </TitlesOfParts>
  <Company>University of North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John(Stu) Batchelder</dc:creator>
  <cp:lastModifiedBy>John(Stu) Batchelder</cp:lastModifiedBy>
  <cp:revision>12</cp:revision>
  <dcterms:created xsi:type="dcterms:W3CDTF">2021-10-08T12:44:04Z</dcterms:created>
  <dcterms:modified xsi:type="dcterms:W3CDTF">2021-10-08T15:19:42Z</dcterms:modified>
</cp:coreProperties>
</file>