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2"/>
  </p:notes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2" r:id="rId17"/>
    <p:sldId id="273" r:id="rId18"/>
    <p:sldId id="271"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6" autoAdjust="0"/>
    <p:restoredTop sz="66898" autoAdjust="0"/>
  </p:normalViewPr>
  <p:slideViewPr>
    <p:cSldViewPr snapToGrid="0">
      <p:cViewPr varScale="1">
        <p:scale>
          <a:sx n="52" d="100"/>
          <a:sy n="52" d="100"/>
        </p:scale>
        <p:origin x="12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7DDF3D-1AA1-4C14-973F-0EC25B541B9A}" type="datetimeFigureOut">
              <a:rPr lang="en-US" smtClean="0"/>
              <a:t>10/8/2021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B1E64-87B4-4305-B0AD-CEF331DD6BCB}" type="slidenum">
              <a:rPr lang="en-US" smtClean="0"/>
              <a:t>‹#›</a:t>
            </a:fld>
            <a:endParaRPr lang="en-US"/>
          </a:p>
        </p:txBody>
      </p:sp>
    </p:spTree>
    <p:extLst>
      <p:ext uri="{BB962C8B-B14F-4D97-AF65-F5344CB8AC3E}">
        <p14:creationId xmlns:p14="http://schemas.microsoft.com/office/powerpoint/2010/main" val="2985789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A prerequisite to joining an organization.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allows for prospective members to prove to the members of the organization that the potential new member is worthy of inclusion into the group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Hazing activities that resulted in sanctioning were documented in the United States as early as 1657, when students at Harvard University were forced to pay fines for hazing (Ellsworth, 2004).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2</a:t>
            </a:fld>
            <a:endParaRPr lang="en-US"/>
          </a:p>
        </p:txBody>
      </p:sp>
    </p:spTree>
    <p:extLst>
      <p:ext uri="{BB962C8B-B14F-4D97-AF65-F5344CB8AC3E}">
        <p14:creationId xmlns:p14="http://schemas.microsoft.com/office/powerpoint/2010/main" val="550755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asked to define hazing, male members of organizations were not clear cut in their original definition of hazing but with further analysis of the data, a common theme in what constituted hazing was found, the purpose behind the 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Since the literature on hazing indicates that male organizational members receive the most attention for participating in hazing rituals it was surprising for this researcher to discover that members of this group had the strictest definition of what constitutes hazing. Exactly the opposite of what was expected.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15</a:t>
            </a:fld>
            <a:endParaRPr lang="en-US"/>
          </a:p>
        </p:txBody>
      </p:sp>
    </p:spTree>
    <p:extLst>
      <p:ext uri="{BB962C8B-B14F-4D97-AF65-F5344CB8AC3E}">
        <p14:creationId xmlns:p14="http://schemas.microsoft.com/office/powerpoint/2010/main" val="1427231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Cholbi</a:t>
            </a:r>
            <a:r>
              <a:rPr lang="en-US" sz="1200" kern="1200" dirty="0">
                <a:solidFill>
                  <a:schemeClr val="tx1"/>
                </a:solidFill>
                <a:effectLst/>
                <a:latin typeface="+mn-lt"/>
                <a:ea typeface="+mn-ea"/>
                <a:cs typeface="+mn-cs"/>
              </a:rPr>
              <a:t> (2009) states that “hazing is not competitive,” but perhaps it is competitive; Competitive in a manner that these would-be hazers are competing to see who has the most power within the organization (p. 151). The person who can mistreat the newcomers of the organization the most may perceive that he or she has the most power within the organization: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16</a:t>
            </a:fld>
            <a:endParaRPr lang="en-US"/>
          </a:p>
        </p:txBody>
      </p:sp>
    </p:spTree>
    <p:extLst>
      <p:ext uri="{BB962C8B-B14F-4D97-AF65-F5344CB8AC3E}">
        <p14:creationId xmlns:p14="http://schemas.microsoft.com/office/powerpoint/2010/main" val="260294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Cholbi’s</a:t>
            </a:r>
            <a:r>
              <a:rPr lang="en-US" sz="1200" kern="1200" dirty="0">
                <a:solidFill>
                  <a:schemeClr val="tx1"/>
                </a:solidFill>
                <a:effectLst/>
                <a:latin typeface="+mn-lt"/>
                <a:ea typeface="+mn-ea"/>
                <a:cs typeface="+mn-cs"/>
              </a:rPr>
              <a:t> (2009): the need to fit in is that intense.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17</a:t>
            </a:fld>
            <a:endParaRPr lang="en-US"/>
          </a:p>
        </p:txBody>
      </p:sp>
    </p:spTree>
    <p:extLst>
      <p:ext uri="{BB962C8B-B14F-4D97-AF65-F5344CB8AC3E}">
        <p14:creationId xmlns:p14="http://schemas.microsoft.com/office/powerpoint/2010/main" val="747073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What happens when you tell a young adult they cannot do something? </a:t>
            </a:r>
          </a:p>
        </p:txBody>
      </p:sp>
      <p:sp>
        <p:nvSpPr>
          <p:cNvPr id="4" name="Slide Number Placeholder 3"/>
          <p:cNvSpPr>
            <a:spLocks noGrp="1"/>
          </p:cNvSpPr>
          <p:nvPr>
            <p:ph type="sldNum" sz="quarter" idx="10"/>
          </p:nvPr>
        </p:nvSpPr>
        <p:spPr/>
        <p:txBody>
          <a:bodyPr/>
          <a:lstStyle/>
          <a:p>
            <a:fld id="{08FB1E64-87B4-4305-B0AD-CEF331DD6BCB}" type="slidenum">
              <a:rPr lang="en-US" smtClean="0"/>
              <a:t>18</a:t>
            </a:fld>
            <a:endParaRPr lang="en-US"/>
          </a:p>
        </p:txBody>
      </p:sp>
    </p:spTree>
    <p:extLst>
      <p:ext uri="{BB962C8B-B14F-4D97-AF65-F5344CB8AC3E}">
        <p14:creationId xmlns:p14="http://schemas.microsoft.com/office/powerpoint/2010/main" val="375192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This mentality is still evident in some fraternities (Newer, 2004; Arnold, 2004).</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“Fagging” of new members is making them be servants.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3</a:t>
            </a:fld>
            <a:endParaRPr lang="en-US"/>
          </a:p>
        </p:txBody>
      </p:sp>
    </p:spTree>
    <p:extLst>
      <p:ext uri="{BB962C8B-B14F-4D97-AF65-F5344CB8AC3E}">
        <p14:creationId xmlns:p14="http://schemas.microsoft.com/office/powerpoint/2010/main" val="338282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“These are vital needs rooted in our human sociability” and the desire to meet these needs are strong among adolescents and young adults (</a:t>
            </a:r>
            <a:r>
              <a:rPr lang="en-US" sz="1200" kern="1200" dirty="0" err="1">
                <a:solidFill>
                  <a:schemeClr val="tx1"/>
                </a:solidFill>
                <a:effectLst/>
                <a:latin typeface="+mn-lt"/>
                <a:ea typeface="+mn-ea"/>
                <a:cs typeface="+mn-cs"/>
              </a:rPr>
              <a:t>Cholbi</a:t>
            </a:r>
            <a:r>
              <a:rPr lang="en-US" sz="1200" kern="1200" dirty="0">
                <a:solidFill>
                  <a:schemeClr val="tx1"/>
                </a:solidFill>
                <a:effectLst/>
                <a:latin typeface="+mn-lt"/>
                <a:ea typeface="+mn-ea"/>
                <a:cs typeface="+mn-cs"/>
              </a:rPr>
              <a:t>, 2009, p. 148).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Feel the need to elevate their social status within society and they believe that becoming affiliated with the hazers will help them gain respect and admiration among their peers.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4</a:t>
            </a:fld>
            <a:endParaRPr lang="en-US"/>
          </a:p>
        </p:txBody>
      </p:sp>
    </p:spTree>
    <p:extLst>
      <p:ext uri="{BB962C8B-B14F-4D97-AF65-F5344CB8AC3E}">
        <p14:creationId xmlns:p14="http://schemas.microsoft.com/office/powerpoint/2010/main" val="306659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makes it a misdemeanor of a high or aggravated nature to “haze any student in connection with or as a condition or precondition of gaining acceptance, membership, office, or other status in a school organization.”  Penalties could include incarceration, fines, or both.</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 order to make hazing an illegal activity, it must be defined.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6</a:t>
            </a:fld>
            <a:endParaRPr lang="en-US"/>
          </a:p>
        </p:txBody>
      </p:sp>
    </p:spTree>
    <p:extLst>
      <p:ext uri="{BB962C8B-B14F-4D97-AF65-F5344CB8AC3E}">
        <p14:creationId xmlns:p14="http://schemas.microsoft.com/office/powerpoint/2010/main" val="2319557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Students saying that exams and homework are hazing. </a:t>
            </a:r>
          </a:p>
          <a:p>
            <a:pPr marL="171450" indent="-171450">
              <a:buFont typeface="Arial" panose="020B0604020202020204" pitchFamily="34" charset="0"/>
              <a:buChar char="•"/>
            </a:pPr>
            <a:r>
              <a:rPr lang="en-US" dirty="0"/>
              <a:t>Tryouts</a:t>
            </a:r>
            <a:r>
              <a:rPr lang="en-US" baseline="0" dirty="0"/>
              <a:t> for sports?</a:t>
            </a:r>
            <a:endParaRPr lang="en-US" dirty="0"/>
          </a:p>
          <a:p>
            <a:pPr marL="171450" indent="-171450">
              <a:buFont typeface="Arial" panose="020B0604020202020204" pitchFamily="34" charset="0"/>
              <a:buChar char="•"/>
            </a:pPr>
            <a:r>
              <a:rPr lang="en-US" dirty="0"/>
              <a:t>Ph.D. comp: Hazing? When are you ever going to need to write</a:t>
            </a:r>
            <a:r>
              <a:rPr lang="en-US" baseline="0" dirty="0"/>
              <a:t> a 50 page paper in 48 hours?  </a:t>
            </a:r>
          </a:p>
          <a:p>
            <a:pPr marL="171450" indent="-171450">
              <a:buFont typeface="Arial" panose="020B0604020202020204" pitchFamily="34" charset="0"/>
              <a:buChar char="•"/>
            </a:pPr>
            <a:r>
              <a:rPr lang="en-US" baseline="0" dirty="0"/>
              <a:t>Now schools have lists of things that are specifically not considered hazing.</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7</a:t>
            </a:fld>
            <a:endParaRPr lang="en-US"/>
          </a:p>
        </p:txBody>
      </p:sp>
    </p:spTree>
    <p:extLst>
      <p:ext uri="{BB962C8B-B14F-4D97-AF65-F5344CB8AC3E}">
        <p14:creationId xmlns:p14="http://schemas.microsoft.com/office/powerpoint/2010/main" val="1747282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When conducting the literature review, at</a:t>
            </a:r>
            <a:r>
              <a:rPr lang="en-US" baseline="0" dirty="0"/>
              <a:t> the time, only surveys that used Likert scales ranking how much a person agreed or disagreed about a statement were found. </a:t>
            </a:r>
          </a:p>
          <a:p>
            <a:pPr marL="171450" indent="-171450">
              <a:buFont typeface="Arial" panose="020B0604020202020204" pitchFamily="34" charset="0"/>
              <a:buChar char="•"/>
            </a:pPr>
            <a:r>
              <a:rPr lang="en-US" baseline="0" dirty="0"/>
              <a:t>Once Study used a factorial survey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nine out of ten respondents participated in activities that the researchers classified as hazing activities; however, most respondents did not feel that they had, in fact, experienced hazing (Allan &amp; Madden, 2008)</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8</a:t>
            </a:fld>
            <a:endParaRPr lang="en-US"/>
          </a:p>
        </p:txBody>
      </p:sp>
    </p:spTree>
    <p:extLst>
      <p:ext uri="{BB962C8B-B14F-4D97-AF65-F5344CB8AC3E}">
        <p14:creationId xmlns:p14="http://schemas.microsoft.com/office/powerpoint/2010/main" val="4084043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Participants were not allowed to preview the question guide, in an effort to limit </a:t>
            </a:r>
            <a:r>
              <a:rPr lang="en-US" sz="1200" kern="1200" dirty="0" err="1">
                <a:solidFill>
                  <a:schemeClr val="tx1"/>
                </a:solidFill>
                <a:effectLst/>
                <a:latin typeface="+mn-lt"/>
                <a:ea typeface="+mn-ea"/>
                <a:cs typeface="+mn-cs"/>
              </a:rPr>
              <a:t>preinterview</a:t>
            </a:r>
            <a:r>
              <a:rPr lang="en-US" sz="1200" kern="1200" dirty="0">
                <a:solidFill>
                  <a:schemeClr val="tx1"/>
                </a:solidFill>
                <a:effectLst/>
                <a:latin typeface="+mn-lt"/>
                <a:ea typeface="+mn-ea"/>
                <a:cs typeface="+mn-cs"/>
              </a:rPr>
              <a:t> rehearsal.  Students were also not offered incentives, in an effort to limit bogus responses. Participants were ensured that their study data was strictly confidential. Several interviewees required continual assurances of confidentiality due to the sensitive nature of the subject matter. The researcher also had to remind the respondents that she was trying to get their definition of what constituted hazing, not the schools definition, as well as where they personally would draw the line, not where the school would draw the line.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interviews were recorded using a hand-held audio recorder. The recordings were then destroyed upon transcription to help ensure participant confidentiality. </a:t>
            </a:r>
          </a:p>
          <a:p>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10</a:t>
            </a:fld>
            <a:endParaRPr lang="en-US"/>
          </a:p>
        </p:txBody>
      </p:sp>
    </p:spTree>
    <p:extLst>
      <p:ext uri="{BB962C8B-B14F-4D97-AF65-F5344CB8AC3E}">
        <p14:creationId xmlns:p14="http://schemas.microsoft.com/office/powerpoint/2010/main" val="3398584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non-organizational females the central aspect that would define an act as hazing was if the act was embarrassing or derogatory in nature: </a:t>
            </a:r>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12</a:t>
            </a:fld>
            <a:endParaRPr lang="en-US"/>
          </a:p>
        </p:txBody>
      </p:sp>
    </p:spTree>
    <p:extLst>
      <p:ext uri="{BB962C8B-B14F-4D97-AF65-F5344CB8AC3E}">
        <p14:creationId xmlns:p14="http://schemas.microsoft.com/office/powerpoint/2010/main" val="9078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Male respondents had a different perspective of what aspect of an act made it hazing than the female respondents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male non-organizational members an act was most likely to be considered hazing if it was likely to get somebody hurt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The “gallon challenge” is the consumption of one gallon of milk within the time limit of one hour, without vomiting. For all interviews in which the “gallon challenge” was mentioned, the respondents did not classify it as a hazing activity. </a:t>
            </a:r>
          </a:p>
          <a:p>
            <a:endParaRPr lang="en-US" dirty="0"/>
          </a:p>
        </p:txBody>
      </p:sp>
      <p:sp>
        <p:nvSpPr>
          <p:cNvPr id="4" name="Slide Number Placeholder 3"/>
          <p:cNvSpPr>
            <a:spLocks noGrp="1"/>
          </p:cNvSpPr>
          <p:nvPr>
            <p:ph type="sldNum" sz="quarter" idx="10"/>
          </p:nvPr>
        </p:nvSpPr>
        <p:spPr/>
        <p:txBody>
          <a:bodyPr/>
          <a:lstStyle/>
          <a:p>
            <a:fld id="{08FB1E64-87B4-4305-B0AD-CEF331DD6BCB}" type="slidenum">
              <a:rPr lang="en-US" smtClean="0"/>
              <a:t>14</a:t>
            </a:fld>
            <a:endParaRPr lang="en-US"/>
          </a:p>
        </p:txBody>
      </p:sp>
    </p:spTree>
    <p:extLst>
      <p:ext uri="{BB962C8B-B14F-4D97-AF65-F5344CB8AC3E}">
        <p14:creationId xmlns:p14="http://schemas.microsoft.com/office/powerpoint/2010/main" val="324490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215716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03B08F-613B-441F-BF93-9F8C5AE91F0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76889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1927823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318040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153415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1294764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389508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591770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87843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768537"/>
            <a:ext cx="10510466" cy="1344706"/>
          </a:xfrm>
        </p:spPr>
        <p:txBody>
          <a:bodyPr>
            <a:normAutofit/>
          </a:bodyPr>
          <a:lstStyle>
            <a:lvl1pPr>
              <a:defRPr sz="4400">
                <a:latin typeface="Arial Rounded MT Bold" panose="020F0704030504030204" pitchFamily="34" charset="0"/>
              </a:defRPr>
            </a:lvl1pPr>
          </a:lstStyle>
          <a:p>
            <a:r>
              <a:rPr lang="en-US" dirty="0"/>
              <a:t>Click to edit Master title style</a:t>
            </a:r>
          </a:p>
        </p:txBody>
      </p:sp>
      <p:sp>
        <p:nvSpPr>
          <p:cNvPr id="3" name="Content Placeholder 2"/>
          <p:cNvSpPr>
            <a:spLocks noGrp="1"/>
          </p:cNvSpPr>
          <p:nvPr>
            <p:ph idx="1"/>
          </p:nvPr>
        </p:nvSpPr>
        <p:spPr>
          <a:xfrm>
            <a:off x="1484310" y="2191871"/>
            <a:ext cx="10510466" cy="4222376"/>
          </a:xfrm>
        </p:spPr>
        <p:txBody>
          <a:bodyPr anchor="ctr">
            <a:normAutofit/>
          </a:bodyPr>
          <a:lstStyle>
            <a:lvl1pPr>
              <a:buClr>
                <a:schemeClr val="accent1">
                  <a:lumMod val="75000"/>
                </a:schemeClr>
              </a:buClr>
              <a:defRPr sz="4000" b="0" cap="none" spc="0">
                <a:ln w="0"/>
                <a:solidFill>
                  <a:schemeClr val="tx1"/>
                </a:solidFill>
                <a:effectLst>
                  <a:outerShdw blurRad="38100" dist="19050" dir="2700000" algn="tl" rotWithShape="0">
                    <a:schemeClr val="dk1">
                      <a:alpha val="40000"/>
                    </a:schemeClr>
                  </a:outerShdw>
                </a:effectLst>
              </a:defRPr>
            </a:lvl1pPr>
            <a:lvl2pPr>
              <a:buClr>
                <a:schemeClr val="accent1">
                  <a:lumMod val="75000"/>
                </a:schemeClr>
              </a:buClr>
              <a:defRPr sz="3600" b="0" cap="none" spc="0">
                <a:ln w="0"/>
                <a:solidFill>
                  <a:schemeClr val="tx1"/>
                </a:solidFill>
                <a:effectLst>
                  <a:outerShdw blurRad="38100" dist="19050" dir="2700000" algn="tl" rotWithShape="0">
                    <a:schemeClr val="dk1">
                      <a:alpha val="40000"/>
                    </a:schemeClr>
                  </a:outerShdw>
                </a:effectLst>
              </a:defRPr>
            </a:lvl2pPr>
            <a:lvl3pPr>
              <a:buClr>
                <a:schemeClr val="accent1">
                  <a:lumMod val="75000"/>
                </a:schemeClr>
              </a:buClr>
              <a:defRPr sz="3200" b="0" cap="none" spc="0">
                <a:ln w="0"/>
                <a:solidFill>
                  <a:schemeClr val="tx1"/>
                </a:solidFill>
                <a:effectLst>
                  <a:outerShdw blurRad="38100" dist="19050" dir="2700000" algn="tl" rotWithShape="0">
                    <a:schemeClr val="dk1">
                      <a:alpha val="40000"/>
                    </a:schemeClr>
                  </a:outerShdw>
                </a:effectLst>
              </a:defRPr>
            </a:lvl3pPr>
            <a:lvl4pPr>
              <a:buClr>
                <a:schemeClr val="accent1">
                  <a:lumMod val="75000"/>
                </a:schemeClr>
              </a:buClr>
              <a:defRPr sz="2800" b="0" cap="none" spc="0">
                <a:ln w="0"/>
                <a:solidFill>
                  <a:schemeClr val="tx1"/>
                </a:solidFill>
                <a:effectLst>
                  <a:outerShdw blurRad="38100" dist="19050" dir="2700000" algn="tl" rotWithShape="0">
                    <a:schemeClr val="dk1">
                      <a:alpha val="40000"/>
                    </a:schemeClr>
                  </a:outerShdw>
                </a:effectLst>
              </a:defRPr>
            </a:lvl4pPr>
            <a:lvl5pPr>
              <a:buClr>
                <a:schemeClr val="accent1">
                  <a:lumMod val="75000"/>
                </a:schemeClr>
              </a:buClr>
              <a:defRPr sz="2400" b="0" cap="none" spc="0">
                <a:ln w="0"/>
                <a:solidFill>
                  <a:schemeClr val="tx1"/>
                </a:solidFill>
                <a:effectLst>
                  <a:outerShdw blurRad="38100" dist="19050" dir="2700000" algn="tl" rotWithShape="0">
                    <a:schemeClr val="dk1">
                      <a:alpha val="40000"/>
                    </a:schemeClr>
                  </a:outerShdw>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a:xfrm>
            <a:off x="0" y="6492875"/>
            <a:ext cx="7084177" cy="365125"/>
          </a:xfrm>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188534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3B08F-613B-441F-BF93-9F8C5AE91F0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229967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3B08F-613B-441F-BF93-9F8C5AE91F0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356892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3B08F-613B-441F-BF93-9F8C5AE91F0A}"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213076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3B08F-613B-441F-BF93-9F8C5AE91F0A}"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216036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3B08F-613B-441F-BF93-9F8C5AE91F0A}"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83497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03B08F-613B-441F-BF93-9F8C5AE91F0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18185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03B08F-613B-441F-BF93-9F8C5AE91F0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CD43B-DA46-4146-A3C0-5CA979D92F39}" type="slidenum">
              <a:rPr lang="en-US" smtClean="0"/>
              <a:t>‹#›</a:t>
            </a:fld>
            <a:endParaRPr lang="en-US"/>
          </a:p>
        </p:txBody>
      </p:sp>
    </p:spTree>
    <p:extLst>
      <p:ext uri="{BB962C8B-B14F-4D97-AF65-F5344CB8AC3E}">
        <p14:creationId xmlns:p14="http://schemas.microsoft.com/office/powerpoint/2010/main" val="300275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03B08F-613B-441F-BF93-9F8C5AE91F0A}" type="datetimeFigureOut">
              <a:rPr lang="en-US" smtClean="0"/>
              <a:t>10/8/2021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9CD43B-DA46-4146-A3C0-5CA979D92F39}" type="slidenum">
              <a:rPr lang="en-US" smtClean="0"/>
              <a:t>‹#›</a:t>
            </a:fld>
            <a:endParaRPr lang="en-US"/>
          </a:p>
        </p:txBody>
      </p:sp>
    </p:spTree>
    <p:extLst>
      <p:ext uri="{BB962C8B-B14F-4D97-AF65-F5344CB8AC3E}">
        <p14:creationId xmlns:p14="http://schemas.microsoft.com/office/powerpoint/2010/main" val="27749979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Fun &amp; Games vs. Hazing:</a:t>
            </a:r>
            <a:br>
              <a:rPr lang="en-US" dirty="0"/>
            </a:br>
            <a:r>
              <a:rPr lang="en-US" dirty="0"/>
              <a:t>Where is the line drawn</a:t>
            </a:r>
          </a:p>
        </p:txBody>
      </p:sp>
      <p:sp>
        <p:nvSpPr>
          <p:cNvPr id="3" name="Subtitle 2"/>
          <p:cNvSpPr>
            <a:spLocks noGrp="1"/>
          </p:cNvSpPr>
          <p:nvPr>
            <p:ph type="subTitle" idx="1"/>
          </p:nvPr>
        </p:nvSpPr>
        <p:spPr/>
        <p:txBody>
          <a:bodyPr/>
          <a:lstStyle/>
          <a:p>
            <a:r>
              <a:rPr lang="en-US" dirty="0"/>
              <a:t>By Matilda J. Foster &amp; John Stuart </a:t>
            </a:r>
            <a:r>
              <a:rPr lang="en-US" dirty="0" err="1"/>
              <a:t>Batchelder</a:t>
            </a:r>
            <a:endParaRPr lang="en-US" dirty="0"/>
          </a:p>
          <a:p>
            <a:r>
              <a:rPr lang="en-US" dirty="0"/>
              <a:t>The University of North Georgia</a:t>
            </a:r>
          </a:p>
          <a:p>
            <a:endParaRPr lang="en-US" dirty="0"/>
          </a:p>
        </p:txBody>
      </p:sp>
    </p:spTree>
    <p:extLst>
      <p:ext uri="{BB962C8B-B14F-4D97-AF65-F5344CB8AC3E}">
        <p14:creationId xmlns:p14="http://schemas.microsoft.com/office/powerpoint/2010/main" val="70793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36177"/>
            <a:ext cx="10510466" cy="1183342"/>
          </a:xfrm>
        </p:spPr>
        <p:txBody>
          <a:bodyPr/>
          <a:lstStyle/>
          <a:p>
            <a:r>
              <a:rPr lang="en-US" dirty="0"/>
              <a:t>Potential Initiation Rituals</a:t>
            </a:r>
          </a:p>
        </p:txBody>
      </p:sp>
      <p:sp>
        <p:nvSpPr>
          <p:cNvPr id="3" name="Content Placeholder 2"/>
          <p:cNvSpPr>
            <a:spLocks noGrp="1"/>
          </p:cNvSpPr>
          <p:nvPr>
            <p:ph idx="1"/>
          </p:nvPr>
        </p:nvSpPr>
        <p:spPr>
          <a:xfrm>
            <a:off x="1484310" y="1721225"/>
            <a:ext cx="10510466" cy="5096434"/>
          </a:xfrm>
        </p:spPr>
        <p:txBody>
          <a:bodyPr>
            <a:normAutofit fontScale="55000" lnSpcReduction="20000"/>
          </a:bodyPr>
          <a:lstStyle/>
          <a:p>
            <a:pPr lvl="0"/>
            <a:r>
              <a:rPr lang="en-US" dirty="0">
                <a:effectLst/>
              </a:rPr>
              <a:t>Not being allowed to use certain staircases on campus or to walk on the grass.</a:t>
            </a:r>
            <a:endParaRPr lang="en-US" sz="3600" dirty="0">
              <a:effectLst/>
            </a:endParaRPr>
          </a:p>
          <a:p>
            <a:pPr lvl="0"/>
            <a:r>
              <a:rPr lang="en-US" dirty="0">
                <a:effectLst/>
              </a:rPr>
              <a:t>Wearing articles of clothing picked out by members of the organization.</a:t>
            </a:r>
            <a:endParaRPr lang="en-US" sz="3600" dirty="0">
              <a:effectLst/>
            </a:endParaRPr>
          </a:p>
          <a:p>
            <a:pPr lvl="0"/>
            <a:r>
              <a:rPr lang="en-US" dirty="0">
                <a:effectLst/>
              </a:rPr>
              <a:t>Being woken up in the middle of the night.</a:t>
            </a:r>
            <a:endParaRPr lang="en-US" sz="3600" dirty="0">
              <a:effectLst/>
            </a:endParaRPr>
          </a:p>
          <a:p>
            <a:pPr lvl="1"/>
            <a:r>
              <a:rPr lang="en-US" dirty="0">
                <a:effectLst/>
              </a:rPr>
              <a:t>By turning on the lights</a:t>
            </a:r>
            <a:endParaRPr lang="en-US" sz="3200" dirty="0">
              <a:effectLst/>
            </a:endParaRPr>
          </a:p>
          <a:p>
            <a:pPr lvl="1"/>
            <a:r>
              <a:rPr lang="en-US" dirty="0">
                <a:effectLst/>
              </a:rPr>
              <a:t>By yelling</a:t>
            </a:r>
            <a:endParaRPr lang="en-US" sz="3200" dirty="0">
              <a:effectLst/>
            </a:endParaRPr>
          </a:p>
          <a:p>
            <a:pPr lvl="1"/>
            <a:r>
              <a:rPr lang="en-US" dirty="0">
                <a:effectLst/>
              </a:rPr>
              <a:t>By making a loud noise</a:t>
            </a:r>
            <a:endParaRPr lang="en-US" sz="3200" dirty="0">
              <a:effectLst/>
            </a:endParaRPr>
          </a:p>
          <a:p>
            <a:pPr lvl="1"/>
            <a:r>
              <a:rPr lang="en-US" dirty="0">
                <a:effectLst/>
              </a:rPr>
              <a:t>By cold water</a:t>
            </a:r>
            <a:endParaRPr lang="en-US" sz="3200" dirty="0">
              <a:effectLst/>
            </a:endParaRPr>
          </a:p>
          <a:p>
            <a:pPr lvl="0"/>
            <a:r>
              <a:rPr lang="en-US" dirty="0">
                <a:effectLst/>
              </a:rPr>
              <a:t>Being forced to do physical exercise.</a:t>
            </a:r>
            <a:endParaRPr lang="en-US" sz="3600" dirty="0">
              <a:effectLst/>
            </a:endParaRPr>
          </a:p>
          <a:p>
            <a:pPr lvl="1"/>
            <a:r>
              <a:rPr lang="en-US" dirty="0">
                <a:effectLst/>
              </a:rPr>
              <a:t>Indoors </a:t>
            </a:r>
            <a:endParaRPr lang="en-US" sz="3200" dirty="0">
              <a:effectLst/>
            </a:endParaRPr>
          </a:p>
          <a:p>
            <a:pPr lvl="1"/>
            <a:r>
              <a:rPr lang="en-US" dirty="0">
                <a:effectLst/>
              </a:rPr>
              <a:t> Outdoors</a:t>
            </a:r>
            <a:endParaRPr lang="en-US" sz="3200" dirty="0">
              <a:effectLst/>
            </a:endParaRPr>
          </a:p>
          <a:p>
            <a:pPr lvl="0"/>
            <a:r>
              <a:rPr lang="en-US" dirty="0">
                <a:effectLst/>
              </a:rPr>
              <a:t>Being forced to eat or drink certain foods/beverages.</a:t>
            </a:r>
          </a:p>
          <a:p>
            <a:pPr marL="0" lvl="0" indent="0">
              <a:buNone/>
            </a:pPr>
            <a:endParaRPr lang="en-US" sz="3600" dirty="0">
              <a:effectLst/>
            </a:endParaRPr>
          </a:p>
          <a:p>
            <a:endParaRPr lang="en-US" dirty="0"/>
          </a:p>
        </p:txBody>
      </p:sp>
    </p:spTree>
    <p:extLst>
      <p:ext uri="{BB962C8B-B14F-4D97-AF65-F5344CB8AC3E}">
        <p14:creationId xmlns:p14="http://schemas.microsoft.com/office/powerpoint/2010/main" val="1914280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1484310" y="2191871"/>
            <a:ext cx="10510466" cy="4424082"/>
          </a:xfrm>
        </p:spPr>
        <p:txBody>
          <a:bodyPr>
            <a:normAutofit fontScale="92500" lnSpcReduction="10000"/>
          </a:bodyPr>
          <a:lstStyle/>
          <a:p>
            <a:r>
              <a:rPr lang="en-US" dirty="0"/>
              <a:t>Recorded Interviews</a:t>
            </a:r>
          </a:p>
          <a:p>
            <a:pPr lvl="1"/>
            <a:r>
              <a:rPr lang="en-US" dirty="0"/>
              <a:t>Transcribed</a:t>
            </a:r>
          </a:p>
          <a:p>
            <a:pPr lvl="1"/>
            <a:r>
              <a:rPr lang="en-US" dirty="0" err="1"/>
              <a:t>Atlas.ti</a:t>
            </a:r>
            <a:endParaRPr lang="en-US" dirty="0"/>
          </a:p>
          <a:p>
            <a:pPr lvl="1"/>
            <a:r>
              <a:rPr lang="en-US" dirty="0"/>
              <a:t>31 codes, </a:t>
            </a:r>
            <a:r>
              <a:rPr lang="en-US" dirty="0">
                <a:effectLst/>
              </a:rPr>
              <a:t>represent distinct differences in comparisons between organizational members and non organizational.</a:t>
            </a:r>
          </a:p>
          <a:p>
            <a:pPr lvl="1"/>
            <a:r>
              <a:rPr lang="en-US" dirty="0">
                <a:effectLst/>
              </a:rPr>
              <a:t>Gender differences </a:t>
            </a:r>
          </a:p>
          <a:p>
            <a:pPr lvl="1"/>
            <a:endParaRPr lang="en-US" dirty="0"/>
          </a:p>
        </p:txBody>
      </p:sp>
    </p:spTree>
    <p:extLst>
      <p:ext uri="{BB962C8B-B14F-4D97-AF65-F5344CB8AC3E}">
        <p14:creationId xmlns:p14="http://schemas.microsoft.com/office/powerpoint/2010/main" val="1388600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68941"/>
            <a:ext cx="10510466" cy="1465730"/>
          </a:xfrm>
        </p:spPr>
        <p:txBody>
          <a:bodyPr/>
          <a:lstStyle/>
          <a:p>
            <a:r>
              <a:rPr lang="en-US" b="1" dirty="0"/>
              <a:t>Female Non-organizational Member</a:t>
            </a:r>
            <a:endParaRPr lang="en-US" dirty="0"/>
          </a:p>
        </p:txBody>
      </p:sp>
      <p:sp>
        <p:nvSpPr>
          <p:cNvPr id="3" name="Content Placeholder 2"/>
          <p:cNvSpPr>
            <a:spLocks noGrp="1"/>
          </p:cNvSpPr>
          <p:nvPr>
            <p:ph idx="1"/>
          </p:nvPr>
        </p:nvSpPr>
        <p:spPr>
          <a:xfrm>
            <a:off x="1484310" y="1734671"/>
            <a:ext cx="10510466" cy="4679576"/>
          </a:xfrm>
        </p:spPr>
        <p:txBody>
          <a:bodyPr>
            <a:normAutofit fontScale="62500" lnSpcReduction="20000"/>
          </a:bodyPr>
          <a:lstStyle/>
          <a:p>
            <a:r>
              <a:rPr lang="en-US" i="1" dirty="0">
                <a:effectLst/>
              </a:rPr>
              <a:t>“Hazing is something demeaning.”</a:t>
            </a:r>
          </a:p>
          <a:p>
            <a:r>
              <a:rPr lang="en-US" i="1" dirty="0">
                <a:effectLst/>
              </a:rPr>
              <a:t>“It </a:t>
            </a:r>
            <a:r>
              <a:rPr lang="en-US" dirty="0">
                <a:effectLst/>
              </a:rPr>
              <a:t>(hazing)</a:t>
            </a:r>
            <a:r>
              <a:rPr lang="en-US" i="1" dirty="0">
                <a:effectLst/>
              </a:rPr>
              <a:t> is purposely humiliating somebody.”</a:t>
            </a:r>
          </a:p>
          <a:p>
            <a:r>
              <a:rPr lang="en-US" dirty="0">
                <a:effectLst/>
              </a:rPr>
              <a:t>“</a:t>
            </a:r>
            <a:r>
              <a:rPr lang="en-US" i="1" dirty="0">
                <a:effectLst/>
              </a:rPr>
              <a:t>Depends on if it’s, again if it’s designed to humiliate someone, then I think it is hazing.</a:t>
            </a:r>
            <a:r>
              <a:rPr lang="en-US" dirty="0">
                <a:effectLst/>
              </a:rPr>
              <a:t>” </a:t>
            </a:r>
          </a:p>
          <a:p>
            <a:r>
              <a:rPr lang="en-US" dirty="0">
                <a:effectLst/>
              </a:rPr>
              <a:t>“</a:t>
            </a:r>
            <a:r>
              <a:rPr lang="en-US" i="1" dirty="0">
                <a:effectLst/>
              </a:rPr>
              <a:t>Especially if people were chubby like me, I would die”</a:t>
            </a:r>
          </a:p>
          <a:p>
            <a:r>
              <a:rPr lang="en-US" dirty="0">
                <a:effectLst/>
              </a:rPr>
              <a:t>“</a:t>
            </a:r>
            <a:r>
              <a:rPr lang="en-US" i="1" dirty="0">
                <a:effectLst/>
              </a:rPr>
              <a:t>If it’s done to shame somebody or to demean somebody then you know, you know to me it’s all about the intent.”</a:t>
            </a:r>
            <a:r>
              <a:rPr lang="en-US" dirty="0">
                <a:effectLst/>
              </a:rPr>
              <a:t> </a:t>
            </a:r>
          </a:p>
          <a:p>
            <a:r>
              <a:rPr lang="en-US" i="1" dirty="0">
                <a:effectLst/>
              </a:rPr>
              <a:t>“If everybody is sitting around gawking and laughing at the person doing it, you know, the person that’s eating the food is being demeaned.”</a:t>
            </a:r>
            <a:r>
              <a:rPr lang="en-US" dirty="0">
                <a:effectLst/>
              </a:rPr>
              <a:t> </a:t>
            </a:r>
          </a:p>
          <a:p>
            <a:r>
              <a:rPr lang="en-US" i="1" dirty="0">
                <a:effectLst/>
              </a:rPr>
              <a:t>“There’s a border line there because some people are allergic to certain foods. If nobody is allergic to it and it’s not mean or condescending then it’s fine.”</a:t>
            </a:r>
            <a:r>
              <a:rPr lang="en-US" dirty="0">
                <a:effectLst/>
              </a:rPr>
              <a:t> </a:t>
            </a:r>
          </a:p>
          <a:p>
            <a:endParaRPr lang="en-US" dirty="0"/>
          </a:p>
        </p:txBody>
      </p:sp>
    </p:spTree>
    <p:extLst>
      <p:ext uri="{BB962C8B-B14F-4D97-AF65-F5344CB8AC3E}">
        <p14:creationId xmlns:p14="http://schemas.microsoft.com/office/powerpoint/2010/main" val="1755405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8259"/>
            <a:ext cx="10510466" cy="1210235"/>
          </a:xfrm>
        </p:spPr>
        <p:txBody>
          <a:bodyPr/>
          <a:lstStyle/>
          <a:p>
            <a:r>
              <a:rPr lang="en-US" b="1" dirty="0"/>
              <a:t>Female Organizational Members</a:t>
            </a:r>
            <a:endParaRPr lang="en-US" dirty="0"/>
          </a:p>
        </p:txBody>
      </p:sp>
      <p:sp>
        <p:nvSpPr>
          <p:cNvPr id="3" name="Content Placeholder 2"/>
          <p:cNvSpPr>
            <a:spLocks noGrp="1"/>
          </p:cNvSpPr>
          <p:nvPr>
            <p:ph idx="1"/>
          </p:nvPr>
        </p:nvSpPr>
        <p:spPr>
          <a:xfrm>
            <a:off x="1484310" y="2366682"/>
            <a:ext cx="10707690" cy="4491318"/>
          </a:xfrm>
        </p:spPr>
        <p:txBody>
          <a:bodyPr>
            <a:normAutofit fontScale="62500" lnSpcReduction="20000"/>
          </a:bodyPr>
          <a:lstStyle/>
          <a:p>
            <a:pPr marL="0" indent="0">
              <a:buNone/>
            </a:pPr>
            <a:r>
              <a:rPr lang="en-US" dirty="0">
                <a:effectLst/>
              </a:rPr>
              <a:t>Interviewer:	Can you define hazing for me?</a:t>
            </a:r>
          </a:p>
          <a:p>
            <a:pPr marL="0" indent="0">
              <a:buNone/>
            </a:pPr>
            <a:r>
              <a:rPr lang="en-US" dirty="0">
                <a:effectLst/>
              </a:rPr>
              <a:t>Respondent:	Um, well I think hazing is all circumstantial and I think…when it comes to hazing you have the option not to do it or to do it.</a:t>
            </a:r>
          </a:p>
          <a:p>
            <a:pPr marL="0" indent="0">
              <a:buNone/>
            </a:pPr>
            <a:endParaRPr lang="en-US" dirty="0">
              <a:effectLst/>
            </a:endParaRPr>
          </a:p>
          <a:p>
            <a:r>
              <a:rPr lang="en-US" dirty="0">
                <a:effectLst/>
              </a:rPr>
              <a:t>“</a:t>
            </a:r>
            <a:r>
              <a:rPr lang="en-US" i="1" dirty="0">
                <a:effectLst/>
              </a:rPr>
              <a:t>I could choke and die on this</a:t>
            </a:r>
            <a:r>
              <a:rPr lang="en-US" dirty="0">
                <a:effectLst/>
              </a:rPr>
              <a:t> (holds up a Cheerio), “</a:t>
            </a:r>
            <a:r>
              <a:rPr lang="en-US" i="1" dirty="0">
                <a:effectLst/>
              </a:rPr>
              <a:t>this is not hazing</a:t>
            </a:r>
            <a:r>
              <a:rPr lang="en-US" dirty="0">
                <a:effectLst/>
              </a:rPr>
              <a:t>” (puts Cheerio in mouth). </a:t>
            </a:r>
          </a:p>
          <a:p>
            <a:r>
              <a:rPr lang="en-US" i="1" dirty="0">
                <a:effectLst/>
              </a:rPr>
              <a:t>“I guess it could be hazing if someone is of a certain religion certain types of clothing… depending on their religion or their religious beliefs”; “If they make you drink alcohol and that’s against your religious beliefs then like yeah that’s hazing.”</a:t>
            </a:r>
            <a:r>
              <a:rPr lang="en-US" dirty="0">
                <a:effectLst/>
              </a:rPr>
              <a:t> </a:t>
            </a:r>
          </a:p>
          <a:p>
            <a:pPr marL="0" indent="0">
              <a:buNone/>
            </a:pPr>
            <a:endParaRPr lang="en-US" dirty="0">
              <a:effectLst/>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296077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09283"/>
            <a:ext cx="10510466" cy="1035424"/>
          </a:xfrm>
        </p:spPr>
        <p:txBody>
          <a:bodyPr/>
          <a:lstStyle/>
          <a:p>
            <a:r>
              <a:rPr lang="en-US" b="1" dirty="0"/>
              <a:t>Male Non-organizational Members</a:t>
            </a:r>
            <a:endParaRPr lang="en-US" dirty="0"/>
          </a:p>
        </p:txBody>
      </p:sp>
      <p:sp>
        <p:nvSpPr>
          <p:cNvPr id="3" name="Content Placeholder 2"/>
          <p:cNvSpPr>
            <a:spLocks noGrp="1"/>
          </p:cNvSpPr>
          <p:nvPr>
            <p:ph idx="1"/>
          </p:nvPr>
        </p:nvSpPr>
        <p:spPr>
          <a:xfrm>
            <a:off x="1484310" y="1788459"/>
            <a:ext cx="10510466" cy="4625788"/>
          </a:xfrm>
        </p:spPr>
        <p:txBody>
          <a:bodyPr>
            <a:normAutofit fontScale="85000" lnSpcReduction="10000"/>
          </a:bodyPr>
          <a:lstStyle/>
          <a:p>
            <a:r>
              <a:rPr lang="en-US" dirty="0">
                <a:effectLst/>
              </a:rPr>
              <a:t>“</a:t>
            </a:r>
            <a:r>
              <a:rPr lang="en-US" i="1" dirty="0">
                <a:effectLst/>
              </a:rPr>
              <a:t>I would consider hazing anything that does physical, mental or emotional harm to someone... and it’s not considered like pain or them being hurt.”</a:t>
            </a:r>
            <a:r>
              <a:rPr lang="en-US" dirty="0">
                <a:effectLst/>
              </a:rPr>
              <a:t> </a:t>
            </a:r>
          </a:p>
          <a:p>
            <a:r>
              <a:rPr lang="en-US" i="1" dirty="0">
                <a:effectLst/>
              </a:rPr>
              <a:t>“it’s not really harming, it’s just limiting.”</a:t>
            </a:r>
            <a:r>
              <a:rPr lang="en-US" dirty="0">
                <a:effectLst/>
              </a:rPr>
              <a:t> </a:t>
            </a:r>
          </a:p>
          <a:p>
            <a:r>
              <a:rPr lang="en-US" i="1" dirty="0">
                <a:effectLst/>
              </a:rPr>
              <a:t>“it’s putting you outside of your comfort zone, but not in a sense that it’s purposely trying to hurt you, so I would probably put that more on the not hazing side.” </a:t>
            </a:r>
          </a:p>
          <a:p>
            <a:r>
              <a:rPr lang="en-US" b="1" dirty="0">
                <a:effectLst/>
              </a:rPr>
              <a:t>Gallon Challenge</a:t>
            </a:r>
            <a:endParaRPr lang="en-US" b="1" dirty="0"/>
          </a:p>
        </p:txBody>
      </p:sp>
    </p:spTree>
    <p:extLst>
      <p:ext uri="{BB962C8B-B14F-4D97-AF65-F5344CB8AC3E}">
        <p14:creationId xmlns:p14="http://schemas.microsoft.com/office/powerpoint/2010/main" val="308741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Male Organizational Members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effectLst/>
              </a:rPr>
              <a:t>Interviewer: “Ok, how about being forced to eat something?” 				          </a:t>
            </a:r>
          </a:p>
          <a:p>
            <a:pPr marL="0" indent="0">
              <a:buNone/>
            </a:pPr>
            <a:r>
              <a:rPr lang="en-US" dirty="0">
                <a:effectLst/>
              </a:rPr>
              <a:t>Respondent: “Um, yeah like that’s, I would say that that’s pretty much always hazing because you know, it’s unnecessary” </a:t>
            </a:r>
          </a:p>
          <a:p>
            <a:endParaRPr lang="en-US" i="1" dirty="0">
              <a:effectLst/>
            </a:endParaRPr>
          </a:p>
          <a:p>
            <a:r>
              <a:rPr lang="en-US" i="1" dirty="0">
                <a:effectLst/>
              </a:rPr>
              <a:t>“Doing something mentally or physically just to do it to them, not to have any purpose behind it.”</a:t>
            </a:r>
            <a:r>
              <a:rPr lang="en-US" dirty="0">
                <a:effectLst/>
              </a:rPr>
              <a:t> </a:t>
            </a:r>
          </a:p>
          <a:p>
            <a:r>
              <a:rPr lang="en-US" i="1" dirty="0">
                <a:effectLst/>
              </a:rPr>
              <a:t>“If you’re required to wear it for no reason… it’s still considered hazing.”</a:t>
            </a:r>
            <a:endParaRPr lang="en-US" dirty="0">
              <a:effectLst/>
            </a:endParaRPr>
          </a:p>
          <a:p>
            <a:r>
              <a:rPr lang="en-US" dirty="0">
                <a:effectLst/>
              </a:rPr>
              <a:t> </a:t>
            </a:r>
            <a:r>
              <a:rPr lang="en-US" i="1" dirty="0">
                <a:effectLst/>
              </a:rPr>
              <a:t>“Forcing somebody to wear sunglasses…I would probably say that’s hazing like if…if there’s no reason to wear sunglasses.”</a:t>
            </a:r>
            <a:endParaRPr lang="en-US" dirty="0"/>
          </a:p>
        </p:txBody>
      </p:sp>
    </p:spTree>
    <p:extLst>
      <p:ext uri="{BB962C8B-B14F-4D97-AF65-F5344CB8AC3E}">
        <p14:creationId xmlns:p14="http://schemas.microsoft.com/office/powerpoint/2010/main" val="2053511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74813"/>
            <a:ext cx="10510466" cy="1142999"/>
          </a:xfrm>
        </p:spPr>
        <p:txBody>
          <a:bodyPr/>
          <a:lstStyle/>
          <a:p>
            <a:r>
              <a:rPr lang="en-US" dirty="0"/>
              <a:t>Hazer: Understanding Why</a:t>
            </a:r>
          </a:p>
        </p:txBody>
      </p:sp>
      <p:sp>
        <p:nvSpPr>
          <p:cNvPr id="3" name="Content Placeholder 2"/>
          <p:cNvSpPr>
            <a:spLocks noGrp="1"/>
          </p:cNvSpPr>
          <p:nvPr>
            <p:ph idx="1"/>
          </p:nvPr>
        </p:nvSpPr>
        <p:spPr>
          <a:xfrm>
            <a:off x="1484310" y="1425388"/>
            <a:ext cx="10510466" cy="4988859"/>
          </a:xfrm>
        </p:spPr>
        <p:txBody>
          <a:bodyPr>
            <a:normAutofit fontScale="62500" lnSpcReduction="20000"/>
          </a:bodyPr>
          <a:lstStyle/>
          <a:p>
            <a:r>
              <a:rPr lang="en-US" dirty="0">
                <a:effectLst/>
              </a:rPr>
              <a:t>Unintentional:</a:t>
            </a:r>
          </a:p>
          <a:p>
            <a:pPr lvl="1"/>
            <a:r>
              <a:rPr lang="en-US" dirty="0">
                <a:effectLst/>
              </a:rPr>
              <a:t>Respondent: </a:t>
            </a:r>
            <a:r>
              <a:rPr lang="en-US" i="1" dirty="0">
                <a:effectLst/>
              </a:rPr>
              <a:t>It does not start out that way </a:t>
            </a:r>
            <a:endParaRPr lang="en-US" dirty="0">
              <a:effectLst/>
            </a:endParaRPr>
          </a:p>
          <a:p>
            <a:pPr lvl="1"/>
            <a:r>
              <a:rPr lang="en-US" dirty="0">
                <a:effectLst/>
              </a:rPr>
              <a:t>Interviewer: </a:t>
            </a:r>
            <a:r>
              <a:rPr lang="en-US" i="1" dirty="0">
                <a:effectLst/>
              </a:rPr>
              <a:t>Oh, ok</a:t>
            </a:r>
            <a:endParaRPr lang="en-US" dirty="0">
              <a:effectLst/>
            </a:endParaRPr>
          </a:p>
          <a:p>
            <a:pPr lvl="1"/>
            <a:r>
              <a:rPr lang="en-US" dirty="0">
                <a:effectLst/>
              </a:rPr>
              <a:t>Respondent: </a:t>
            </a:r>
            <a:r>
              <a:rPr lang="en-US" i="1" dirty="0">
                <a:effectLst/>
              </a:rPr>
              <a:t>Nobody just gets out there…the first night isn’t the worst night you have experienced. That’s why at the end of it you have a hell week and a hell night, because people </a:t>
            </a:r>
            <a:r>
              <a:rPr lang="en-US" dirty="0">
                <a:effectLst/>
              </a:rPr>
              <a:t>(are)</a:t>
            </a:r>
            <a:r>
              <a:rPr lang="en-US" i="1" dirty="0">
                <a:effectLst/>
              </a:rPr>
              <a:t> just going and going and building into that character. </a:t>
            </a:r>
            <a:endParaRPr lang="en-US" dirty="0">
              <a:effectLst/>
            </a:endParaRPr>
          </a:p>
          <a:p>
            <a:pPr lvl="1"/>
            <a:r>
              <a:rPr lang="en-US" dirty="0">
                <a:effectLst/>
              </a:rPr>
              <a:t>Interviewer: </a:t>
            </a:r>
            <a:r>
              <a:rPr lang="en-US" i="1" dirty="0">
                <a:effectLst/>
              </a:rPr>
              <a:t>Ok</a:t>
            </a:r>
            <a:endParaRPr lang="en-US" dirty="0">
              <a:effectLst/>
            </a:endParaRPr>
          </a:p>
          <a:p>
            <a:pPr lvl="1"/>
            <a:r>
              <a:rPr lang="en-US" dirty="0">
                <a:effectLst/>
              </a:rPr>
              <a:t>Respondent: </a:t>
            </a:r>
            <a:r>
              <a:rPr lang="en-US" i="1" dirty="0">
                <a:effectLst/>
              </a:rPr>
              <a:t>And it’s hard to stop</a:t>
            </a:r>
            <a:endParaRPr lang="en-US" dirty="0">
              <a:effectLst/>
            </a:endParaRPr>
          </a:p>
          <a:p>
            <a:endParaRPr lang="en-US" dirty="0">
              <a:effectLst/>
            </a:endParaRPr>
          </a:p>
          <a:p>
            <a:r>
              <a:rPr lang="en-US" dirty="0">
                <a:effectLst/>
              </a:rPr>
              <a:t>Competitiveness:</a:t>
            </a:r>
          </a:p>
          <a:p>
            <a:pPr lvl="1"/>
            <a:r>
              <a:rPr lang="en-US" dirty="0">
                <a:effectLst/>
              </a:rPr>
              <a:t>“</a:t>
            </a:r>
            <a:r>
              <a:rPr lang="en-US" i="1" dirty="0">
                <a:effectLst/>
              </a:rPr>
              <a:t>some of them just start taking it up a notch and then a new notch trying to outdo themselves and it gets really bad.” </a:t>
            </a:r>
            <a:endParaRPr lang="en-US" dirty="0"/>
          </a:p>
        </p:txBody>
      </p:sp>
    </p:spTree>
    <p:extLst>
      <p:ext uri="{BB962C8B-B14F-4D97-AF65-F5344CB8AC3E}">
        <p14:creationId xmlns:p14="http://schemas.microsoft.com/office/powerpoint/2010/main" val="360394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Hazee</a:t>
            </a:r>
            <a:r>
              <a:rPr lang="en-US" dirty="0"/>
              <a:t>: Understanding Why</a:t>
            </a:r>
          </a:p>
        </p:txBody>
      </p:sp>
      <p:sp>
        <p:nvSpPr>
          <p:cNvPr id="3" name="Content Placeholder 2"/>
          <p:cNvSpPr>
            <a:spLocks noGrp="1"/>
          </p:cNvSpPr>
          <p:nvPr>
            <p:ph idx="1"/>
          </p:nvPr>
        </p:nvSpPr>
        <p:spPr/>
        <p:txBody>
          <a:bodyPr/>
          <a:lstStyle/>
          <a:p>
            <a:r>
              <a:rPr lang="en-US" i="1" dirty="0">
                <a:effectLst/>
              </a:rPr>
              <a:t>“they started something so they don’t want to quit”</a:t>
            </a:r>
          </a:p>
          <a:p>
            <a:r>
              <a:rPr lang="en-US" i="1" dirty="0">
                <a:effectLst/>
              </a:rPr>
              <a:t>“willpower goes a long way”</a:t>
            </a:r>
          </a:p>
          <a:p>
            <a:r>
              <a:rPr lang="en-US" i="1" dirty="0">
                <a:effectLst/>
              </a:rPr>
              <a:t> “a lot of people are just not quitters, they just don’t want it to get the best of them.” </a:t>
            </a:r>
            <a:r>
              <a:rPr lang="en-US" dirty="0">
                <a:effectLst/>
              </a:rPr>
              <a:t> </a:t>
            </a:r>
          </a:p>
          <a:p>
            <a:endParaRPr lang="en-US" dirty="0"/>
          </a:p>
        </p:txBody>
      </p:sp>
    </p:spTree>
    <p:extLst>
      <p:ext uri="{BB962C8B-B14F-4D97-AF65-F5344CB8AC3E}">
        <p14:creationId xmlns:p14="http://schemas.microsoft.com/office/powerpoint/2010/main" val="811683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510466" cy="1331259"/>
          </a:xfrm>
        </p:spPr>
        <p:txBody>
          <a:bodyPr/>
          <a:lstStyle/>
          <a:p>
            <a:r>
              <a:rPr lang="en-US" dirty="0"/>
              <a:t>Stopping Hazing</a:t>
            </a:r>
          </a:p>
        </p:txBody>
      </p:sp>
      <p:sp>
        <p:nvSpPr>
          <p:cNvPr id="3" name="Content Placeholder 2"/>
          <p:cNvSpPr>
            <a:spLocks noGrp="1"/>
          </p:cNvSpPr>
          <p:nvPr>
            <p:ph idx="1"/>
          </p:nvPr>
        </p:nvSpPr>
        <p:spPr>
          <a:xfrm>
            <a:off x="1484310" y="1721224"/>
            <a:ext cx="10510466" cy="5257799"/>
          </a:xfrm>
        </p:spPr>
        <p:txBody>
          <a:bodyPr>
            <a:normAutofit fontScale="70000" lnSpcReduction="20000"/>
          </a:bodyPr>
          <a:lstStyle/>
          <a:p>
            <a:r>
              <a:rPr lang="en-US" dirty="0"/>
              <a:t>530 A. D.: </a:t>
            </a:r>
            <a:r>
              <a:rPr lang="en-US" dirty="0">
                <a:effectLst/>
              </a:rPr>
              <a:t>Byzantine emperor Justinian decreed that the hazing for first year law students must end (</a:t>
            </a:r>
            <a:r>
              <a:rPr lang="en-US" dirty="0" err="1">
                <a:effectLst/>
              </a:rPr>
              <a:t>Nuwer</a:t>
            </a:r>
            <a:r>
              <a:rPr lang="en-US" dirty="0">
                <a:effectLst/>
              </a:rPr>
              <a:t>, 2004).</a:t>
            </a:r>
          </a:p>
          <a:p>
            <a:endParaRPr lang="en-US" dirty="0">
              <a:effectLst/>
            </a:endParaRPr>
          </a:p>
          <a:p>
            <a:r>
              <a:rPr lang="en-US" i="1" dirty="0">
                <a:effectLst/>
              </a:rPr>
              <a:t>“If you try to ban it </a:t>
            </a:r>
            <a:r>
              <a:rPr lang="en-US" dirty="0">
                <a:effectLst/>
              </a:rPr>
              <a:t>(hazing),</a:t>
            </a:r>
            <a:r>
              <a:rPr lang="en-US" i="1" dirty="0">
                <a:effectLst/>
              </a:rPr>
              <a:t> they are going to find a way to do it and if you try to enforce it, it’s only going to make them work harder to hide it”</a:t>
            </a:r>
          </a:p>
          <a:p>
            <a:r>
              <a:rPr lang="en-US" i="1" dirty="0">
                <a:effectLst/>
              </a:rPr>
              <a:t> “I think the tighter they get, the worse it’s going to get.”</a:t>
            </a:r>
          </a:p>
          <a:p>
            <a:r>
              <a:rPr lang="en-US" i="1" dirty="0">
                <a:effectLst/>
              </a:rPr>
              <a:t>“Hazing is just part of the culture that we live in, unfortunately”</a:t>
            </a:r>
            <a:r>
              <a:rPr lang="en-US" dirty="0">
                <a:effectLst/>
              </a:rPr>
              <a:t> 	</a:t>
            </a:r>
          </a:p>
          <a:p>
            <a:pPr marL="0" indent="0">
              <a:buNone/>
            </a:pPr>
            <a:endParaRPr lang="en-US" dirty="0">
              <a:effectLst/>
            </a:endParaRPr>
          </a:p>
          <a:p>
            <a:r>
              <a:rPr lang="en-US" dirty="0">
                <a:effectLst/>
              </a:rPr>
              <a:t>2021: Felony</a:t>
            </a:r>
          </a:p>
          <a:p>
            <a:pPr marL="0" indent="0">
              <a:buNone/>
            </a:pPr>
            <a:endParaRPr lang="en-US" dirty="0">
              <a:effectLst/>
            </a:endParaRPr>
          </a:p>
          <a:p>
            <a:pPr lvl="1"/>
            <a:endParaRPr lang="en-US" dirty="0"/>
          </a:p>
        </p:txBody>
      </p:sp>
    </p:spTree>
    <p:extLst>
      <p:ext uri="{BB962C8B-B14F-4D97-AF65-F5344CB8AC3E}">
        <p14:creationId xmlns:p14="http://schemas.microsoft.com/office/powerpoint/2010/main" val="1705567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61365"/>
            <a:ext cx="10510466" cy="1196788"/>
          </a:xfrm>
        </p:spPr>
        <p:txBody>
          <a:bodyPr/>
          <a:lstStyle/>
          <a:p>
            <a:r>
              <a:rPr lang="en-US" dirty="0"/>
              <a:t>Policy Change</a:t>
            </a:r>
          </a:p>
        </p:txBody>
      </p:sp>
      <p:sp>
        <p:nvSpPr>
          <p:cNvPr id="3" name="Content Placeholder 2"/>
          <p:cNvSpPr>
            <a:spLocks noGrp="1"/>
          </p:cNvSpPr>
          <p:nvPr>
            <p:ph idx="1"/>
          </p:nvPr>
        </p:nvSpPr>
        <p:spPr/>
        <p:txBody>
          <a:bodyPr>
            <a:normAutofit fontScale="85000" lnSpcReduction="20000"/>
          </a:bodyPr>
          <a:lstStyle/>
          <a:p>
            <a:pPr marL="0" indent="0">
              <a:buNone/>
            </a:pPr>
            <a:r>
              <a:rPr lang="en-US" i="1" dirty="0">
                <a:effectLst/>
              </a:rPr>
              <a:t>“so colleges should maybe have guidelines on what is hazing and what is not, not completely banish it, because it, well you know what I mean. Because the more you prohibit something from someone the more they are going to want to do it”		</a:t>
            </a:r>
          </a:p>
          <a:p>
            <a:pPr marL="0" indent="0">
              <a:buNone/>
            </a:pPr>
            <a:endParaRPr lang="en-US" i="1" dirty="0">
              <a:effectLst/>
            </a:endParaRPr>
          </a:p>
          <a:p>
            <a:r>
              <a:rPr lang="en-US" dirty="0">
                <a:effectLst/>
              </a:rPr>
              <a:t>Permission for scavenger hunts</a:t>
            </a:r>
          </a:p>
          <a:p>
            <a:r>
              <a:rPr lang="en-US" dirty="0">
                <a:effectLst/>
              </a:rPr>
              <a:t>Lists of what is and what is not.</a:t>
            </a:r>
          </a:p>
          <a:p>
            <a:endParaRPr lang="en-US" dirty="0">
              <a:effectLst/>
            </a:endParaRPr>
          </a:p>
          <a:p>
            <a:endParaRPr lang="en-US" dirty="0"/>
          </a:p>
        </p:txBody>
      </p:sp>
    </p:spTree>
    <p:extLst>
      <p:ext uri="{BB962C8B-B14F-4D97-AF65-F5344CB8AC3E}">
        <p14:creationId xmlns:p14="http://schemas.microsoft.com/office/powerpoint/2010/main" val="125124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Hazing </a:t>
            </a:r>
          </a:p>
        </p:txBody>
      </p:sp>
      <p:sp>
        <p:nvSpPr>
          <p:cNvPr id="3" name="Content Placeholder 2"/>
          <p:cNvSpPr>
            <a:spLocks noGrp="1"/>
          </p:cNvSpPr>
          <p:nvPr>
            <p:ph idx="1"/>
          </p:nvPr>
        </p:nvSpPr>
        <p:spPr/>
        <p:txBody>
          <a:bodyPr/>
          <a:lstStyle/>
          <a:p>
            <a:r>
              <a:rPr lang="en-US" dirty="0"/>
              <a:t>The mistreatment of new/ prospective members of an organization by senior members of the organization. </a:t>
            </a:r>
          </a:p>
          <a:p>
            <a:pPr lvl="1"/>
            <a:r>
              <a:rPr lang="en-US" dirty="0"/>
              <a:t>Dates as far back as 387 B. C. </a:t>
            </a:r>
          </a:p>
          <a:p>
            <a:pPr lvl="1"/>
            <a:r>
              <a:rPr lang="en-US" dirty="0"/>
              <a:t>Punishment: 1340 A. D. </a:t>
            </a:r>
          </a:p>
          <a:p>
            <a:pPr lvl="2"/>
            <a:r>
              <a:rPr lang="en-US" dirty="0"/>
              <a:t>United States: 1657</a:t>
            </a:r>
          </a:p>
        </p:txBody>
      </p:sp>
    </p:spTree>
    <p:extLst>
      <p:ext uri="{BB962C8B-B14F-4D97-AF65-F5344CB8AC3E}">
        <p14:creationId xmlns:p14="http://schemas.microsoft.com/office/powerpoint/2010/main" val="2282582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AC4C-F296-4E80-B9BA-9FB69273A6F3}"/>
              </a:ext>
            </a:extLst>
          </p:cNvPr>
          <p:cNvSpPr>
            <a:spLocks noGrp="1"/>
          </p:cNvSpPr>
          <p:nvPr>
            <p:ph type="title"/>
          </p:nvPr>
        </p:nvSpPr>
        <p:spPr>
          <a:xfrm>
            <a:off x="1484310" y="1"/>
            <a:ext cx="10510466" cy="1419726"/>
          </a:xfrm>
        </p:spPr>
        <p:txBody>
          <a:bodyPr/>
          <a:lstStyle/>
          <a:p>
            <a:r>
              <a:rPr lang="en-US" dirty="0"/>
              <a:t>Reference</a:t>
            </a:r>
          </a:p>
        </p:txBody>
      </p:sp>
      <p:sp>
        <p:nvSpPr>
          <p:cNvPr id="3" name="Content Placeholder 2">
            <a:extLst>
              <a:ext uri="{FF2B5EF4-FFF2-40B4-BE49-F238E27FC236}">
                <a16:creationId xmlns:a16="http://schemas.microsoft.com/office/drawing/2014/main" id="{3B3228D2-8D26-4F98-9BF2-FC61FCDDC98E}"/>
              </a:ext>
            </a:extLst>
          </p:cNvPr>
          <p:cNvSpPr>
            <a:spLocks noGrp="1"/>
          </p:cNvSpPr>
          <p:nvPr>
            <p:ph idx="1"/>
          </p:nvPr>
        </p:nvSpPr>
        <p:spPr>
          <a:xfrm>
            <a:off x="1484310" y="1636296"/>
            <a:ext cx="10510466" cy="5221704"/>
          </a:xfrm>
        </p:spPr>
        <p:txBody>
          <a:bodyPr>
            <a:normAutofit/>
          </a:bodyPr>
          <a:lstStyle/>
          <a:p>
            <a:pPr marL="0" marR="0">
              <a:lnSpc>
                <a:spcPct val="200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Allan, E., &amp; Madden, M. (2008). Hazing in view: College students at risk. Initial finding from 	the national study of student hazing. Retrieved from http://www.hazingstudy.org/publications/hazing_in_view_web.pdf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Arnold, J. C. (2004). Hazing and Alcohol in a College Fraternity. In Newer, H. (Ed.),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Hazing Reader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(51-105). Bloomington, IN: Indiana University Press.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10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Cholbi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J. (2009). On Hazing.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Public Affairs Quarterly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23(2), 143-160.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Ellsworth, C. W. (2006).</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Definitions of Hazing: Differences among selected student  organizations</a:t>
            </a:r>
            <a:r>
              <a:rPr lang="en-US" sz="1800" i="1"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(Master’s thesis). Retrieved from 	http://drum.lib.umd.edu/bitstream/1903/1577/1/umi-umd-1647.pdf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Nuwer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 (Ed.). (2004).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Hazing Reader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Bloomington, IN: Indiana University Press.</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8233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Hazing</a:t>
            </a:r>
          </a:p>
        </p:txBody>
      </p:sp>
      <p:sp>
        <p:nvSpPr>
          <p:cNvPr id="3" name="Content Placeholder 2"/>
          <p:cNvSpPr>
            <a:spLocks noGrp="1"/>
          </p:cNvSpPr>
          <p:nvPr>
            <p:ph idx="1"/>
          </p:nvPr>
        </p:nvSpPr>
        <p:spPr/>
        <p:txBody>
          <a:bodyPr>
            <a:normAutofit/>
          </a:bodyPr>
          <a:lstStyle/>
          <a:p>
            <a:r>
              <a:rPr lang="en-US" dirty="0"/>
              <a:t>Martin Luther (1539) </a:t>
            </a:r>
          </a:p>
          <a:p>
            <a:pPr lvl="1"/>
            <a:r>
              <a:rPr lang="en-US" dirty="0">
                <a:effectLst/>
              </a:rPr>
              <a:t>A means of preparing young men to endure future hardships</a:t>
            </a:r>
            <a:endParaRPr lang="en-US" dirty="0"/>
          </a:p>
          <a:p>
            <a:r>
              <a:rPr lang="en-US" dirty="0">
                <a:effectLst/>
              </a:rPr>
              <a:t>Perception that the newcomers are uncivilized </a:t>
            </a:r>
          </a:p>
          <a:p>
            <a:pPr lvl="1"/>
            <a:r>
              <a:rPr lang="en-US" dirty="0">
                <a:effectLst/>
              </a:rPr>
              <a:t>“Fagging”</a:t>
            </a:r>
            <a:endParaRPr lang="en-US" dirty="0"/>
          </a:p>
        </p:txBody>
      </p:sp>
    </p:spTree>
    <p:extLst>
      <p:ext uri="{BB962C8B-B14F-4D97-AF65-F5344CB8AC3E}">
        <p14:creationId xmlns:p14="http://schemas.microsoft.com/office/powerpoint/2010/main" val="323432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49624"/>
            <a:ext cx="10510466" cy="1763619"/>
          </a:xfrm>
        </p:spPr>
        <p:txBody>
          <a:bodyPr>
            <a:normAutofit/>
          </a:bodyPr>
          <a:lstStyle/>
          <a:p>
            <a:r>
              <a:rPr lang="en-US" dirty="0"/>
              <a:t>Why People Are “Okay” With </a:t>
            </a:r>
            <a:br>
              <a:rPr lang="en-US" dirty="0"/>
            </a:br>
            <a:r>
              <a:rPr lang="en-US" dirty="0"/>
              <a:t>Being Hazed</a:t>
            </a:r>
          </a:p>
        </p:txBody>
      </p:sp>
      <p:sp>
        <p:nvSpPr>
          <p:cNvPr id="3" name="Content Placeholder 2"/>
          <p:cNvSpPr>
            <a:spLocks noGrp="1"/>
          </p:cNvSpPr>
          <p:nvPr>
            <p:ph idx="1"/>
          </p:nvPr>
        </p:nvSpPr>
        <p:spPr>
          <a:xfrm>
            <a:off x="1484310" y="2649070"/>
            <a:ext cx="10510466" cy="4208929"/>
          </a:xfrm>
        </p:spPr>
        <p:txBody>
          <a:bodyPr>
            <a:normAutofit/>
          </a:bodyPr>
          <a:lstStyle/>
          <a:p>
            <a:r>
              <a:rPr lang="en-US" dirty="0"/>
              <a:t>Meet Vital Social Needs:</a:t>
            </a:r>
          </a:p>
          <a:p>
            <a:pPr lvl="1"/>
            <a:r>
              <a:rPr lang="en-US" dirty="0"/>
              <a:t>Feeling of belonging to a group</a:t>
            </a:r>
          </a:p>
          <a:p>
            <a:pPr lvl="1"/>
            <a:r>
              <a:rPr lang="en-US" dirty="0"/>
              <a:t>Friendship</a:t>
            </a:r>
          </a:p>
          <a:p>
            <a:r>
              <a:rPr lang="en-US" dirty="0"/>
              <a:t>Social Status</a:t>
            </a:r>
          </a:p>
          <a:p>
            <a:pPr lvl="1"/>
            <a:r>
              <a:rPr lang="en-US" dirty="0"/>
              <a:t>Gain Respect &amp; Admiration</a:t>
            </a:r>
          </a:p>
          <a:p>
            <a:endParaRPr lang="en-US" dirty="0"/>
          </a:p>
        </p:txBody>
      </p:sp>
    </p:spTree>
    <p:extLst>
      <p:ext uri="{BB962C8B-B14F-4D97-AF65-F5344CB8AC3E}">
        <p14:creationId xmlns:p14="http://schemas.microsoft.com/office/powerpoint/2010/main" val="2640907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34471"/>
            <a:ext cx="10510466" cy="1237129"/>
          </a:xfrm>
        </p:spPr>
        <p:txBody>
          <a:bodyPr/>
          <a:lstStyle/>
          <a:p>
            <a:r>
              <a:rPr lang="en-US" dirty="0"/>
              <a:t>National Attention to Hazing</a:t>
            </a:r>
          </a:p>
        </p:txBody>
      </p:sp>
      <p:sp>
        <p:nvSpPr>
          <p:cNvPr id="3" name="Content Placeholder 2"/>
          <p:cNvSpPr>
            <a:spLocks noGrp="1"/>
          </p:cNvSpPr>
          <p:nvPr>
            <p:ph idx="1"/>
          </p:nvPr>
        </p:nvSpPr>
        <p:spPr>
          <a:xfrm>
            <a:off x="1484310" y="1573306"/>
            <a:ext cx="10510466" cy="5284693"/>
          </a:xfrm>
        </p:spPr>
        <p:txBody>
          <a:bodyPr>
            <a:normAutofit fontScale="85000" lnSpcReduction="20000"/>
          </a:bodyPr>
          <a:lstStyle/>
          <a:p>
            <a:r>
              <a:rPr lang="en-US" dirty="0"/>
              <a:t>Deaths due to hazing</a:t>
            </a:r>
          </a:p>
          <a:p>
            <a:pPr lvl="1"/>
            <a:r>
              <a:rPr lang="en-US" dirty="0"/>
              <a:t>1838-1969: 35 Reported</a:t>
            </a:r>
          </a:p>
          <a:p>
            <a:pPr lvl="1"/>
            <a:r>
              <a:rPr lang="en-US" dirty="0"/>
              <a:t>Since 1969: 250+ Reported</a:t>
            </a:r>
          </a:p>
          <a:p>
            <a:r>
              <a:rPr lang="en-US" dirty="0"/>
              <a:t>Robert Champion (2011)</a:t>
            </a:r>
          </a:p>
          <a:p>
            <a:pPr lvl="1"/>
            <a:r>
              <a:rPr lang="en-US" dirty="0"/>
              <a:t>Homosexual &amp; African-American</a:t>
            </a:r>
          </a:p>
          <a:p>
            <a:pPr lvl="1"/>
            <a:r>
              <a:rPr lang="en-US" dirty="0"/>
              <a:t>Beaten to death by fellow classmates</a:t>
            </a:r>
          </a:p>
          <a:p>
            <a:pPr lvl="2"/>
            <a:r>
              <a:rPr lang="en-US" dirty="0"/>
              <a:t>Band members</a:t>
            </a:r>
          </a:p>
          <a:p>
            <a:r>
              <a:rPr lang="en-US" dirty="0"/>
              <a:t>Max Gruver</a:t>
            </a:r>
          </a:p>
          <a:p>
            <a:pPr lvl="1"/>
            <a:r>
              <a:rPr lang="en-US" dirty="0"/>
              <a:t>Alcohol poisoning (2017)</a:t>
            </a:r>
          </a:p>
          <a:p>
            <a:pPr marL="914400" lvl="2" indent="0">
              <a:buNone/>
            </a:pPr>
            <a:endParaRPr lang="en-US" dirty="0"/>
          </a:p>
        </p:txBody>
      </p:sp>
    </p:spTree>
    <p:extLst>
      <p:ext uri="{BB962C8B-B14F-4D97-AF65-F5344CB8AC3E}">
        <p14:creationId xmlns:p14="http://schemas.microsoft.com/office/powerpoint/2010/main" val="352589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03413"/>
            <a:ext cx="10510466" cy="1371599"/>
          </a:xfrm>
        </p:spPr>
        <p:txBody>
          <a:bodyPr/>
          <a:lstStyle/>
          <a:p>
            <a:r>
              <a:rPr lang="en-US" dirty="0"/>
              <a:t>Defining Hazing &amp; Laws Against</a:t>
            </a:r>
          </a:p>
        </p:txBody>
      </p:sp>
      <p:sp>
        <p:nvSpPr>
          <p:cNvPr id="3" name="Content Placeholder 2"/>
          <p:cNvSpPr>
            <a:spLocks noGrp="1"/>
          </p:cNvSpPr>
          <p:nvPr>
            <p:ph idx="1"/>
          </p:nvPr>
        </p:nvSpPr>
        <p:spPr>
          <a:xfrm>
            <a:off x="1484310" y="1775012"/>
            <a:ext cx="10510466" cy="5392270"/>
          </a:xfrm>
        </p:spPr>
        <p:txBody>
          <a:bodyPr>
            <a:normAutofit fontScale="47500" lnSpcReduction="20000"/>
          </a:bodyPr>
          <a:lstStyle/>
          <a:p>
            <a:r>
              <a:rPr lang="en-US" sz="6400" b="1" dirty="0">
                <a:effectLst/>
              </a:rPr>
              <a:t>Hard to define</a:t>
            </a:r>
          </a:p>
          <a:p>
            <a:pPr lvl="1"/>
            <a:r>
              <a:rPr lang="en-US" sz="5800" dirty="0">
                <a:effectLst/>
              </a:rPr>
              <a:t>Similar to obscenity:</a:t>
            </a:r>
          </a:p>
          <a:p>
            <a:pPr lvl="2"/>
            <a:r>
              <a:rPr lang="en-US" sz="5800" b="1" dirty="0">
                <a:effectLst/>
              </a:rPr>
              <a:t>“I know it when I see it</a:t>
            </a:r>
            <a:r>
              <a:rPr lang="en-US" sz="5800" dirty="0">
                <a:effectLst/>
              </a:rPr>
              <a:t>” (Justice Potter Stewart)</a:t>
            </a:r>
          </a:p>
          <a:p>
            <a:pPr lvl="1"/>
            <a:r>
              <a:rPr lang="en-US" sz="6000" dirty="0">
                <a:effectLst/>
              </a:rPr>
              <a:t>Willingness to participate</a:t>
            </a:r>
          </a:p>
          <a:p>
            <a:pPr lvl="2"/>
            <a:r>
              <a:rPr lang="en-US" sz="5400" dirty="0">
                <a:effectLst/>
              </a:rPr>
              <a:t>Condition to join an organization</a:t>
            </a:r>
          </a:p>
          <a:p>
            <a:pPr lvl="1"/>
            <a:r>
              <a:rPr lang="en-US" sz="6000" dirty="0">
                <a:effectLst/>
              </a:rPr>
              <a:t>Mental vs Physical Harm</a:t>
            </a:r>
          </a:p>
          <a:p>
            <a:r>
              <a:rPr lang="en-US" sz="6400" b="1" dirty="0">
                <a:effectLst/>
              </a:rPr>
              <a:t>2019: 44 States have Anti-hazing laws </a:t>
            </a:r>
          </a:p>
          <a:p>
            <a:pPr lvl="1"/>
            <a:r>
              <a:rPr lang="en-US" sz="5600" dirty="0">
                <a:effectLst/>
              </a:rPr>
              <a:t>13 Felony</a:t>
            </a:r>
          </a:p>
          <a:p>
            <a:r>
              <a:rPr lang="en-US" sz="6600" b="1" dirty="0">
                <a:effectLst/>
              </a:rPr>
              <a:t>O.C.G.A. § 16-5-61 (2010)</a:t>
            </a:r>
          </a:p>
          <a:p>
            <a:pPr lvl="1"/>
            <a:r>
              <a:rPr lang="en-US" sz="6200" b="1" dirty="0">
                <a:effectLst/>
              </a:rPr>
              <a:t>Max Gruver Act: July 1, 2021</a:t>
            </a:r>
          </a:p>
          <a:p>
            <a:pPr marL="0" indent="0">
              <a:buNone/>
            </a:pPr>
            <a:endParaRPr lang="en-US" dirty="0"/>
          </a:p>
        </p:txBody>
      </p:sp>
    </p:spTree>
    <p:extLst>
      <p:ext uri="{BB962C8B-B14F-4D97-AF65-F5344CB8AC3E}">
        <p14:creationId xmlns:p14="http://schemas.microsoft.com/office/powerpoint/2010/main" val="293818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84310" y="295835"/>
            <a:ext cx="10510466" cy="1358153"/>
          </a:xfrm>
        </p:spPr>
        <p:txBody>
          <a:bodyPr/>
          <a:lstStyle/>
          <a:p>
            <a:r>
              <a:rPr lang="en-US" dirty="0"/>
              <a:t>Is Everything Hazing?</a:t>
            </a:r>
          </a:p>
        </p:txBody>
      </p:sp>
      <p:sp>
        <p:nvSpPr>
          <p:cNvPr id="8" name="Content Placeholder 7"/>
          <p:cNvSpPr>
            <a:spLocks noGrp="1"/>
          </p:cNvSpPr>
          <p:nvPr>
            <p:ph idx="1"/>
          </p:nvPr>
        </p:nvSpPr>
        <p:spPr>
          <a:xfrm>
            <a:off x="1484310" y="2191870"/>
            <a:ext cx="10510466" cy="4666129"/>
          </a:xfrm>
        </p:spPr>
        <p:txBody>
          <a:bodyPr>
            <a:normAutofit fontScale="70000" lnSpcReduction="20000"/>
          </a:bodyPr>
          <a:lstStyle/>
          <a:p>
            <a:r>
              <a:rPr lang="en-US" i="1" dirty="0">
                <a:latin typeface="Times New Roman" panose="02020603050405020304" pitchFamily="18" charset="0"/>
                <a:ea typeface="Calibri" panose="020F0502020204030204" pitchFamily="34" charset="0"/>
                <a:cs typeface="Times New Roman" panose="02020603050405020304" pitchFamily="18" charset="0"/>
              </a:rPr>
              <a:t>Any activity or situation intentionally or unintentionally created, with or without consent, whether on or off the organization’s premises, which endangers the mental or physical health of participants; which provides physical discomfort which subjects the individual to embarrassment, harassment, or ridicule; which creates excessive fatigue, physical, or psychological shock to the individual; which requires participation by the individual in quest, treasure/scavenger hunts, stunts, morally degrading or humiliating games and activities, road trips or any other such activities; which requires late or early work sessions or any activity which is not consistent with the academic achievement, laws, rituals, an/or policies of the organization or the regulations and College Policies or applicable state law</a:t>
            </a:r>
          </a:p>
          <a:p>
            <a:endParaRPr lang="en-US" i="1"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782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7918"/>
            <a:ext cx="10510466" cy="1965325"/>
          </a:xfrm>
        </p:spPr>
        <p:txBody>
          <a:bodyPr/>
          <a:lstStyle/>
          <a:p>
            <a:r>
              <a:rPr lang="en-US" dirty="0"/>
              <a:t>Studies on Perceptions of Hazing</a:t>
            </a:r>
          </a:p>
        </p:txBody>
      </p:sp>
      <p:sp>
        <p:nvSpPr>
          <p:cNvPr id="3" name="Content Placeholder 2"/>
          <p:cNvSpPr>
            <a:spLocks noGrp="1"/>
          </p:cNvSpPr>
          <p:nvPr>
            <p:ph idx="1"/>
          </p:nvPr>
        </p:nvSpPr>
        <p:spPr>
          <a:xfrm>
            <a:off x="1484310" y="2366681"/>
            <a:ext cx="10510466" cy="4356847"/>
          </a:xfrm>
        </p:spPr>
        <p:txBody>
          <a:bodyPr>
            <a:normAutofit fontScale="77500" lnSpcReduction="20000"/>
          </a:bodyPr>
          <a:lstStyle/>
          <a:p>
            <a:r>
              <a:rPr lang="en-US" dirty="0"/>
              <a:t>Multiple studies asking respondents to rank their level of  agreement using Likert type scales</a:t>
            </a:r>
          </a:p>
          <a:p>
            <a:r>
              <a:rPr lang="en-US" dirty="0"/>
              <a:t>One study used a Factorial Design survey</a:t>
            </a:r>
          </a:p>
          <a:p>
            <a:pPr lvl="1"/>
            <a:r>
              <a:rPr lang="en-US" dirty="0"/>
              <a:t>One vignette with four dimensions</a:t>
            </a:r>
          </a:p>
          <a:p>
            <a:r>
              <a:rPr lang="en-US" dirty="0"/>
              <a:t>Based on Answers: </a:t>
            </a:r>
          </a:p>
          <a:p>
            <a:pPr lvl="1"/>
            <a:r>
              <a:rPr lang="en-US" dirty="0"/>
              <a:t>9 out of 10 respondents had been “hazed” but did not considered themselves to have been hazed</a:t>
            </a:r>
            <a:r>
              <a:rPr lang="en-US" dirty="0">
                <a:effectLst/>
              </a:rPr>
              <a:t>(Allan &amp; Madden, 2008). </a:t>
            </a:r>
            <a:r>
              <a:rPr lang="en-US" dirty="0"/>
              <a:t> . </a:t>
            </a:r>
          </a:p>
          <a:p>
            <a:pPr lvl="1"/>
            <a:r>
              <a:rPr lang="en-US" dirty="0"/>
              <a:t>80% reposted that they had been “hazed” but only 12% considered themselves to have been hazed</a:t>
            </a:r>
            <a:r>
              <a:rPr lang="en-US" dirty="0">
                <a:effectLst/>
              </a:rPr>
              <a:t>(Hoover, 1999). </a:t>
            </a: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07191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8259"/>
            <a:ext cx="10510466" cy="1237129"/>
          </a:xfrm>
        </p:spPr>
        <p:txBody>
          <a:bodyPr/>
          <a:lstStyle/>
          <a:p>
            <a:r>
              <a:rPr lang="en-US" dirty="0"/>
              <a:t>This Study</a:t>
            </a:r>
          </a:p>
        </p:txBody>
      </p:sp>
      <p:sp>
        <p:nvSpPr>
          <p:cNvPr id="3" name="Content Placeholder 2"/>
          <p:cNvSpPr>
            <a:spLocks noGrp="1"/>
          </p:cNvSpPr>
          <p:nvPr>
            <p:ph idx="1"/>
          </p:nvPr>
        </p:nvSpPr>
        <p:spPr/>
        <p:txBody>
          <a:bodyPr>
            <a:normAutofit fontScale="70000" lnSpcReduction="20000"/>
          </a:bodyPr>
          <a:lstStyle/>
          <a:p>
            <a:r>
              <a:rPr lang="en-US" dirty="0"/>
              <a:t>Why the discrepancy in reporting between state/ university definitions and respondent definitions?</a:t>
            </a:r>
          </a:p>
          <a:p>
            <a:r>
              <a:rPr lang="en-US" dirty="0"/>
              <a:t>Methods</a:t>
            </a:r>
          </a:p>
          <a:p>
            <a:pPr lvl="1"/>
            <a:r>
              <a:rPr lang="en-US" dirty="0"/>
              <a:t>19 interviews: 30 minutes each </a:t>
            </a:r>
          </a:p>
          <a:p>
            <a:pPr lvl="2"/>
            <a:r>
              <a:rPr lang="en-US" dirty="0"/>
              <a:t>Current study used 12 interviews</a:t>
            </a:r>
          </a:p>
          <a:p>
            <a:pPr lvl="1"/>
            <a:r>
              <a:rPr lang="en-US" dirty="0"/>
              <a:t>Sample:</a:t>
            </a:r>
          </a:p>
          <a:p>
            <a:pPr lvl="2"/>
            <a:r>
              <a:rPr lang="en-US" dirty="0"/>
              <a:t>Gender: 6 Male &amp; 6 Female</a:t>
            </a:r>
          </a:p>
          <a:p>
            <a:pPr lvl="2"/>
            <a:r>
              <a:rPr lang="en-US" dirty="0"/>
              <a:t>Year: 4 Freshmen, 4 Sophomores, 2 juniors &amp; 2 Seniors</a:t>
            </a:r>
          </a:p>
          <a:p>
            <a:pPr lvl="2"/>
            <a:r>
              <a:rPr lang="en-US" dirty="0"/>
              <a:t>Race: 1 African-American, 9 Caucasians, &amp; 2 Hispanics</a:t>
            </a:r>
          </a:p>
        </p:txBody>
      </p:sp>
    </p:spTree>
    <p:extLst>
      <p:ext uri="{BB962C8B-B14F-4D97-AF65-F5344CB8AC3E}">
        <p14:creationId xmlns:p14="http://schemas.microsoft.com/office/powerpoint/2010/main" val="2588521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467</TotalTime>
  <Words>2355</Words>
  <Application>Microsoft Office PowerPoint</Application>
  <PresentationFormat>Widescreen</PresentationFormat>
  <Paragraphs>177</Paragraphs>
  <Slides>20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Rounded MT Bold</vt:lpstr>
      <vt:lpstr>Calibri</vt:lpstr>
      <vt:lpstr>Corbel</vt:lpstr>
      <vt:lpstr>Courier New</vt:lpstr>
      <vt:lpstr>Times New Roman</vt:lpstr>
      <vt:lpstr>Parallax</vt:lpstr>
      <vt:lpstr>Fun &amp; Games vs. Hazing: Where is the line drawn</vt:lpstr>
      <vt:lpstr>History of Hazing </vt:lpstr>
      <vt:lpstr>Reasons for Hazing</vt:lpstr>
      <vt:lpstr>Why People Are “Okay” With  Being Hazed</vt:lpstr>
      <vt:lpstr>National Attention to Hazing</vt:lpstr>
      <vt:lpstr>Defining Hazing &amp; Laws Against</vt:lpstr>
      <vt:lpstr>Is Everything Hazing?</vt:lpstr>
      <vt:lpstr>Studies on Perceptions of Hazing</vt:lpstr>
      <vt:lpstr>This Study</vt:lpstr>
      <vt:lpstr>Potential Initiation Rituals</vt:lpstr>
      <vt:lpstr>Methods</vt:lpstr>
      <vt:lpstr>Female Non-organizational Member</vt:lpstr>
      <vt:lpstr>Female Organizational Members</vt:lpstr>
      <vt:lpstr>Male Non-organizational Members</vt:lpstr>
      <vt:lpstr>Male Organizational Members</vt:lpstr>
      <vt:lpstr>Hazer: Understanding Why</vt:lpstr>
      <vt:lpstr>Hazee: Understanding Why</vt:lpstr>
      <vt:lpstr>Stopping Hazing</vt:lpstr>
      <vt:lpstr>Policy Change</vt:lpstr>
      <vt:lpstr>Reference</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 &amp; Games vs. Hazing: Where is the line drawn</dc:title>
  <dc:creator>Matilda Foster</dc:creator>
  <cp:lastModifiedBy>Matilda Foster</cp:lastModifiedBy>
  <cp:revision>26</cp:revision>
  <dcterms:created xsi:type="dcterms:W3CDTF">2021-10-06T16:41:03Z</dcterms:created>
  <dcterms:modified xsi:type="dcterms:W3CDTF">2021-10-08T13:50:25Z</dcterms:modified>
</cp:coreProperties>
</file>