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93" autoAdjust="0"/>
    <p:restoredTop sz="94660"/>
  </p:normalViewPr>
  <p:slideViewPr>
    <p:cSldViewPr snapToGrid="0">
      <p:cViewPr varScale="1">
        <p:scale>
          <a:sx n="90" d="100"/>
          <a:sy n="90" d="100"/>
        </p:scale>
        <p:origin x="48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762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434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8543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0113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6852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0989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0081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486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872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863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dirty="0"/>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4911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829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941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9414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879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763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672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10/7/2021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2455361"/>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16738" y="685798"/>
            <a:ext cx="6159273" cy="4495801"/>
          </a:xfrm>
        </p:spPr>
        <p:txBody>
          <a:bodyPr anchor="ctr">
            <a:normAutofit/>
          </a:bodyPr>
          <a:lstStyle/>
          <a:p>
            <a:r>
              <a:rPr lang="en-US" sz="3600" dirty="0">
                <a:solidFill>
                  <a:srgbClr val="FFFFFF"/>
                </a:solidFill>
                <a:latin typeface="Arial" panose="020B0604020202020204" pitchFamily="34" charset="0"/>
                <a:cs typeface="Arial" panose="020B0604020202020204" pitchFamily="34" charset="0"/>
              </a:rPr>
              <a:t>Faith-based </a:t>
            </a:r>
            <a:r>
              <a:rPr lang="en-US" sz="3600" dirty="0" err="1">
                <a:solidFill>
                  <a:srgbClr val="FFFFFF"/>
                </a:solidFill>
                <a:latin typeface="Arial" panose="020B0604020202020204" pitchFamily="34" charset="0"/>
                <a:cs typeface="Arial" panose="020B0604020202020204" pitchFamily="34" charset="0"/>
              </a:rPr>
              <a:t>orGANIZATIONS</a:t>
            </a:r>
            <a:r>
              <a:rPr lang="en-US" sz="3600" dirty="0">
                <a:solidFill>
                  <a:srgbClr val="FFFFFF"/>
                </a:solidFill>
                <a:latin typeface="Arial" panose="020B0604020202020204" pitchFamily="34" charset="0"/>
                <a:cs typeface="Arial" panose="020B0604020202020204" pitchFamily="34" charset="0"/>
              </a:rPr>
              <a:t> AND THE CRIMINAL JUSTICE SYSTEM: PERCEIVED VS. ACTUAL ROLES IN SERVING OFFENDERS, THEIR FAMILIES AND COMMUNITIES</a:t>
            </a:r>
          </a:p>
        </p:txBody>
      </p:sp>
      <p:sp>
        <p:nvSpPr>
          <p:cNvPr id="3" name="Subtitle 2"/>
          <p:cNvSpPr>
            <a:spLocks noGrp="1"/>
          </p:cNvSpPr>
          <p:nvPr>
            <p:ph type="subTitle" idx="1"/>
          </p:nvPr>
        </p:nvSpPr>
        <p:spPr>
          <a:xfrm>
            <a:off x="1698171" y="685798"/>
            <a:ext cx="2502578" cy="4495801"/>
          </a:xfrm>
        </p:spPr>
        <p:txBody>
          <a:bodyPr anchor="ctr">
            <a:normAutofit/>
          </a:bodyPr>
          <a:lstStyle/>
          <a:p>
            <a:pPr algn="r"/>
            <a:r>
              <a:rPr lang="en-US" dirty="0">
                <a:solidFill>
                  <a:srgbClr val="FFFFFF"/>
                </a:solidFill>
                <a:latin typeface="Arial" panose="020B0604020202020204" pitchFamily="34" charset="0"/>
                <a:cs typeface="Arial" panose="020B0604020202020204" pitchFamily="34" charset="0"/>
              </a:rPr>
              <a:t>Shani P. Wilfred, Valdosta State University</a:t>
            </a:r>
          </a:p>
          <a:p>
            <a:pPr algn="r"/>
            <a:r>
              <a:rPr lang="en-US" dirty="0">
                <a:solidFill>
                  <a:srgbClr val="FFFFFF"/>
                </a:solidFill>
                <a:latin typeface="Arial" panose="020B0604020202020204" pitchFamily="34" charset="0"/>
                <a:cs typeface="Arial" panose="020B0604020202020204" pitchFamily="34" charset="0"/>
              </a:rPr>
              <a:t>Jewrell Rivers, Abraham Baldwin Agricultural College</a:t>
            </a:r>
          </a:p>
          <a:p>
            <a:pPr algn="r"/>
            <a:r>
              <a:rPr lang="en-US" dirty="0" err="1">
                <a:solidFill>
                  <a:srgbClr val="FFFFFF"/>
                </a:solidFill>
                <a:latin typeface="Arial" panose="020B0604020202020204" pitchFamily="34" charset="0"/>
                <a:cs typeface="Arial" panose="020B0604020202020204" pitchFamily="34" charset="0"/>
              </a:rPr>
              <a:t>Damond</a:t>
            </a:r>
            <a:r>
              <a:rPr lang="en-US" dirty="0">
                <a:solidFill>
                  <a:srgbClr val="FFFFFF"/>
                </a:solidFill>
                <a:latin typeface="Arial" panose="020B0604020202020204" pitchFamily="34" charset="0"/>
                <a:cs typeface="Arial" panose="020B0604020202020204" pitchFamily="34" charset="0"/>
              </a:rPr>
              <a:t> Jenkins, Valdosta State University</a:t>
            </a:r>
          </a:p>
        </p:txBody>
      </p:sp>
    </p:spTree>
    <p:extLst>
      <p:ext uri="{BB962C8B-B14F-4D97-AF65-F5344CB8AC3E}">
        <p14:creationId xmlns:p14="http://schemas.microsoft.com/office/powerpoint/2010/main" val="121302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71500" indent="-571500"/>
            <a:r>
              <a:rPr lang="en-US" dirty="0" err="1">
                <a:latin typeface="Arial" panose="020B0604020202020204" pitchFamily="34" charset="0"/>
                <a:cs typeface="Arial" panose="020B0604020202020204" pitchFamily="34" charset="0"/>
              </a:rPr>
              <a:t>Dilulio</a:t>
            </a:r>
            <a:r>
              <a:rPr lang="en-US" dirty="0">
                <a:latin typeface="Arial" panose="020B0604020202020204" pitchFamily="34" charset="0"/>
                <a:cs typeface="Arial" panose="020B0604020202020204" pitchFamily="34" charset="0"/>
              </a:rPr>
              <a:t>, Jr., J. J. (2001). Compassion in truth and action: What Washington cannot do to help. In E. J. Dionne, Jr. &amp; M. H. Chen (Eds.), </a:t>
            </a:r>
            <a:r>
              <a:rPr lang="en-US" i="1" dirty="0">
                <a:latin typeface="Arial" panose="020B0604020202020204" pitchFamily="34" charset="0"/>
                <a:cs typeface="Arial" panose="020B0604020202020204" pitchFamily="34" charset="0"/>
              </a:rPr>
              <a:t>Sacred places, civic purposes: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Should government help faith-based charity? </a:t>
            </a:r>
            <a:r>
              <a:rPr lang="en-US" dirty="0">
                <a:latin typeface="Arial" panose="020B0604020202020204" pitchFamily="34" charset="0"/>
                <a:cs typeface="Arial" panose="020B0604020202020204" pitchFamily="34" charset="0"/>
              </a:rPr>
              <a:t>(pp. 273-286). Washington, DC: Brookings Institution Press.</a:t>
            </a:r>
          </a:p>
          <a:p>
            <a:pPr marL="571500" indent="-571500"/>
            <a:r>
              <a:rPr lang="en-US" dirty="0" err="1">
                <a:latin typeface="Arial" panose="020B0604020202020204" pitchFamily="34" charset="0"/>
                <a:cs typeface="Arial" panose="020B0604020202020204" pitchFamily="34" charset="0"/>
              </a:rPr>
              <a:t>McGarrell</a:t>
            </a:r>
            <a:r>
              <a:rPr lang="en-US" dirty="0">
                <a:latin typeface="Arial" panose="020B0604020202020204" pitchFamily="34" charset="0"/>
                <a:cs typeface="Arial" panose="020B0604020202020204" pitchFamily="34" charset="0"/>
              </a:rPr>
              <a:t>, E., Brinker, G., &amp; </a:t>
            </a:r>
            <a:r>
              <a:rPr lang="en-US" dirty="0" err="1">
                <a:latin typeface="Arial" panose="020B0604020202020204" pitchFamily="34" charset="0"/>
                <a:cs typeface="Arial" panose="020B0604020202020204" pitchFamily="34" charset="0"/>
              </a:rPr>
              <a:t>Etindi</a:t>
            </a:r>
            <a:r>
              <a:rPr lang="en-US" dirty="0">
                <a:latin typeface="Arial" panose="020B0604020202020204" pitchFamily="34" charset="0"/>
                <a:cs typeface="Arial" panose="020B0604020202020204" pitchFamily="34" charset="0"/>
              </a:rPr>
              <a:t>, D. (1999). </a:t>
            </a:r>
            <a:r>
              <a:rPr lang="en-US" i="1" dirty="0">
                <a:latin typeface="Arial" panose="020B0604020202020204" pitchFamily="34" charset="0"/>
                <a:cs typeface="Arial" panose="020B0604020202020204" pitchFamily="34" charset="0"/>
              </a:rPr>
              <a:t>The role of faith-based organizations in crime prevention and justice. </a:t>
            </a:r>
            <a:r>
              <a:rPr lang="en-US" dirty="0">
                <a:latin typeface="Arial" panose="020B0604020202020204" pitchFamily="34" charset="0"/>
                <a:cs typeface="Arial" panose="020B0604020202020204" pitchFamily="34" charset="0"/>
              </a:rPr>
              <a:t>Retrieved from http://www.hudson.org/files/publications/faith_based0499.pdf.</a:t>
            </a:r>
          </a:p>
        </p:txBody>
      </p:sp>
    </p:spTree>
    <p:extLst>
      <p:ext uri="{BB962C8B-B14F-4D97-AF65-F5344CB8AC3E}">
        <p14:creationId xmlns:p14="http://schemas.microsoft.com/office/powerpoint/2010/main" val="409443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cs typeface="Times New Roman" pitchFamily="18" charset="0"/>
              </a:rPr>
              <a:t> </a:t>
            </a:r>
          </a:p>
        </p:txBody>
      </p:sp>
    </p:spTree>
    <p:extLst>
      <p:ext uri="{BB962C8B-B14F-4D97-AF65-F5344CB8AC3E}">
        <p14:creationId xmlns:p14="http://schemas.microsoft.com/office/powerpoint/2010/main" val="163007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485244"/>
            <a:ext cx="8534400" cy="1507067"/>
          </a:xfrm>
        </p:spPr>
        <p:txBody>
          <a:bodyPr>
            <a:normAutofit/>
          </a:bodyPr>
          <a:lstStyle/>
          <a:p>
            <a:pPr lvl="0"/>
            <a:r>
              <a:rPr lang="en-US" b="1">
                <a:ln w="12700">
                  <a:solidFill>
                    <a:schemeClr val="accent3">
                      <a:lumMod val="50000"/>
                    </a:schemeClr>
                  </a:solidFill>
                  <a:prstDash val="solid"/>
                </a:ln>
                <a:effectLst>
                  <a:innerShdw blurRad="177800">
                    <a:schemeClr val="accent3">
                      <a:lumMod val="50000"/>
                    </a:schemeClr>
                  </a:innerShdw>
                </a:effectLst>
              </a:rPr>
              <a:t>Scope of the Project</a:t>
            </a:r>
            <a:r>
              <a:rPr lang="en-US" b="1" dirty="0"/>
              <a:t>:</a:t>
            </a:r>
            <a:endParaRPr lang="en-US" dirty="0"/>
          </a:p>
        </p:txBody>
      </p:sp>
      <p:sp>
        <p:nvSpPr>
          <p:cNvPr id="3" name="Content Placeholder 2"/>
          <p:cNvSpPr>
            <a:spLocks noGrp="1"/>
          </p:cNvSpPr>
          <p:nvPr>
            <p:ph idx="1"/>
          </p:nvPr>
        </p:nvSpPr>
        <p:spPr>
          <a:xfrm>
            <a:off x="684212" y="2068511"/>
            <a:ext cx="8534400" cy="3615267"/>
          </a:xfrm>
        </p:spPr>
        <p:txBody>
          <a:bodyPr>
            <a:noAutofit/>
          </a:bodyPr>
          <a:lstStyle/>
          <a:p>
            <a:pPr>
              <a:lnSpc>
                <a:spcPct val="90000"/>
              </a:lnSpc>
            </a:pPr>
            <a:r>
              <a:rPr lang="en-US" dirty="0">
                <a:solidFill>
                  <a:schemeClr val="tx1"/>
                </a:solidFill>
                <a:latin typeface="Arial" panose="020B0604020202020204" pitchFamily="34" charset="0"/>
                <a:cs typeface="Arial" panose="020B0604020202020204" pitchFamily="34" charset="0"/>
              </a:rPr>
              <a:t>This project assessed the perceived and actual roles of Faith-Based Organizations (FBOs) in their community and in working with offenders and their families in relation to the criminal justice system (CJS).   These efforts have sparked pilot programs in other cities in the surrounding area (</a:t>
            </a:r>
            <a:r>
              <a:rPr lang="en-US" dirty="0" err="1">
                <a:solidFill>
                  <a:schemeClr val="tx1"/>
                </a:solidFill>
                <a:latin typeface="Arial" panose="020B0604020202020204" pitchFamily="34" charset="0"/>
                <a:cs typeface="Arial" panose="020B0604020202020204" pitchFamily="34" charset="0"/>
              </a:rPr>
              <a:t>Dilulio</a:t>
            </a:r>
            <a:r>
              <a:rPr lang="en-US" dirty="0">
                <a:solidFill>
                  <a:schemeClr val="tx1"/>
                </a:solidFill>
                <a:latin typeface="Arial" panose="020B0604020202020204" pitchFamily="34" charset="0"/>
                <a:cs typeface="Arial" panose="020B0604020202020204" pitchFamily="34" charset="0"/>
              </a:rPr>
              <a:t>, 2001). “Faith-based organizations have been involved in many different types of crime prevention efforts. These include primary prevention, secondary prevention or intervention, and tertiary prevention or correction/reformation” (</a:t>
            </a:r>
            <a:r>
              <a:rPr lang="en-US" dirty="0" err="1">
                <a:solidFill>
                  <a:schemeClr val="tx1"/>
                </a:solidFill>
                <a:latin typeface="Arial" panose="020B0604020202020204" pitchFamily="34" charset="0"/>
                <a:cs typeface="Arial" panose="020B0604020202020204" pitchFamily="34" charset="0"/>
              </a:rPr>
              <a:t>McGarrell</a:t>
            </a:r>
            <a:r>
              <a:rPr lang="en-US" dirty="0">
                <a:solidFill>
                  <a:schemeClr val="tx1"/>
                </a:solidFill>
                <a:latin typeface="Arial" panose="020B0604020202020204" pitchFamily="34" charset="0"/>
                <a:cs typeface="Arial" panose="020B0604020202020204" pitchFamily="34" charset="0"/>
              </a:rPr>
              <a:t>, 1999, p.10).</a:t>
            </a:r>
          </a:p>
          <a:p>
            <a:pPr>
              <a:lnSpc>
                <a:spcPct val="90000"/>
              </a:lnSpc>
            </a:pPr>
            <a:r>
              <a:rPr lang="en-US" dirty="0">
                <a:solidFill>
                  <a:schemeClr val="tx1"/>
                </a:solidFill>
                <a:latin typeface="Arial" panose="020B0604020202020204" pitchFamily="34" charset="0"/>
                <a:cs typeface="Arial" panose="020B0604020202020204" pitchFamily="34" charset="0"/>
              </a:rPr>
              <a:t>However, the </a:t>
            </a:r>
            <a:r>
              <a:rPr lang="en-US" b="1" u="sng" dirty="0">
                <a:solidFill>
                  <a:schemeClr val="tx1"/>
                </a:solidFill>
                <a:latin typeface="Arial" panose="020B0604020202020204" pitchFamily="34" charset="0"/>
                <a:cs typeface="Arial" panose="020B0604020202020204" pitchFamily="34" charset="0"/>
              </a:rPr>
              <a:t>current question </a:t>
            </a:r>
            <a:r>
              <a:rPr lang="en-US" dirty="0">
                <a:solidFill>
                  <a:schemeClr val="tx1"/>
                </a:solidFill>
                <a:latin typeface="Arial" panose="020B0604020202020204" pitchFamily="34" charset="0"/>
                <a:cs typeface="Arial" panose="020B0604020202020204" pitchFamily="34" charset="0"/>
              </a:rPr>
              <a:t>is whether FBOs still provide services in conjunction with the CJS in ways that meet current perceptions. This research study evaluated this issue on the local level in an attempt to ascertain whether FBOs still do what they have historically been perceived to do or whether their involvement with the CJS has shifted in any way. Particularly, the research study also examined perceptions of staff members from FBOs regarding services and support provided for families of offenders.</a:t>
            </a:r>
          </a:p>
        </p:txBody>
      </p:sp>
    </p:spTree>
    <p:extLst>
      <p:ext uri="{BB962C8B-B14F-4D97-AF65-F5344CB8AC3E}">
        <p14:creationId xmlns:p14="http://schemas.microsoft.com/office/powerpoint/2010/main" val="115970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 </a:t>
            </a:r>
            <a:endParaRPr lang="en-US" dirty="0"/>
          </a:p>
        </p:txBody>
      </p:sp>
      <p:sp>
        <p:nvSpPr>
          <p:cNvPr id="3" name="Content Placeholder 2"/>
          <p:cNvSpPr>
            <a:spLocks noGrp="1"/>
          </p:cNvSpPr>
          <p:nvPr>
            <p:ph idx="1"/>
          </p:nvPr>
        </p:nvSpPr>
        <p:spPr/>
        <p:txBody>
          <a:bodyPr>
            <a:normAutofit/>
          </a:bodyPr>
          <a:lstStyle/>
          <a:p>
            <a:pPr lvl="0"/>
            <a:r>
              <a:rPr lang="en-US" dirty="0">
                <a:latin typeface="Arial" panose="020B0604020202020204" pitchFamily="34" charset="0"/>
                <a:cs typeface="Arial" panose="020B0604020202020204" pitchFamily="34" charset="0"/>
              </a:rPr>
              <a:t>The sample was selected using a combination of convenience and snowball sampling. Requests to participate included an initial phone call and two follow-ups via phone and/or email. Participants were contacted in two phases. Phase 1 consisted of three focus groups and Phase 2 consisted of 1 focus group. Phase 1 participants were selected based on who was known to the researchers. Phase 2 participants were a combination of persons who could not participate in Phase 1 and persons who were recommended to the researchers by Phase 1 participants. </a:t>
            </a:r>
          </a:p>
        </p:txBody>
      </p:sp>
    </p:spTree>
    <p:extLst>
      <p:ext uri="{BB962C8B-B14F-4D97-AF65-F5344CB8AC3E}">
        <p14:creationId xmlns:p14="http://schemas.microsoft.com/office/powerpoint/2010/main" val="292015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71730"/>
            <a:ext cx="8534400" cy="922669"/>
          </a:xfrm>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pPr lvl="0"/>
            <a:r>
              <a:rPr lang="en-US" sz="7200" dirty="0">
                <a:latin typeface="Arial" panose="020B0604020202020204" pitchFamily="34" charset="0"/>
                <a:cs typeface="Arial" panose="020B0604020202020204" pitchFamily="34" charset="0"/>
              </a:rPr>
              <a:t>Focus groups were conducted in which staff members of different FBOs were asked to answer the following questions:  1) What are some myths/misconceptions about the role of FBOs in the community/in relation to offenders/in relation to criminal justice system (courts, corrections, law enforcement, and juvenile justice)?  2) What do you see as the role of FBOs in the community/in relation to </a:t>
            </a:r>
            <a:r>
              <a:rPr lang="en-US" sz="6400" dirty="0">
                <a:latin typeface="Arial" panose="020B0604020202020204" pitchFamily="34" charset="0"/>
                <a:cs typeface="Arial" panose="020B0604020202020204" pitchFamily="34" charset="0"/>
              </a:rPr>
              <a:t>working</a:t>
            </a:r>
            <a:r>
              <a:rPr lang="en-US" sz="7200" dirty="0">
                <a:latin typeface="Arial" panose="020B0604020202020204" pitchFamily="34" charset="0"/>
                <a:cs typeface="Arial" panose="020B0604020202020204" pitchFamily="34" charset="0"/>
              </a:rPr>
              <a:t> with offenders/in relation to working with the CJS?  3) What are/is you/your agency doing to fulfill the role of FBOs in the community/in relation to offenders/in relation to CJS?  Four focus groups were held on three days (6/27/14, 7/11/14 {2 groups}, 10/10/14). Group sizes ranged from 2-5 participants. A total of 14 participants interacted in the focus groups. Each focus group lasted approximately one hour.  Focus groups were held at Valdosta State University (VSU), in a Student Union Conference Room. At the beginning of each focus group participants were verbally notified that participation was voluntary, that their participation indicated their consent, that the sessions were recorded, and that they could terminate their participation at any time. All focus groups were recorded using a digital audio recording device, and transcriptions of the focus groups were prepared. Each participants was given a small “goodie bag” in appreciation for their participation. In addition, to a “goodie bag,” refreshments were provided at the focus groups (e.g., beverages, fruit, </a:t>
            </a:r>
            <a:r>
              <a:rPr lang="en-US" sz="8000" dirty="0">
                <a:latin typeface="Arial" panose="020B0604020202020204" pitchFamily="34" charset="0"/>
                <a:cs typeface="Arial" panose="020B0604020202020204" pitchFamily="34" charset="0"/>
              </a:rPr>
              <a:t>snacks). </a:t>
            </a:r>
          </a:p>
          <a:p>
            <a:endParaRPr lang="en-US" dirty="0"/>
          </a:p>
        </p:txBody>
      </p:sp>
    </p:spTree>
    <p:extLst>
      <p:ext uri="{BB962C8B-B14F-4D97-AF65-F5344CB8AC3E}">
        <p14:creationId xmlns:p14="http://schemas.microsoft.com/office/powerpoint/2010/main" val="113773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 </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a:latin typeface="Arial" panose="020B0604020202020204" pitchFamily="34" charset="0"/>
                <a:cs typeface="Arial" panose="020B0604020202020204" pitchFamily="34" charset="0"/>
              </a:rPr>
              <a:t>This study had a 35% response rate. Fourteen (14:40) people participated in the study. Approximately 71% of participants were male and 29% were female; 71% were Caucasian and 29% were African American; 36% were clergy, 29% were program administrators, 21% were counselors/therapists, and 14% were community activists. The recorded sessions were transcribed using </a:t>
            </a:r>
            <a:r>
              <a:rPr lang="en-US" sz="2200" i="1" dirty="0">
                <a:latin typeface="Arial" panose="020B0604020202020204" pitchFamily="34" charset="0"/>
                <a:cs typeface="Arial" panose="020B0604020202020204" pitchFamily="34" charset="0"/>
              </a:rPr>
              <a:t>Transcribe</a:t>
            </a:r>
            <a:r>
              <a:rPr lang="en-US" sz="2200" dirty="0">
                <a:latin typeface="Arial" panose="020B0604020202020204" pitchFamily="34" charset="0"/>
                <a:cs typeface="Arial" panose="020B0604020202020204" pitchFamily="34" charset="0"/>
              </a:rPr>
              <a:t>. The transcripts were prepared using a combination of edited and intelligent transcription techniques. Researchers reviewed the transcriptions for recurring themes. Twenty-four initial themes were generated. Researchers then reviewed the themes for redundancy which resulted in 10 themes being identified. The transcripts were then coded based on the 10 revised themes. These themes focus on issues related to the perceived and real roles of FBOs in relation to the criminal justice system. </a:t>
            </a:r>
          </a:p>
          <a:p>
            <a:endParaRPr lang="en-US" dirty="0"/>
          </a:p>
        </p:txBody>
      </p:sp>
    </p:spTree>
    <p:extLst>
      <p:ext uri="{BB962C8B-B14F-4D97-AF65-F5344CB8AC3E}">
        <p14:creationId xmlns:p14="http://schemas.microsoft.com/office/powerpoint/2010/main" val="346104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22225">
                  <a:solidFill>
                    <a:schemeClr val="accent2"/>
                  </a:solidFill>
                  <a:prstDash val="solid"/>
                </a:ln>
                <a:solidFill>
                  <a:schemeClr val="accent2">
                    <a:lumMod val="40000"/>
                    <a:lumOff val="60000"/>
                  </a:schemeClr>
                </a:solidFill>
              </a:rPr>
              <a:t>Results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3238726"/>
              </p:ext>
            </p:extLst>
          </p:nvPr>
        </p:nvGraphicFramePr>
        <p:xfrm>
          <a:off x="684213" y="685800"/>
          <a:ext cx="8534399" cy="6274755"/>
        </p:xfrm>
        <a:graphic>
          <a:graphicData uri="http://schemas.openxmlformats.org/drawingml/2006/table">
            <a:tbl>
              <a:tblPr firstRow="1" bandRow="1">
                <a:tableStyleId>{5C22544A-7EE6-4342-B048-85BDC9FD1C3A}</a:tableStyleId>
              </a:tblPr>
              <a:tblGrid>
                <a:gridCol w="7622880">
                  <a:extLst>
                    <a:ext uri="{9D8B030D-6E8A-4147-A177-3AD203B41FA5}">
                      <a16:colId xmlns:a16="http://schemas.microsoft.com/office/drawing/2014/main" val="20000"/>
                    </a:ext>
                  </a:extLst>
                </a:gridCol>
                <a:gridCol w="911519">
                  <a:extLst>
                    <a:ext uri="{9D8B030D-6E8A-4147-A177-3AD203B41FA5}">
                      <a16:colId xmlns:a16="http://schemas.microsoft.com/office/drawing/2014/main" val="20001"/>
                    </a:ext>
                  </a:extLst>
                </a:gridCol>
              </a:tblGrid>
              <a:tr h="370840">
                <a:tc>
                  <a:txBody>
                    <a:bodyPr/>
                    <a:lstStyle/>
                    <a:p>
                      <a:pPr marL="0" marR="0" algn="ctr">
                        <a:spcBef>
                          <a:spcPts val="0"/>
                        </a:spcBef>
                        <a:spcAft>
                          <a:spcPts val="0"/>
                        </a:spcAft>
                      </a:pPr>
                      <a:r>
                        <a:rPr lang="en-US" sz="2400" dirty="0">
                          <a:effectLst/>
                        </a:rPr>
                        <a:t>Themes</a:t>
                      </a:r>
                      <a:endParaRPr lang="en-US" sz="2400" dirty="0">
                        <a:effectLst/>
                        <a:latin typeface="+mn-lt"/>
                        <a:ea typeface="Times New Roman"/>
                      </a:endParaRPr>
                    </a:p>
                  </a:txBody>
                  <a:tcPr marL="58942" marR="58942" marT="0" marB="0"/>
                </a:tc>
                <a:tc>
                  <a:txBody>
                    <a:bodyPr/>
                    <a:lstStyle/>
                    <a:p>
                      <a:pPr marL="457200" marR="0" algn="ctr">
                        <a:spcBef>
                          <a:spcPts val="0"/>
                        </a:spcBef>
                        <a:spcAft>
                          <a:spcPts val="0"/>
                        </a:spcAft>
                      </a:pPr>
                      <a:r>
                        <a:rPr lang="en-US" sz="2400" i="1" dirty="0">
                          <a:effectLst/>
                        </a:rPr>
                        <a:t>f</a:t>
                      </a:r>
                      <a:endParaRPr lang="en-US" sz="2400" i="1" dirty="0">
                        <a:effectLst/>
                        <a:latin typeface="+mn-lt"/>
                        <a:ea typeface="Times New Roman"/>
                      </a:endParaRPr>
                    </a:p>
                  </a:txBody>
                  <a:tcPr marL="58942" marR="58942" marT="0" marB="0"/>
                </a:tc>
                <a:extLst>
                  <a:ext uri="{0D108BD9-81ED-4DB2-BD59-A6C34878D82A}">
                    <a16:rowId xmlns:a16="http://schemas.microsoft.com/office/drawing/2014/main" val="10000"/>
                  </a:ext>
                </a:extLst>
              </a:tr>
              <a:tr h="370840">
                <a:tc>
                  <a:txBody>
                    <a:bodyPr/>
                    <a:lstStyle/>
                    <a:p>
                      <a:pPr marL="0" marR="0" lvl="0" indent="0">
                        <a:lnSpc>
                          <a:spcPct val="115000"/>
                        </a:lnSpc>
                        <a:spcBef>
                          <a:spcPts val="0"/>
                        </a:spcBef>
                        <a:spcAft>
                          <a:spcPts val="0"/>
                        </a:spcAft>
                        <a:buFontTx/>
                        <a:buNone/>
                      </a:pPr>
                      <a:r>
                        <a:rPr lang="en-US" sz="2000" dirty="0">
                          <a:effectLst/>
                        </a:rPr>
                        <a:t>FBOs programming difficulties &amp; concerns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65</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1"/>
                  </a:ext>
                </a:extLst>
              </a:tr>
              <a:tr h="370840">
                <a:tc>
                  <a:txBody>
                    <a:bodyPr/>
                    <a:lstStyle/>
                    <a:p>
                      <a:pPr marL="0" marR="0" lvl="0" indent="0">
                        <a:lnSpc>
                          <a:spcPct val="115000"/>
                        </a:lnSpc>
                        <a:spcBef>
                          <a:spcPts val="0"/>
                        </a:spcBef>
                        <a:spcAft>
                          <a:spcPts val="0"/>
                        </a:spcAft>
                        <a:buFontTx/>
                        <a:buNone/>
                      </a:pPr>
                      <a:r>
                        <a:rPr lang="en-US" sz="2000" dirty="0">
                          <a:effectLst/>
                        </a:rPr>
                        <a:t>Credentialing of FBO staff &amp; associated legal sanctions.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13</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2"/>
                  </a:ext>
                </a:extLst>
              </a:tr>
              <a:tr h="370840">
                <a:tc>
                  <a:txBody>
                    <a:bodyPr/>
                    <a:lstStyle/>
                    <a:p>
                      <a:pPr marL="0" marR="0" lvl="0" indent="0">
                        <a:lnSpc>
                          <a:spcPct val="115000"/>
                        </a:lnSpc>
                        <a:spcBef>
                          <a:spcPts val="0"/>
                        </a:spcBef>
                        <a:spcAft>
                          <a:spcPts val="0"/>
                        </a:spcAft>
                        <a:buFontTx/>
                        <a:buNone/>
                      </a:pPr>
                      <a:r>
                        <a:rPr lang="en-US" sz="2000" dirty="0">
                          <a:effectLst/>
                        </a:rPr>
                        <a:t>Collaboration with other organizations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7</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3"/>
                  </a:ext>
                </a:extLst>
              </a:tr>
              <a:tr h="370840">
                <a:tc>
                  <a:txBody>
                    <a:bodyPr/>
                    <a:lstStyle/>
                    <a:p>
                      <a:pPr marL="0" marR="0" lvl="0" indent="0">
                        <a:lnSpc>
                          <a:spcPct val="115000"/>
                        </a:lnSpc>
                        <a:spcBef>
                          <a:spcPts val="0"/>
                        </a:spcBef>
                        <a:spcAft>
                          <a:spcPts val="0"/>
                        </a:spcAft>
                        <a:buFontTx/>
                        <a:buNone/>
                      </a:pPr>
                      <a:r>
                        <a:rPr lang="en-US" sz="2000" dirty="0">
                          <a:effectLst/>
                        </a:rPr>
                        <a:t>Stigma &amp; stereotypes associated with offenders/CJS.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8</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4"/>
                  </a:ext>
                </a:extLst>
              </a:tr>
              <a:tr h="370840">
                <a:tc>
                  <a:txBody>
                    <a:bodyPr/>
                    <a:lstStyle/>
                    <a:p>
                      <a:pPr marL="0" marR="0" lvl="0" indent="0">
                        <a:lnSpc>
                          <a:spcPct val="115000"/>
                        </a:lnSpc>
                        <a:spcBef>
                          <a:spcPts val="0"/>
                        </a:spcBef>
                        <a:spcAft>
                          <a:spcPts val="0"/>
                        </a:spcAft>
                        <a:buFontTx/>
                        <a:buNone/>
                      </a:pPr>
                      <a:r>
                        <a:rPr lang="en-US" sz="2000" dirty="0">
                          <a:effectLst/>
                        </a:rPr>
                        <a:t>Lack of reunification of offenders with their families.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14</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5"/>
                  </a:ext>
                </a:extLst>
              </a:tr>
              <a:tr h="370840">
                <a:tc>
                  <a:txBody>
                    <a:bodyPr/>
                    <a:lstStyle/>
                    <a:p>
                      <a:pPr marL="0" marR="0" lvl="0" indent="0">
                        <a:lnSpc>
                          <a:spcPct val="115000"/>
                        </a:lnSpc>
                        <a:spcBef>
                          <a:spcPts val="0"/>
                        </a:spcBef>
                        <a:spcAft>
                          <a:spcPts val="0"/>
                        </a:spcAft>
                        <a:buFontTx/>
                        <a:buNone/>
                      </a:pPr>
                      <a:r>
                        <a:rPr lang="en-US" sz="2000" dirty="0">
                          <a:effectLst/>
                        </a:rPr>
                        <a:t>Total dependence on the Church for social change (by community, offenders &amp; families).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2</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6"/>
                  </a:ext>
                </a:extLst>
              </a:tr>
              <a:tr h="370840">
                <a:tc>
                  <a:txBody>
                    <a:bodyPr/>
                    <a:lstStyle/>
                    <a:p>
                      <a:pPr marL="0" marR="0" lvl="0" indent="0">
                        <a:lnSpc>
                          <a:spcPct val="115000"/>
                        </a:lnSpc>
                        <a:spcBef>
                          <a:spcPts val="0"/>
                        </a:spcBef>
                        <a:spcAft>
                          <a:spcPts val="0"/>
                        </a:spcAft>
                        <a:buFontTx/>
                        <a:buNone/>
                      </a:pPr>
                      <a:r>
                        <a:rPr lang="en-US" sz="2000" dirty="0">
                          <a:effectLst/>
                        </a:rPr>
                        <a:t>Misperceptions of the CJS by the community (e.g., role, distrust/fear by black community, culture of violence in the CJS).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9</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7"/>
                  </a:ext>
                </a:extLst>
              </a:tr>
              <a:tr h="370840">
                <a:tc>
                  <a:txBody>
                    <a:bodyPr/>
                    <a:lstStyle/>
                    <a:p>
                      <a:pPr marL="0" marR="0" lvl="0" indent="0">
                        <a:lnSpc>
                          <a:spcPct val="115000"/>
                        </a:lnSpc>
                        <a:spcBef>
                          <a:spcPts val="0"/>
                        </a:spcBef>
                        <a:spcAft>
                          <a:spcPts val="0"/>
                        </a:spcAft>
                        <a:buFontTx/>
                        <a:buNone/>
                      </a:pPr>
                      <a:r>
                        <a:rPr lang="en-US" sz="2000" dirty="0">
                          <a:effectLst/>
                        </a:rPr>
                        <a:t>Miscommunication and lack of connection between the CJS and the community (especially law enforcement &amp; courts).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15</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8"/>
                  </a:ext>
                </a:extLst>
              </a:tr>
              <a:tr h="370840">
                <a:tc>
                  <a:txBody>
                    <a:bodyPr/>
                    <a:lstStyle/>
                    <a:p>
                      <a:pPr marL="0" marR="0" lvl="0" indent="0">
                        <a:lnSpc>
                          <a:spcPct val="115000"/>
                        </a:lnSpc>
                        <a:spcBef>
                          <a:spcPts val="0"/>
                        </a:spcBef>
                        <a:spcAft>
                          <a:spcPts val="0"/>
                        </a:spcAft>
                        <a:buFontTx/>
                        <a:buNone/>
                      </a:pPr>
                      <a:r>
                        <a:rPr lang="en-US" sz="2000" dirty="0">
                          <a:effectLst/>
                        </a:rPr>
                        <a:t>Perceptions of false religion (e.g., jail house religion) in the CJS.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3</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09"/>
                  </a:ext>
                </a:extLst>
              </a:tr>
              <a:tr h="370840">
                <a:tc>
                  <a:txBody>
                    <a:bodyPr/>
                    <a:lstStyle/>
                    <a:p>
                      <a:pPr marL="0" marR="0" lvl="0" indent="0">
                        <a:lnSpc>
                          <a:spcPct val="115000"/>
                        </a:lnSpc>
                        <a:spcBef>
                          <a:spcPts val="0"/>
                        </a:spcBef>
                        <a:spcAft>
                          <a:spcPts val="0"/>
                        </a:spcAft>
                        <a:buFontTx/>
                        <a:buNone/>
                      </a:pPr>
                      <a:r>
                        <a:rPr lang="en-US" sz="2000" dirty="0">
                          <a:effectLst/>
                        </a:rPr>
                        <a:t>Misperceptions &amp; lack of church involvement in the lives of offenders and the CJS.</a:t>
                      </a:r>
                      <a:endParaRPr lang="en-US" sz="2000" dirty="0">
                        <a:effectLst/>
                        <a:latin typeface="+mn-lt"/>
                        <a:ea typeface="Calibri"/>
                        <a:cs typeface="Times New Roman"/>
                      </a:endParaRPr>
                    </a:p>
                  </a:txBody>
                  <a:tcPr marL="58942" marR="58942" marT="0" marB="0"/>
                </a:tc>
                <a:tc>
                  <a:txBody>
                    <a:bodyPr/>
                    <a:lstStyle/>
                    <a:p>
                      <a:pPr marL="457200" marR="0" algn="ctr">
                        <a:spcBef>
                          <a:spcPts val="0"/>
                        </a:spcBef>
                        <a:spcAft>
                          <a:spcPts val="0"/>
                        </a:spcAft>
                      </a:pPr>
                      <a:r>
                        <a:rPr lang="en-US" sz="2000" dirty="0">
                          <a:effectLst/>
                        </a:rPr>
                        <a:t>50</a:t>
                      </a:r>
                      <a:endParaRPr lang="en-US" sz="2000" dirty="0">
                        <a:effectLst/>
                        <a:latin typeface="+mn-lt"/>
                        <a:ea typeface="Times New Roman"/>
                      </a:endParaRPr>
                    </a:p>
                  </a:txBody>
                  <a:tcPr marL="58942" marR="58942"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5371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r>
              <a:rPr lang="en-US" sz="6400" dirty="0">
                <a:latin typeface="Arial" panose="020B0604020202020204" pitchFamily="34" charset="0"/>
                <a:cs typeface="Arial" panose="020B0604020202020204" pitchFamily="34" charset="0"/>
              </a:rPr>
              <a:t>FBO programming difficulties and concerns (f = 65) was the most recurring theme. Participants discussed difficulties associated with operating programs using limited resources and the related concerns such as program longevity, program quality, paying fair and appropriate staff salaries, client placement, and follow-up capacity. Participants also discussed some of the difficulties that arise when program placement is viewed through the lens of separation of church and state. Misperceptions and lack of church involvement in the lives of offenders and the CJS (f = 50) was the second most recurring theme. Participants discussed the unwillingness of clergy and their parishioners to give of their time to interact with offenders. Participants also discussed the need for more participation of clergy of color in prison programming. Miscommunication and lack of connection between the CJS and the community(f = 15) was the third most recurring theme. Law enforcement agencies and courts were especially perceived as distant from the community, with misperceptions further exacerbated by a lack of trust from neighborhood residents. Finally, lack of reunification of offenders with their families (f = 14) was the fourth most recurring theme. Perceptions of participants such as clergy and mental health practitioners confirmed the researcher’s expectations that offenders often express deep anxiety and concern over being separated from their families. Analysis of the data is ongoing. Researchers will return to the data to further discuss theme coding and to determine if additional themes emerge. All identified themes will be assessed for inter-rater reliability</a:t>
            </a:r>
            <a:r>
              <a:rPr lang="en-US" sz="7200" dirty="0">
                <a:latin typeface="Arial" panose="020B0604020202020204" pitchFamily="34"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268073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lvl="0"/>
            <a:r>
              <a:rPr lang="en-US" dirty="0">
                <a:latin typeface="Arial" panose="020B0604020202020204" pitchFamily="34" charset="0"/>
                <a:cs typeface="Arial" panose="020B0604020202020204" pitchFamily="34" charset="0"/>
              </a:rPr>
              <a:t>One of the immediate impacts of the study was the development of a community forum in which key stakeholders from 6 areas (courts, corrections, law enforcement, treatment, clergy, and community representatives) were assembled to discuss the role of FBOs in the CJS in light of the national, state, and local calls to return to the use of community-based solutions that address deviant behaviors. On a broader scale this research study and subsequent studies may assist the community in identifying the actual role of FBOs in relation to the CJS. This was important as the state and the nation look to restorative justice strategies and the development of offender reentry programs (for juveniles and adults) that are community-based. Knowing what role FBOs will play can assist communities in planning and acquiring additional service provision from other agencies as needed.</a:t>
            </a:r>
          </a:p>
        </p:txBody>
      </p:sp>
    </p:spTree>
    <p:extLst>
      <p:ext uri="{BB962C8B-B14F-4D97-AF65-F5344CB8AC3E}">
        <p14:creationId xmlns:p14="http://schemas.microsoft.com/office/powerpoint/2010/main" val="372187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lvl="0"/>
            <a:r>
              <a:rPr lang="en-US" sz="2200" dirty="0">
                <a:latin typeface="Arial" panose="020B0604020202020204" pitchFamily="34" charset="0"/>
                <a:cs typeface="Arial" panose="020B0604020202020204" pitchFamily="34" charset="0"/>
              </a:rPr>
              <a:t>Subsequent research will continue to solicit the participation of persons from groups that were missing and underrepresented in the study. For example, representatives from community groups were underrepresented in the current study and the voices of CJ agents (law enforcement, courts, juvenile justice, corrections) were missing. In addition, developing networking tools to match resources (including human capital) with needs will be explored. Moreover, current programming efforts may reflect a lack of emphasis on services designed to rejoin offenders with their families or reintegrate them in family systems based on participants’ perceptions. Further research will focus on strategies to better serve offenders and their families in regard to restorative justice practices, reentry programs and community-based treatment</a:t>
            </a:r>
            <a:r>
              <a:rPr lang="en-US" dirty="0"/>
              <a:t>.</a:t>
            </a:r>
          </a:p>
        </p:txBody>
      </p:sp>
    </p:spTree>
    <p:extLst>
      <p:ext uri="{BB962C8B-B14F-4D97-AF65-F5344CB8AC3E}">
        <p14:creationId xmlns:p14="http://schemas.microsoft.com/office/powerpoint/2010/main" val="32287477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Austin</Template>
  <TotalTime>100</TotalTime>
  <Words>1585</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Slice</vt:lpstr>
      <vt:lpstr>Faith-based orGANIZATIONS AND THE CRIMINAL JUSTICE SYSTEM: PERCEIVED VS. ACTUAL ROLES IN SERVING OFFENDERS, THEIR FAMILIES AND COMMUNITIES</vt:lpstr>
      <vt:lpstr>Scope of the Project:</vt:lpstr>
      <vt:lpstr> </vt:lpstr>
      <vt:lpstr>PowerPoint Presentation</vt:lpstr>
      <vt:lpstr> </vt:lpstr>
      <vt:lpstr>Results (2):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of Faith-Based Organizations in the Criminal Justice System</dc:title>
  <dc:creator>GODSPICKNS</dc:creator>
  <cp:lastModifiedBy>Jewrell Rivers</cp:lastModifiedBy>
  <cp:revision>31</cp:revision>
  <dcterms:created xsi:type="dcterms:W3CDTF">2015-04-21T08:53:22Z</dcterms:created>
  <dcterms:modified xsi:type="dcterms:W3CDTF">2021-10-08T01:28:45Z</dcterms:modified>
</cp:coreProperties>
</file>