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2" r:id="rId6"/>
    <p:sldId id="264" r:id="rId7"/>
    <p:sldId id="260" r:id="rId8"/>
    <p:sldId id="261" r:id="rId9"/>
    <p:sldId id="263" r:id="rId1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25" autoAdjust="0"/>
  </p:normalViewPr>
  <p:slideViewPr>
    <p:cSldViewPr snapToGrid="0">
      <p:cViewPr varScale="1">
        <p:scale>
          <a:sx n="84" d="100"/>
          <a:sy n="84" d="100"/>
        </p:scale>
        <p:origin x="1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ere Molinet" userId="83c29b1e-9084-4004-968f-4bc724fec339" providerId="ADAL" clId="{9C36DE11-B80E-4B7F-A853-BA4D6D7EBC00}"/>
    <pc:docChg chg="modSld">
      <pc:chgData name="MariTere Molinet" userId="83c29b1e-9084-4004-968f-4bc724fec339" providerId="ADAL" clId="{9C36DE11-B80E-4B7F-A853-BA4D6D7EBC00}" dt="2021-10-14T13:02:16.842" v="13" actId="20577"/>
      <pc:docMkLst>
        <pc:docMk/>
      </pc:docMkLst>
      <pc:sldChg chg="modSp mod">
        <pc:chgData name="MariTere Molinet" userId="83c29b1e-9084-4004-968f-4bc724fec339" providerId="ADAL" clId="{9C36DE11-B80E-4B7F-A853-BA4D6D7EBC00}" dt="2021-10-14T13:02:16.842" v="13" actId="20577"/>
        <pc:sldMkLst>
          <pc:docMk/>
          <pc:sldMk cId="1595086257" sldId="256"/>
        </pc:sldMkLst>
        <pc:spChg chg="mod">
          <ac:chgData name="MariTere Molinet" userId="83c29b1e-9084-4004-968f-4bc724fec339" providerId="ADAL" clId="{9C36DE11-B80E-4B7F-A853-BA4D6D7EBC00}" dt="2021-10-14T13:02:16.842" v="13" actId="20577"/>
          <ac:spMkLst>
            <pc:docMk/>
            <pc:sldMk cId="1595086257" sldId="256"/>
            <ac:spMk id="2" creationId="{00000000-0000-0000-0000-000000000000}"/>
          </ac:spMkLst>
        </pc:spChg>
      </pc:sldChg>
      <pc:sldChg chg="modNotesTx">
        <pc:chgData name="MariTere Molinet" userId="83c29b1e-9084-4004-968f-4bc724fec339" providerId="ADAL" clId="{9C36DE11-B80E-4B7F-A853-BA4D6D7EBC00}" dt="2021-10-14T13:01:46.415" v="0" actId="20577"/>
        <pc:sldMkLst>
          <pc:docMk/>
          <pc:sldMk cId="3631007182" sldId="257"/>
        </pc:sldMkLst>
      </pc:sldChg>
      <pc:sldChg chg="modNotesTx">
        <pc:chgData name="MariTere Molinet" userId="83c29b1e-9084-4004-968f-4bc724fec339" providerId="ADAL" clId="{9C36DE11-B80E-4B7F-A853-BA4D6D7EBC00}" dt="2021-10-14T13:01:51.632" v="2" actId="20577"/>
        <pc:sldMkLst>
          <pc:docMk/>
          <pc:sldMk cId="1597447127" sldId="259"/>
        </pc:sldMkLst>
      </pc:sldChg>
      <pc:sldChg chg="modNotesTx">
        <pc:chgData name="MariTere Molinet" userId="83c29b1e-9084-4004-968f-4bc724fec339" providerId="ADAL" clId="{9C36DE11-B80E-4B7F-A853-BA4D6D7EBC00}" dt="2021-10-14T13:01:58.917" v="4" actId="20577"/>
        <pc:sldMkLst>
          <pc:docMk/>
          <pc:sldMk cId="2020107511" sldId="260"/>
        </pc:sldMkLst>
      </pc:sldChg>
      <pc:sldChg chg="modNotesTx">
        <pc:chgData name="MariTere Molinet" userId="83c29b1e-9084-4004-968f-4bc724fec339" providerId="ADAL" clId="{9C36DE11-B80E-4B7F-A853-BA4D6D7EBC00}" dt="2021-10-14T13:02:02.119" v="5" actId="20577"/>
        <pc:sldMkLst>
          <pc:docMk/>
          <pc:sldMk cId="4209344255" sldId="261"/>
        </pc:sldMkLst>
      </pc:sldChg>
      <pc:sldChg chg="modNotesTx">
        <pc:chgData name="MariTere Molinet" userId="83c29b1e-9084-4004-968f-4bc724fec339" providerId="ADAL" clId="{9C36DE11-B80E-4B7F-A853-BA4D6D7EBC00}" dt="2021-10-14T13:01:55.496" v="3" actId="20577"/>
        <pc:sldMkLst>
          <pc:docMk/>
          <pc:sldMk cId="2686127557" sldId="264"/>
        </pc:sldMkLst>
      </pc:sldChg>
      <pc:sldChg chg="modNotesTx">
        <pc:chgData name="MariTere Molinet" userId="83c29b1e-9084-4004-968f-4bc724fec339" providerId="ADAL" clId="{9C36DE11-B80E-4B7F-A853-BA4D6D7EBC00}" dt="2021-10-14T13:01:48.805" v="1" actId="20577"/>
        <pc:sldMkLst>
          <pc:docMk/>
          <pc:sldMk cId="280901825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0E95D3E-AD34-4119-9315-E1308C42AD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D2246CA-70FE-4D1D-841D-7CBEEEBD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1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46CA-70FE-4D1D-841D-7CBEEEBDC0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5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80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5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4638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53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7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9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1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2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9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Psychosocial Processes and offline neighborhood outcomes in Online Neighborhood Networks (ONNs)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935321"/>
            <a:ext cx="8825658" cy="1224410"/>
          </a:xfrm>
        </p:spPr>
        <p:txBody>
          <a:bodyPr>
            <a:normAutofit/>
          </a:bodyPr>
          <a:lstStyle/>
          <a:p>
            <a:r>
              <a:rPr lang="en-US" b="1" dirty="0"/>
              <a:t>MariTere Molinet</a:t>
            </a:r>
          </a:p>
          <a:p>
            <a:r>
              <a:rPr lang="en-US" b="1" dirty="0"/>
              <a:t>PhD Candidate, Criminology and criminal justice</a:t>
            </a:r>
          </a:p>
          <a:p>
            <a:r>
              <a:rPr lang="en-US" b="1" dirty="0"/>
              <a:t>Georgia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9508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en-US"/>
              <a:t>Theoretical Framework</a:t>
            </a:r>
            <a:endParaRPr lang="en-US" dirty="0"/>
          </a:p>
        </p:txBody>
      </p:sp>
      <p:sp>
        <p:nvSpPr>
          <p:cNvPr id="1036" name="Isosceles Triangle 138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5D5D42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770" y="2160589"/>
            <a:ext cx="5937972" cy="4131723"/>
          </a:xfrm>
        </p:spPr>
        <p:txBody>
          <a:bodyPr>
            <a:normAutofit/>
          </a:bodyPr>
          <a:lstStyle/>
          <a:p>
            <a:r>
              <a:rPr lang="en-US" dirty="0"/>
              <a:t>Social Disorganization Theory </a:t>
            </a:r>
          </a:p>
          <a:p>
            <a:pPr lvl="1"/>
            <a:r>
              <a:rPr lang="en-US" dirty="0"/>
              <a:t>Presupposes structural characteristics explain variations in neighborhood crime</a:t>
            </a:r>
          </a:p>
          <a:p>
            <a:pPr lvl="1"/>
            <a:r>
              <a:rPr lang="en-US" dirty="0"/>
              <a:t>Alternative Perspective – Systemic Model – Emphasizes neighborhood process and change</a:t>
            </a:r>
          </a:p>
          <a:p>
            <a:pPr lvl="1"/>
            <a:r>
              <a:rPr lang="en-US" dirty="0"/>
              <a:t>Collective Efficacy – Indirect effect on variations in neighborhood crime</a:t>
            </a:r>
          </a:p>
          <a:p>
            <a:pPr lvl="2"/>
            <a:r>
              <a:rPr lang="en-US" dirty="0"/>
              <a:t>Social process embedded in social disorganization assumptions</a:t>
            </a:r>
          </a:p>
          <a:p>
            <a:pPr lvl="2"/>
            <a:r>
              <a:rPr lang="en-US" dirty="0"/>
              <a:t>“social cohesion among neighbors, combined with their willingness to intervene on behalf of the common good (Sampson et al, 1997, p. 918).” </a:t>
            </a:r>
          </a:p>
        </p:txBody>
      </p:sp>
      <p:pic>
        <p:nvPicPr>
          <p:cNvPr id="1028" name="Picture 4" descr="In Pursuit of Equitable Change - Center for American Progress">
            <a:extLst>
              <a:ext uri="{FF2B5EF4-FFF2-40B4-BE49-F238E27FC236}">
                <a16:creationId xmlns:a16="http://schemas.microsoft.com/office/drawing/2014/main" id="{DB536C6D-3ED4-4589-BA38-82B644AFE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r="1" b="1"/>
          <a:stretch/>
        </p:blipFill>
        <p:spPr bwMode="auto">
          <a:xfrm>
            <a:off x="7531482" y="10"/>
            <a:ext cx="4657341" cy="34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inion | The Neighborhood Is the Unit of Change - The New York Times">
            <a:extLst>
              <a:ext uri="{FF2B5EF4-FFF2-40B4-BE49-F238E27FC236}">
                <a16:creationId xmlns:a16="http://schemas.microsoft.com/office/drawing/2014/main" id="{CC451797-325F-4136-963F-686E99FF4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4439" b="2"/>
          <a:stretch/>
        </p:blipFill>
        <p:spPr bwMode="auto">
          <a:xfrm>
            <a:off x="7528308" y="3437472"/>
            <a:ext cx="4657341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0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5" y="408122"/>
            <a:ext cx="5393411" cy="1320800"/>
          </a:xfrm>
        </p:spPr>
        <p:txBody>
          <a:bodyPr/>
          <a:lstStyle/>
          <a:p>
            <a:r>
              <a:rPr lang="en-US" dirty="0"/>
              <a:t>What IS a Neighborhood?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06" y="804997"/>
            <a:ext cx="2466975" cy="1847850"/>
          </a:xfrm>
          <a:prstGeom prst="rect">
            <a:avLst/>
          </a:prstGeom>
        </p:spPr>
      </p:pic>
      <p:sp>
        <p:nvSpPr>
          <p:cNvPr id="6" name="AutoShape 4" descr="Are city neighborhoods 'beating' The Bank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43" y="3465808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268" y="2780008"/>
            <a:ext cx="3076575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407" y="1728922"/>
            <a:ext cx="596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“…a social/spatial unit of social organization, and that it is larger than a household and smaller than a city… (Hunter, 1979)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407" y="3049722"/>
            <a:ext cx="420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nested within larger communities (Sampson et al, 2002)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407" y="3973052"/>
            <a:ext cx="388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Keyword: 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2407" y="4835471"/>
            <a:ext cx="596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YOU think your neighborhood is?</a:t>
            </a:r>
          </a:p>
        </p:txBody>
      </p:sp>
    </p:spTree>
    <p:extLst>
      <p:ext uri="{BB962C8B-B14F-4D97-AF65-F5344CB8AC3E}">
        <p14:creationId xmlns:p14="http://schemas.microsoft.com/office/powerpoint/2010/main" val="28090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power of social media used for collective action – Anastasia Voynishka">
            <a:extLst>
              <a:ext uri="{FF2B5EF4-FFF2-40B4-BE49-F238E27FC236}">
                <a16:creationId xmlns:a16="http://schemas.microsoft.com/office/drawing/2014/main" id="{F2932C4E-1B11-4729-9FA6-BAB150755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r="3220" b="-1"/>
          <a:stretch/>
        </p:blipFill>
        <p:spPr bwMode="auto"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6090816" cy="879722"/>
          </a:xfrm>
        </p:spPr>
        <p:txBody>
          <a:bodyPr>
            <a:normAutofit/>
          </a:bodyPr>
          <a:lstStyle/>
          <a:p>
            <a:r>
              <a:rPr lang="en-US" dirty="0"/>
              <a:t>Social Media Dynamics</a:t>
            </a:r>
          </a:p>
        </p:txBody>
      </p:sp>
      <p:pic>
        <p:nvPicPr>
          <p:cNvPr id="2050" name="Picture 2" descr="Political Turbulence: How Social Media Shape Collective Action, by Helen  Margetts, Peter John, Scott Hale and Taha Yasseri | Times Higher Education  (THE)">
            <a:extLst>
              <a:ext uri="{FF2B5EF4-FFF2-40B4-BE49-F238E27FC236}">
                <a16:creationId xmlns:a16="http://schemas.microsoft.com/office/drawing/2014/main" id="{A5FF2652-2249-4298-8A07-A69000CB1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r="8002" b="-2"/>
          <a:stretch/>
        </p:blipFill>
        <p:spPr bwMode="auto"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059" name="Straight Connector 76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Content Placeholder 2055">
            <a:extLst>
              <a:ext uri="{FF2B5EF4-FFF2-40B4-BE49-F238E27FC236}">
                <a16:creationId xmlns:a16="http://schemas.microsoft.com/office/drawing/2014/main" id="{30E44ABB-735F-4511-9741-FA8DA278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791" y="1489322"/>
            <a:ext cx="7785927" cy="4840297"/>
          </a:xfrm>
        </p:spPr>
        <p:txBody>
          <a:bodyPr>
            <a:normAutofit/>
          </a:bodyPr>
          <a:lstStyle/>
          <a:p>
            <a:r>
              <a:rPr lang="en-US" sz="2200" dirty="0"/>
              <a:t>Characteristics of Social Media</a:t>
            </a:r>
          </a:p>
          <a:p>
            <a:pPr lvl="1"/>
            <a:r>
              <a:rPr lang="en-US" sz="1800" dirty="0">
                <a:latin typeface="+mj-lt"/>
              </a:rPr>
              <a:t>Associated to both bridging and bonding social capital </a:t>
            </a:r>
          </a:p>
          <a:p>
            <a:pPr lvl="1"/>
            <a:r>
              <a:rPr lang="en-US" sz="1800" dirty="0">
                <a:latin typeface="+mj-lt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fford users with social capital components where they can increase potential resources and make action possible through a system embedded in “social cues” </a:t>
            </a:r>
          </a:p>
          <a:p>
            <a:pPr lvl="1"/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Effective in strengthening and maintaining weak ties</a:t>
            </a:r>
          </a:p>
          <a:p>
            <a:pPr lvl="1"/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The process is reciprocal since as weak ties are strengthened, trust is nurtured, and so is the motivation to communicate, exchange information, seek support, and even mobilize</a:t>
            </a:r>
          </a:p>
          <a:p>
            <a:pPr lvl="1"/>
            <a:endParaRPr lang="en-US" sz="1800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2C04A-780A-4B9C-B167-8ED522BF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ONN Dynamics</a:t>
            </a:r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469C61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C0F4-DB6C-4B32-9951-5CD2513A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20" y="1741075"/>
            <a:ext cx="6201445" cy="45346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+mj-lt"/>
              </a:rPr>
              <a:t>What exactly is an ONN?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  <a:ea typeface="Calibri" panose="020F0502020204030204" pitchFamily="34" charset="0"/>
              </a:rPr>
              <a:t>R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estricted social media platforms designed to organize neighborhoods and connect neighbors online based on socio-spatially defined boundaries and identity verification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Distinct from other social media in its membership protocols and spatial delineation of neighborhoods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Delineated by the applications, the neighbors, or a combination of both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Exchange of neighborly information goes back to the 1990s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More than just </a:t>
            </a:r>
            <a:r>
              <a:rPr lang="en-US" dirty="0" err="1">
                <a:latin typeface="+mj-lt"/>
              </a:rPr>
              <a:t>Nextdoor</a:t>
            </a:r>
            <a:endParaRPr lang="en-US" dirty="0">
              <a:latin typeface="+mj-lt"/>
            </a:endParaRPr>
          </a:p>
        </p:txBody>
      </p:sp>
      <p:pic>
        <p:nvPicPr>
          <p:cNvPr id="7" name="Picture 2" descr="Why relational connection is so important during the coronavirus pandemic |  SmartBrief">
            <a:extLst>
              <a:ext uri="{FF2B5EF4-FFF2-40B4-BE49-F238E27FC236}">
                <a16:creationId xmlns:a16="http://schemas.microsoft.com/office/drawing/2014/main" id="{709A1EA4-14A1-4C18-912C-63DF39479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r="29044" b="-1"/>
          <a:stretch/>
        </p:blipFill>
        <p:spPr bwMode="auto">
          <a:xfrm>
            <a:off x="7531482" y="10"/>
            <a:ext cx="4657341" cy="34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">
            <a:extLst>
              <a:ext uri="{FF2B5EF4-FFF2-40B4-BE49-F238E27FC236}">
                <a16:creationId xmlns:a16="http://schemas.microsoft.com/office/drawing/2014/main" id="{BB930102-C5B6-49D1-B6FC-151ED6ED6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r="16521"/>
          <a:stretch/>
        </p:blipFill>
        <p:spPr bwMode="auto">
          <a:xfrm>
            <a:off x="7528308" y="3437472"/>
            <a:ext cx="4657341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0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BAFA-6111-480D-8AC0-F97FF8F4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3" y="609600"/>
            <a:ext cx="5217538" cy="1320800"/>
          </a:xfrm>
        </p:spPr>
        <p:txBody>
          <a:bodyPr>
            <a:normAutofit/>
          </a:bodyPr>
          <a:lstStyle/>
          <a:p>
            <a:r>
              <a:rPr lang="en-US" dirty="0"/>
              <a:t>The Need to Connect….</a:t>
            </a:r>
          </a:p>
        </p:txBody>
      </p:sp>
      <p:pic>
        <p:nvPicPr>
          <p:cNvPr id="1028" name="Picture 4" descr="We Are All Connected - PA TIMES Online | PA TIMES Online">
            <a:extLst>
              <a:ext uri="{FF2B5EF4-FFF2-40B4-BE49-F238E27FC236}">
                <a16:creationId xmlns:a16="http://schemas.microsoft.com/office/drawing/2014/main" id="{A3FD964D-3C40-43E0-96D0-0AE2C17BF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8"/>
          <a:stretch/>
        </p:blipFill>
        <p:spPr bwMode="auto">
          <a:xfrm>
            <a:off x="677334" y="609600"/>
            <a:ext cx="3144597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35E4-C93E-4CBD-B5F5-39E1F20D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1514486"/>
            <a:ext cx="7726703" cy="5138185"/>
          </a:xfrm>
        </p:spPr>
        <p:txBody>
          <a:bodyPr>
            <a:normAutofit/>
          </a:bodyPr>
          <a:lstStyle/>
          <a:p>
            <a:r>
              <a:rPr lang="en-US" dirty="0"/>
              <a:t>Social Connectedness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Rooted in belonginess theory which states that humans have a pervasive need to belong and form social bonds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Develops through the life course but experiences and relations contributes to one’s sense of connectedness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Subjective belief on one’s relationship with others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Distinct from social capital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Online Social Connectedness </a:t>
            </a:r>
          </a:p>
          <a:p>
            <a:pPr lvl="1"/>
            <a:r>
              <a:rPr lang="en-US" dirty="0"/>
              <a:t>May be distinct from offline social connectedness yet moderated by it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Social awareness, social presence, and frequency of use influence online social connectedness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uman connection is more important than ever as the world battles COVID-19  – The New Economy">
            <a:extLst>
              <a:ext uri="{FF2B5EF4-FFF2-40B4-BE49-F238E27FC236}">
                <a16:creationId xmlns:a16="http://schemas.microsoft.com/office/drawing/2014/main" id="{047A8629-124A-4D76-95F2-3ACE35088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/>
          <a:stretch/>
        </p:blipFill>
        <p:spPr bwMode="auto">
          <a:xfrm>
            <a:off x="677334" y="3439947"/>
            <a:ext cx="3144597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2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3219"/>
          </a:xfrm>
        </p:spPr>
        <p:txBody>
          <a:bodyPr>
            <a:normAutofit fontScale="90000"/>
          </a:bodyPr>
          <a:lstStyle/>
          <a:p>
            <a:r>
              <a:rPr lang="en-US" dirty="0"/>
              <a:t>One Possible Model of Online Processes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50508" y="3025860"/>
            <a:ext cx="1726163" cy="662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Online Social Connectedness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90878" y="1689631"/>
            <a:ext cx="1726163" cy="627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Online Social Integration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3719" y="4477562"/>
            <a:ext cx="1810139" cy="64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Online Social 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61599" y="2927802"/>
            <a:ext cx="1780409" cy="811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Online Collective Efficacy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15814" y="2387172"/>
            <a:ext cx="4828" cy="605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53960" y="3779989"/>
            <a:ext cx="4828" cy="605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5" idx="1"/>
            <a:endCxn id="16" idx="1"/>
          </p:cNvCxnSpPr>
          <p:nvPr/>
        </p:nvCxnSpPr>
        <p:spPr>
          <a:xfrm rot="10800000" flipV="1">
            <a:off x="2453720" y="2003502"/>
            <a:ext cx="37159" cy="2795965"/>
          </a:xfrm>
          <a:prstGeom prst="curvedConnector3">
            <a:avLst>
              <a:gd name="adj1" fmla="val 267716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092608" y="2300059"/>
            <a:ext cx="1726163" cy="627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Positive Outcomes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92607" y="3738875"/>
            <a:ext cx="1726163" cy="627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Negative Outcomes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203257" y="2650823"/>
            <a:ext cx="828100" cy="375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76831" y="3779989"/>
            <a:ext cx="1054526" cy="237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76671" y="2003502"/>
            <a:ext cx="888453" cy="83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373048" y="3898637"/>
            <a:ext cx="1150422" cy="90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812799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Outcomes</a:t>
            </a:r>
            <a:br>
              <a:rPr lang="en-US" dirty="0"/>
            </a:br>
            <a:endParaRPr lang="en-US" dirty="0"/>
          </a:p>
        </p:txBody>
      </p:sp>
      <p:pic>
        <p:nvPicPr>
          <p:cNvPr id="4104" name="Picture 8" descr="The weight of trauma: Racial profiling on black citizens has lasting  effects | STLPR">
            <a:extLst>
              <a:ext uri="{FF2B5EF4-FFF2-40B4-BE49-F238E27FC236}">
                <a16:creationId xmlns:a16="http://schemas.microsoft.com/office/drawing/2014/main" id="{2992A045-AA08-429B-9871-08C107205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7" r="16239" b="-3"/>
          <a:stretch/>
        </p:blipFill>
        <p:spPr bwMode="auto">
          <a:xfrm>
            <a:off x="2" y="10"/>
            <a:ext cx="1945697" cy="1714488"/>
          </a:xfrm>
          <a:custGeom>
            <a:avLst/>
            <a:gdLst/>
            <a:ahLst/>
            <a:cxnLst/>
            <a:rect l="l" t="t" r="r" b="b"/>
            <a:pathLst>
              <a:path w="1945697" h="1714498">
                <a:moveTo>
                  <a:pt x="0" y="0"/>
                </a:moveTo>
                <a:lnTo>
                  <a:pt x="1678973" y="0"/>
                </a:lnTo>
                <a:lnTo>
                  <a:pt x="1945697" y="1714498"/>
                </a:lnTo>
                <a:lnTo>
                  <a:pt x="0" y="17144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gilantism, again in the news, is an American tradition">
            <a:extLst>
              <a:ext uri="{FF2B5EF4-FFF2-40B4-BE49-F238E27FC236}">
                <a16:creationId xmlns:a16="http://schemas.microsoft.com/office/drawing/2014/main" id="{153F8FC9-86D8-4834-8E1F-E76626C10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r="8997" b="2"/>
          <a:stretch/>
        </p:blipFill>
        <p:spPr bwMode="auto">
          <a:xfrm>
            <a:off x="1" y="1714496"/>
            <a:ext cx="2210007" cy="1714498"/>
          </a:xfrm>
          <a:custGeom>
            <a:avLst/>
            <a:gdLst/>
            <a:ahLst/>
            <a:cxnLst/>
            <a:rect l="l" t="t" r="r" b="b"/>
            <a:pathLst>
              <a:path w="2210007" h="1714498">
                <a:moveTo>
                  <a:pt x="0" y="0"/>
                </a:moveTo>
                <a:lnTo>
                  <a:pt x="1943283" y="0"/>
                </a:lnTo>
                <a:lnTo>
                  <a:pt x="2210007" y="1714498"/>
                </a:lnTo>
                <a:lnTo>
                  <a:pt x="0" y="17144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ow to Remove All Types of Graffiti | Prosoco">
            <a:extLst>
              <a:ext uri="{FF2B5EF4-FFF2-40B4-BE49-F238E27FC236}">
                <a16:creationId xmlns:a16="http://schemas.microsoft.com/office/drawing/2014/main" id="{ED4D72F1-C736-4D8D-A9A3-6F14AC4F6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r="-4" b="-4"/>
          <a:stretch/>
        </p:blipFill>
        <p:spPr bwMode="auto">
          <a:xfrm>
            <a:off x="1" y="3429005"/>
            <a:ext cx="2474319" cy="1698991"/>
          </a:xfrm>
          <a:custGeom>
            <a:avLst/>
            <a:gdLst/>
            <a:ahLst/>
            <a:cxnLst/>
            <a:rect l="l" t="t" r="r" b="b"/>
            <a:pathLst>
              <a:path w="2474319" h="1698991">
                <a:moveTo>
                  <a:pt x="0" y="0"/>
                </a:moveTo>
                <a:lnTo>
                  <a:pt x="2210007" y="0"/>
                </a:lnTo>
                <a:lnTo>
                  <a:pt x="2474319" y="1698991"/>
                </a:lnTo>
                <a:lnTo>
                  <a:pt x="188387" y="1698991"/>
                </a:lnTo>
                <a:lnTo>
                  <a:pt x="0" y="5746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sting a Community Meeting? Avoid These 5 Mistakes! | ioby">
            <a:extLst>
              <a:ext uri="{FF2B5EF4-FFF2-40B4-BE49-F238E27FC236}">
                <a16:creationId xmlns:a16="http://schemas.microsoft.com/office/drawing/2014/main" id="{D480DAE2-81A0-4728-B522-289D598F4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" b="4"/>
          <a:stretch/>
        </p:blipFill>
        <p:spPr bwMode="auto">
          <a:xfrm>
            <a:off x="188384" y="5127992"/>
            <a:ext cx="2555404" cy="1730008"/>
          </a:xfrm>
          <a:custGeom>
            <a:avLst/>
            <a:gdLst/>
            <a:ahLst/>
            <a:cxnLst/>
            <a:rect l="l" t="t" r="r" b="b"/>
            <a:pathLst>
              <a:path w="2555404" h="1730008">
                <a:moveTo>
                  <a:pt x="0" y="0"/>
                </a:moveTo>
                <a:lnTo>
                  <a:pt x="2285932" y="0"/>
                </a:lnTo>
                <a:lnTo>
                  <a:pt x="2538174" y="1621404"/>
                </a:lnTo>
                <a:lnTo>
                  <a:pt x="2538508" y="1621404"/>
                </a:lnTo>
                <a:lnTo>
                  <a:pt x="2555404" y="1730008"/>
                </a:lnTo>
                <a:lnTo>
                  <a:pt x="289868" y="1730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2AC0F484-DB7C-404B-BF79-70F127C9A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2703" y="1357712"/>
            <a:ext cx="9065709" cy="5059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r>
              <a:rPr lang="en-US" sz="2200" dirty="0"/>
              <a:t>Exclusiveness, Marginalization, Profiling, Vigilantism</a:t>
            </a:r>
          </a:p>
          <a:p>
            <a:pPr lvl="2"/>
            <a:r>
              <a:rPr lang="en-US" sz="1600" dirty="0"/>
              <a:t>Social capital theory</a:t>
            </a:r>
          </a:p>
          <a:p>
            <a:pPr lvl="2"/>
            <a:r>
              <a:rPr lang="en-US" sz="1600" dirty="0"/>
              <a:t>Disparate access to online access</a:t>
            </a:r>
          </a:p>
          <a:p>
            <a:pPr lvl="2"/>
            <a:r>
              <a:rPr lang="en-US" sz="1600" dirty="0"/>
              <a:t>Digital Redlining</a:t>
            </a:r>
          </a:p>
          <a:p>
            <a:pPr lvl="2"/>
            <a:r>
              <a:rPr lang="en-US" sz="1600" dirty="0"/>
              <a:t>Posts that push the boundaries and increases the fear of crime feedback loop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200" dirty="0"/>
              <a:t>Offline Neighborhood Social Controls</a:t>
            </a:r>
          </a:p>
          <a:p>
            <a:pPr marL="457200" lvl="1" indent="0">
              <a:buNone/>
            </a:pPr>
            <a:r>
              <a:rPr lang="en-US" dirty="0"/>
              <a:t>Residents act on their online collective efficacy beliefs and are able to exercise informal or formal social controls and encourage others to do so as well</a:t>
            </a:r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4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FEDA-D847-4285-B733-8D1125E1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836"/>
          </a:xfrm>
        </p:spPr>
        <p:txBody>
          <a:bodyPr/>
          <a:lstStyle/>
          <a:p>
            <a:r>
              <a:rPr lang="en-US" dirty="0"/>
              <a:t>Considerations for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587F-5690-4779-A680-245CDF0D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9365"/>
            <a:ext cx="11023701" cy="4551998"/>
          </a:xfrm>
        </p:spPr>
        <p:txBody>
          <a:bodyPr>
            <a:norm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to deal with issues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contextually specific to Internet Communication Technologies (ICT) </a:t>
            </a:r>
          </a:p>
          <a:p>
            <a:pPr marL="400050" lvl="1">
              <a:lnSpc>
                <a:spcPct val="200000"/>
              </a:lnSpc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Beyond spatial delineation: Access, barriers, and resident perceptions of what is their neighborhood </a:t>
            </a:r>
          </a:p>
          <a:p>
            <a:pPr marL="400050" lvl="1">
              <a:lnSpc>
                <a:spcPct val="20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Self-Selection and self-organization at multiple levels  - Different and multiple methods of participation</a:t>
            </a:r>
          </a:p>
          <a:p>
            <a:pPr marL="400050" lvl="1">
              <a:lnSpc>
                <a:spcPct val="200000"/>
              </a:lnSpc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characteristics still matter. </a:t>
            </a:r>
          </a:p>
          <a:p>
            <a:pPr marL="400050" lvl="1">
              <a:lnSpc>
                <a:spcPct val="200000"/>
              </a:lnSpc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access and use could be considered a structural characteristic in this environment. </a:t>
            </a:r>
          </a:p>
          <a:p>
            <a:pPr marL="400050" lvl="1">
              <a:lnSpc>
                <a:spcPct val="20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Consider how offline processes impact online neighborhood dynamics.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71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556</Words>
  <Application>Microsoft Office PowerPoint</Application>
  <PresentationFormat>Widescreen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Psychosocial Processes and offline neighborhood outcomes in Online Neighborhood Networks (ONNs)</vt:lpstr>
      <vt:lpstr>Theoretical Framework</vt:lpstr>
      <vt:lpstr>What IS a Neighborhood?</vt:lpstr>
      <vt:lpstr>Social Media Dynamics</vt:lpstr>
      <vt:lpstr>ONN Dynamics</vt:lpstr>
      <vt:lpstr>The Need to Connect….</vt:lpstr>
      <vt:lpstr>One Possible Model of Online Processes  </vt:lpstr>
      <vt:lpstr>Possible Outcomes </vt:lpstr>
      <vt:lpstr>Considerations for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Processes and offline neighborhood social controls in Online Neighborhood Networks (ONNs)</dc:title>
  <dc:creator>MariTere Molinet</dc:creator>
  <cp:lastModifiedBy>Mari Tere Molinet</cp:lastModifiedBy>
  <cp:revision>16</cp:revision>
  <cp:lastPrinted>2021-10-06T15:52:48Z</cp:lastPrinted>
  <dcterms:created xsi:type="dcterms:W3CDTF">2021-09-22T14:34:33Z</dcterms:created>
  <dcterms:modified xsi:type="dcterms:W3CDTF">2021-10-14T13:02:22Z</dcterms:modified>
</cp:coreProperties>
</file>