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gHTAuZ7mcqaXYiTAktMeOBf/cpj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2"/>
  </p:normalViewPr>
  <p:slideViewPr>
    <p:cSldViewPr snapToGrid="0">
      <p:cViewPr varScale="1">
        <p:scale>
          <a:sx n="106" d="100"/>
          <a:sy n="106" d="100"/>
        </p:scale>
        <p:origin x="79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200" b="0" i="1" u="none" strike="noStrike">
                <a:solidFill>
                  <a:schemeClr val="dk1"/>
                </a:solidFill>
                <a:latin typeface="Calibri"/>
                <a:ea typeface="Calibri"/>
                <a:cs typeface="Calibri"/>
                <a:sym typeface="Calibri"/>
              </a:rPr>
              <a:t>This session will focus on a series of small teaching practices related to Transparency in Learning and Teaching.  The strategies support student engagement in the social sciences.</a:t>
            </a:r>
            <a:endParaRPr/>
          </a:p>
        </p:txBody>
      </p:sp>
      <p:sp>
        <p:nvSpPr>
          <p:cNvPr id="87" name="Google Shape;87;p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200" b="0" i="1" u="none" strike="noStrike">
                <a:solidFill>
                  <a:schemeClr val="dk1"/>
                </a:solidFill>
                <a:latin typeface="Calibri"/>
                <a:ea typeface="Calibri"/>
                <a:cs typeface="Calibri"/>
                <a:sym typeface="Calibri"/>
              </a:rPr>
              <a:t>This session will focus on a series of small teaching practices related to Transparency in Learning and Teaching.  The strategies support student engagement in the social sciences.</a:t>
            </a:r>
            <a:endParaRPr/>
          </a:p>
        </p:txBody>
      </p:sp>
      <p:sp>
        <p:nvSpPr>
          <p:cNvPr id="171" name="Google Shape;171;p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0" name="Google Shape;180;p1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200" b="0" i="1" u="none" strike="noStrike">
                <a:solidFill>
                  <a:schemeClr val="dk1"/>
                </a:solidFill>
                <a:latin typeface="Calibri"/>
                <a:ea typeface="Calibri"/>
                <a:cs typeface="Calibri"/>
                <a:sym typeface="Calibri"/>
              </a:rPr>
              <a:t>This session will focus on a series of small teaching practices related to Transparency in Learning and Teaching.  The strategies support student engagement in the social sciences.</a:t>
            </a:r>
            <a:endParaRPr/>
          </a:p>
        </p:txBody>
      </p:sp>
      <p:sp>
        <p:nvSpPr>
          <p:cNvPr id="95" name="Google Shape;95;p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200" b="0" i="1" u="none" strike="noStrike">
                <a:solidFill>
                  <a:schemeClr val="dk1"/>
                </a:solidFill>
                <a:latin typeface="Calibri"/>
                <a:ea typeface="Calibri"/>
                <a:cs typeface="Calibri"/>
                <a:sym typeface="Calibri"/>
              </a:rPr>
              <a:t>This session will focus on a series of small teaching practices related to Transparency in Learning and Teaching.  The strategies support student engagement in the social sciences.</a:t>
            </a:r>
            <a:endParaRPr/>
          </a:p>
        </p:txBody>
      </p:sp>
      <p:sp>
        <p:nvSpPr>
          <p:cNvPr id="104" name="Google Shape;104;p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200" b="0" i="1" u="none" strike="noStrike">
                <a:solidFill>
                  <a:schemeClr val="dk1"/>
                </a:solidFill>
                <a:latin typeface="Calibri"/>
                <a:ea typeface="Calibri"/>
                <a:cs typeface="Calibri"/>
                <a:sym typeface="Calibri"/>
              </a:rPr>
              <a:t>This session will focus on a series of small teaching practices related to Transparency in Learning and Teaching.  The strategies support student engagement in the social sciences.</a:t>
            </a:r>
            <a:endParaRPr/>
          </a:p>
        </p:txBody>
      </p:sp>
      <p:sp>
        <p:nvSpPr>
          <p:cNvPr id="113" name="Google Shape;113;p9: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200" b="0" i="1" u="none" strike="noStrike">
                <a:solidFill>
                  <a:schemeClr val="dk1"/>
                </a:solidFill>
                <a:latin typeface="Calibri"/>
                <a:ea typeface="Calibri"/>
                <a:cs typeface="Calibri"/>
                <a:sym typeface="Calibri"/>
              </a:rPr>
              <a:t>FINISHING THIS IN THE MORNING!</a:t>
            </a:r>
            <a:endParaRPr/>
          </a:p>
        </p:txBody>
      </p:sp>
      <p:sp>
        <p:nvSpPr>
          <p:cNvPr id="122" name="Google Shape;122;p10: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1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200" b="0" i="1" u="none" strike="noStrike">
                <a:solidFill>
                  <a:schemeClr val="dk1"/>
                </a:solidFill>
                <a:latin typeface="Calibri"/>
                <a:ea typeface="Calibri"/>
                <a:cs typeface="Calibri"/>
                <a:sym typeface="Calibri"/>
              </a:rPr>
              <a:t>FINISHING THIS IN THE MORNING!</a:t>
            </a:r>
            <a:endParaRPr/>
          </a:p>
        </p:txBody>
      </p:sp>
      <p:sp>
        <p:nvSpPr>
          <p:cNvPr id="131" name="Google Shape;131;p1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1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200" b="0" i="1" u="none" strike="noStrike">
                <a:solidFill>
                  <a:schemeClr val="dk1"/>
                </a:solidFill>
                <a:latin typeface="Calibri"/>
                <a:ea typeface="Calibri"/>
                <a:cs typeface="Calibri"/>
                <a:sym typeface="Calibri"/>
              </a:rPr>
              <a:t>FINISHING THIS IN THE MORNING!</a:t>
            </a:r>
            <a:endParaRPr/>
          </a:p>
        </p:txBody>
      </p:sp>
      <p:sp>
        <p:nvSpPr>
          <p:cNvPr id="141" name="Google Shape;141;p1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1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200" b="0" i="1" u="none" strike="noStrike">
                <a:solidFill>
                  <a:schemeClr val="dk1"/>
                </a:solidFill>
                <a:latin typeface="Calibri"/>
                <a:ea typeface="Calibri"/>
                <a:cs typeface="Calibri"/>
                <a:sym typeface="Calibri"/>
              </a:rPr>
              <a:t>FINISHING THIS IN THE MORNING!</a:t>
            </a:r>
            <a:endParaRPr/>
          </a:p>
        </p:txBody>
      </p:sp>
      <p:sp>
        <p:nvSpPr>
          <p:cNvPr id="151" name="Google Shape;151;p1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14: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sz="1200" b="0" i="1" u="none" strike="noStrike">
                <a:solidFill>
                  <a:schemeClr val="dk1"/>
                </a:solidFill>
                <a:latin typeface="Calibri"/>
                <a:ea typeface="Calibri"/>
                <a:cs typeface="Calibri"/>
                <a:sym typeface="Calibri"/>
              </a:rPr>
              <a:t>FINISHING THIS IN THE MORNING!</a:t>
            </a:r>
            <a:endParaRPr/>
          </a:p>
        </p:txBody>
      </p:sp>
      <p:sp>
        <p:nvSpPr>
          <p:cNvPr id="161" name="Google Shape;161;p14: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914400" y="2130428"/>
            <a:ext cx="103632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8" name="Google Shape;18;p17"/>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6"/>
          <p:cNvSpPr txBox="1">
            <a:spLocks noGrp="1"/>
          </p:cNvSpPr>
          <p:nvPr>
            <p:ph type="body" idx="1"/>
          </p:nvPr>
        </p:nvSpPr>
        <p:spPr>
          <a:xfrm rot="5400000">
            <a:off x="3833019" y="-1623215"/>
            <a:ext cx="4525963" cy="10972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26"/>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6"/>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6"/>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7"/>
          <p:cNvSpPr txBox="1">
            <a:spLocks noGrp="1"/>
          </p:cNvSpPr>
          <p:nvPr>
            <p:ph type="title"/>
          </p:nvPr>
        </p:nvSpPr>
        <p:spPr>
          <a:xfrm rot="5400000">
            <a:off x="10688637" y="1371604"/>
            <a:ext cx="5851525" cy="36576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7"/>
          <p:cNvSpPr txBox="1">
            <a:spLocks noGrp="1"/>
          </p:cNvSpPr>
          <p:nvPr>
            <p:ph type="body" idx="1"/>
          </p:nvPr>
        </p:nvSpPr>
        <p:spPr>
          <a:xfrm rot="5400000">
            <a:off x="3271838" y="-2184396"/>
            <a:ext cx="5851525" cy="1076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27"/>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7"/>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7"/>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8"/>
          <p:cNvSpPr txBox="1">
            <a:spLocks noGrp="1"/>
          </p:cNvSpPr>
          <p:nvPr>
            <p:ph type="body" idx="1"/>
          </p:nvPr>
        </p:nvSpPr>
        <p:spPr>
          <a:xfrm>
            <a:off x="609600" y="1600203"/>
            <a:ext cx="109728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18"/>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963084" y="4406903"/>
            <a:ext cx="103632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9"/>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0" name="Google Shape;30;p19"/>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9"/>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9"/>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0"/>
          <p:cNvSpPr txBox="1">
            <a:spLocks noGrp="1"/>
          </p:cNvSpPr>
          <p:nvPr>
            <p:ph type="body" idx="1"/>
          </p:nvPr>
        </p:nvSpPr>
        <p:spPr>
          <a:xfrm>
            <a:off x="812800" y="1600203"/>
            <a:ext cx="7213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6" name="Google Shape;36;p20"/>
          <p:cNvSpPr txBox="1">
            <a:spLocks noGrp="1"/>
          </p:cNvSpPr>
          <p:nvPr>
            <p:ph type="body" idx="2"/>
          </p:nvPr>
        </p:nvSpPr>
        <p:spPr>
          <a:xfrm>
            <a:off x="8229600" y="1600203"/>
            <a:ext cx="7213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7" name="Google Shape;37;p20"/>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0"/>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0"/>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1"/>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21"/>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21"/>
          <p:cNvSpPr txBox="1">
            <a:spLocks noGrp="1"/>
          </p:cNvSpPr>
          <p:nvPr>
            <p:ph type="body" idx="3"/>
          </p:nvPr>
        </p:nvSpPr>
        <p:spPr>
          <a:xfrm>
            <a:off x="6193369" y="1535113"/>
            <a:ext cx="5389033"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21"/>
          <p:cNvSpPr txBox="1">
            <a:spLocks noGrp="1"/>
          </p:cNvSpPr>
          <p:nvPr>
            <p:ph type="body" idx="4"/>
          </p:nvPr>
        </p:nvSpPr>
        <p:spPr>
          <a:xfrm>
            <a:off x="6193369" y="2174875"/>
            <a:ext cx="5389033"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21"/>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1"/>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1"/>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2"/>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3"/>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3"/>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3"/>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4"/>
          <p:cNvSpPr txBox="1">
            <a:spLocks noGrp="1"/>
          </p:cNvSpPr>
          <p:nvPr>
            <p:ph type="title"/>
          </p:nvPr>
        </p:nvSpPr>
        <p:spPr>
          <a:xfrm>
            <a:off x="609602" y="273050"/>
            <a:ext cx="4011084"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4"/>
          <p:cNvSpPr txBox="1">
            <a:spLocks noGrp="1"/>
          </p:cNvSpPr>
          <p:nvPr>
            <p:ph type="body" idx="1"/>
          </p:nvPr>
        </p:nvSpPr>
        <p:spPr>
          <a:xfrm>
            <a:off x="4766733" y="273053"/>
            <a:ext cx="6815667"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1" name="Google Shape;61;p24"/>
          <p:cNvSpPr txBox="1">
            <a:spLocks noGrp="1"/>
          </p:cNvSpPr>
          <p:nvPr>
            <p:ph type="body" idx="2"/>
          </p:nvPr>
        </p:nvSpPr>
        <p:spPr>
          <a:xfrm>
            <a:off x="609602" y="1435103"/>
            <a:ext cx="4011084"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24"/>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4"/>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4"/>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5"/>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5"/>
          <p:cNvSpPr>
            <a:spLocks noGrp="1"/>
          </p:cNvSpPr>
          <p:nvPr>
            <p:ph type="pic" idx="2"/>
          </p:nvPr>
        </p:nvSpPr>
        <p:spPr>
          <a:xfrm>
            <a:off x="2389717" y="612775"/>
            <a:ext cx="7315200" cy="4114800"/>
          </a:xfrm>
          <a:prstGeom prst="rect">
            <a:avLst/>
          </a:prstGeom>
          <a:noFill/>
          <a:ln>
            <a:noFill/>
          </a:ln>
        </p:spPr>
      </p:sp>
      <p:sp>
        <p:nvSpPr>
          <p:cNvPr id="68" name="Google Shape;68;p25"/>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9" name="Google Shape;69;p25"/>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5"/>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5"/>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6"/>
          <p:cNvSpPr txBox="1">
            <a:spLocks noGrp="1"/>
          </p:cNvSpPr>
          <p:nvPr>
            <p:ph type="body" idx="1"/>
          </p:nvPr>
        </p:nvSpPr>
        <p:spPr>
          <a:xfrm>
            <a:off x="609600" y="1600203"/>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6"/>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6"/>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6"/>
          <p:cNvSpPr txBox="1">
            <a:spLocks noGrp="1"/>
          </p:cNvSpPr>
          <p:nvPr>
            <p:ph type="sldNum" idx="12"/>
          </p:nvPr>
        </p:nvSpPr>
        <p:spPr>
          <a:xfrm>
            <a:off x="8737600"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Sarah.kuck@asurams.edu" TargetMode="External"/><Relationship Id="rId4" Type="http://schemas.openxmlformats.org/officeDocument/2006/relationships/hyperlink" Target="mailto:Pamela.brown@asurams.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a:stretch/>
        </p:blipFill>
        <p:spPr>
          <a:xfrm>
            <a:off x="692" y="-1"/>
            <a:ext cx="12191308" cy="6858389"/>
          </a:xfrm>
          <a:prstGeom prst="rect">
            <a:avLst/>
          </a:prstGeom>
          <a:noFill/>
          <a:ln>
            <a:noFill/>
          </a:ln>
        </p:spPr>
      </p:pic>
      <p:sp>
        <p:nvSpPr>
          <p:cNvPr id="90" name="Google Shape;90;p1"/>
          <p:cNvSpPr txBox="1">
            <a:spLocks noGrp="1"/>
          </p:cNvSpPr>
          <p:nvPr>
            <p:ph type="ctrTitle"/>
          </p:nvPr>
        </p:nvSpPr>
        <p:spPr>
          <a:xfrm>
            <a:off x="914400" y="133166"/>
            <a:ext cx="10363200" cy="2838634"/>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4400"/>
              <a:buNone/>
            </a:pPr>
            <a:r>
              <a:rPr lang="en-US"/>
              <a:t>Criminal Justice in the News TILTed: </a:t>
            </a:r>
            <a:br>
              <a:rPr lang="en-US"/>
            </a:br>
            <a:r>
              <a:rPr lang="en-US"/>
              <a:t>Tilting current events assignment for Criminal Justice courses</a:t>
            </a:r>
            <a:br>
              <a:rPr lang="en-US"/>
            </a:br>
            <a:endParaRPr/>
          </a:p>
        </p:txBody>
      </p:sp>
      <p:sp>
        <p:nvSpPr>
          <p:cNvPr id="91" name="Google Shape;91;p1"/>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rgbClr val="888888"/>
              </a:buClr>
              <a:buSzPts val="3200"/>
              <a:buNone/>
            </a:pPr>
            <a:r>
              <a:rPr lang="en-US" i="1"/>
              <a:t>Dr. Jason Armstrong</a:t>
            </a:r>
            <a:endParaRPr/>
          </a:p>
          <a:p>
            <a:pPr marL="0" lvl="0" indent="0" algn="ctr" rtl="0">
              <a:lnSpc>
                <a:spcPct val="100000"/>
              </a:lnSpc>
              <a:spcBef>
                <a:spcPts val="0"/>
              </a:spcBef>
              <a:spcAft>
                <a:spcPts val="0"/>
              </a:spcAft>
              <a:buClr>
                <a:srgbClr val="888888"/>
              </a:buClr>
              <a:buSzPts val="3200"/>
              <a:buNone/>
            </a:pPr>
            <a:r>
              <a:rPr lang="en-US" i="1"/>
              <a:t>Dr. Pamela Pitman Brown</a:t>
            </a:r>
            <a:endParaRPr/>
          </a:p>
          <a:p>
            <a:pPr marL="0" lvl="0" indent="0" algn="ctr" rtl="0">
              <a:lnSpc>
                <a:spcPct val="100000"/>
              </a:lnSpc>
              <a:spcBef>
                <a:spcPts val="0"/>
              </a:spcBef>
              <a:spcAft>
                <a:spcPts val="0"/>
              </a:spcAft>
              <a:buClr>
                <a:srgbClr val="888888"/>
              </a:buClr>
              <a:buSzPts val="3200"/>
              <a:buNone/>
            </a:pPr>
            <a:r>
              <a:rPr lang="en-US" i="1"/>
              <a:t>Dr. Sarah Kuck</a:t>
            </a:r>
            <a:endParaRPr/>
          </a:p>
          <a:p>
            <a:pPr marL="0" lvl="0" indent="0" algn="l" rtl="0">
              <a:lnSpc>
                <a:spcPct val="100000"/>
              </a:lnSpc>
              <a:spcBef>
                <a:spcPts val="496"/>
              </a:spcBef>
              <a:spcAft>
                <a:spcPts val="0"/>
              </a:spcAft>
              <a:buClr>
                <a:srgbClr val="888888"/>
              </a:buClr>
              <a:buSzPts val="32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173" name="Google Shape;173;p3"/>
          <p:cNvPicPr preferRelativeResize="0"/>
          <p:nvPr/>
        </p:nvPicPr>
        <p:blipFill rotWithShape="1">
          <a:blip r:embed="rId3">
            <a:alphaModFix/>
          </a:blip>
          <a:srcRect/>
          <a:stretch/>
        </p:blipFill>
        <p:spPr>
          <a:xfrm>
            <a:off x="692" y="6186769"/>
            <a:ext cx="12191308" cy="689995"/>
          </a:xfrm>
          <a:prstGeom prst="rect">
            <a:avLst/>
          </a:prstGeom>
          <a:noFill/>
          <a:ln>
            <a:noFill/>
          </a:ln>
        </p:spPr>
      </p:pic>
      <p:sp>
        <p:nvSpPr>
          <p:cNvPr id="174" name="Google Shape;174;p3"/>
          <p:cNvSpPr txBox="1"/>
          <p:nvPr/>
        </p:nvSpPr>
        <p:spPr>
          <a:xfrm>
            <a:off x="7647399" y="6347100"/>
            <a:ext cx="425007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CJAG: Fall 2021</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5" name="Google Shape;175;p3"/>
          <p:cNvSpPr txBox="1">
            <a:spLocks noGrp="1"/>
          </p:cNvSpPr>
          <p:nvPr>
            <p:ph type="title"/>
          </p:nvPr>
        </p:nvSpPr>
        <p:spPr>
          <a:xfrm>
            <a:off x="609946" y="78695"/>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t>Course Options</a:t>
            </a:r>
            <a:endParaRPr/>
          </a:p>
        </p:txBody>
      </p:sp>
      <p:sp>
        <p:nvSpPr>
          <p:cNvPr id="176" name="Google Shape;176;p3"/>
          <p:cNvSpPr txBox="1">
            <a:spLocks noGrp="1"/>
          </p:cNvSpPr>
          <p:nvPr>
            <p:ph type="body" idx="1"/>
          </p:nvPr>
        </p:nvSpPr>
        <p:spPr>
          <a:xfrm>
            <a:off x="130629" y="1580224"/>
            <a:ext cx="11887200" cy="4418765"/>
          </a:xfrm>
          <a:prstGeom prst="rect">
            <a:avLst/>
          </a:prstGeom>
          <a:noFill/>
          <a:ln>
            <a:noFill/>
          </a:ln>
        </p:spPr>
        <p:txBody>
          <a:bodyPr spcFirstLastPara="1" wrap="square" lIns="91425" tIns="45700" rIns="91425" bIns="45700" anchor="t" anchorCtr="0">
            <a:normAutofit/>
          </a:bodyPr>
          <a:lstStyle/>
          <a:p>
            <a:pPr marL="285750" lvl="0" indent="-285750" algn="l" rtl="0">
              <a:lnSpc>
                <a:spcPct val="120000"/>
              </a:lnSpc>
              <a:spcBef>
                <a:spcPts val="335"/>
              </a:spcBef>
              <a:spcAft>
                <a:spcPts val="0"/>
              </a:spcAft>
              <a:buSzPts val="1800"/>
              <a:buChar char="•"/>
            </a:pPr>
            <a:r>
              <a:rPr lang="en-US" sz="2800">
                <a:solidFill>
                  <a:srgbClr val="0070C0"/>
                </a:solidFill>
                <a:latin typeface="Calibri"/>
                <a:ea typeface="Calibri"/>
                <a:cs typeface="Calibri"/>
                <a:sym typeface="Calibri"/>
              </a:rPr>
              <a:t>Face-to-face: In addition to the assignment, you can have each student do an oral presentation throughout the semester. </a:t>
            </a:r>
            <a:endParaRPr/>
          </a:p>
          <a:p>
            <a:pPr marL="742950" lvl="1" indent="-285750" algn="l" rtl="0">
              <a:lnSpc>
                <a:spcPct val="120000"/>
              </a:lnSpc>
              <a:spcBef>
                <a:spcPts val="335"/>
              </a:spcBef>
              <a:spcAft>
                <a:spcPts val="0"/>
              </a:spcAft>
              <a:buSzPts val="1800"/>
              <a:buChar char="–"/>
            </a:pPr>
            <a:r>
              <a:rPr lang="en-US">
                <a:solidFill>
                  <a:srgbClr val="0070C0"/>
                </a:solidFill>
                <a:latin typeface="Calibri"/>
                <a:ea typeface="Calibri"/>
                <a:cs typeface="Calibri"/>
                <a:sym typeface="Calibri"/>
              </a:rPr>
              <a:t>Pre-selected and/or random</a:t>
            </a:r>
            <a:endParaRPr/>
          </a:p>
          <a:p>
            <a:pPr marL="285750" lvl="0" indent="-285750" algn="l" rtl="0">
              <a:lnSpc>
                <a:spcPct val="120000"/>
              </a:lnSpc>
              <a:spcBef>
                <a:spcPts val="335"/>
              </a:spcBef>
              <a:spcAft>
                <a:spcPts val="0"/>
              </a:spcAft>
              <a:buSzPts val="1800"/>
              <a:buChar char="•"/>
            </a:pPr>
            <a:r>
              <a:rPr lang="en-US" sz="2800">
                <a:solidFill>
                  <a:srgbClr val="0070C0"/>
                </a:solidFill>
                <a:latin typeface="Calibri"/>
                <a:ea typeface="Calibri"/>
                <a:cs typeface="Calibri"/>
                <a:sym typeface="Calibri"/>
              </a:rPr>
              <a:t>Online: This could be modified to become your weekly discussion assignment.</a:t>
            </a:r>
            <a:endParaRPr/>
          </a:p>
          <a:p>
            <a:pPr marL="285750" lvl="0" indent="-285750" algn="l" rtl="0">
              <a:lnSpc>
                <a:spcPct val="120000"/>
              </a:lnSpc>
              <a:spcBef>
                <a:spcPts val="335"/>
              </a:spcBef>
              <a:spcAft>
                <a:spcPts val="0"/>
              </a:spcAft>
              <a:buSzPts val="1800"/>
              <a:buChar char="•"/>
            </a:pPr>
            <a:r>
              <a:rPr lang="en-US" sz="2800">
                <a:solidFill>
                  <a:srgbClr val="0070C0"/>
                </a:solidFill>
                <a:latin typeface="Calibri"/>
                <a:ea typeface="Calibri"/>
                <a:cs typeface="Calibri"/>
                <a:sym typeface="Calibri"/>
              </a:rPr>
              <a:t>Hybrid: Can use either of the two above options to fit your particular course design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Google Shape;182;p15"/>
          <p:cNvPicPr preferRelativeResize="0"/>
          <p:nvPr/>
        </p:nvPicPr>
        <p:blipFill rotWithShape="1">
          <a:blip r:embed="rId3">
            <a:alphaModFix/>
          </a:blip>
          <a:srcRect/>
          <a:stretch/>
        </p:blipFill>
        <p:spPr>
          <a:xfrm>
            <a:off x="692" y="6186769"/>
            <a:ext cx="12191308" cy="689995"/>
          </a:xfrm>
          <a:prstGeom prst="rect">
            <a:avLst/>
          </a:prstGeom>
          <a:noFill/>
          <a:ln>
            <a:noFill/>
          </a:ln>
        </p:spPr>
      </p:pic>
      <p:sp>
        <p:nvSpPr>
          <p:cNvPr id="183" name="Google Shape;183;p15"/>
          <p:cNvSpPr txBox="1"/>
          <p:nvPr/>
        </p:nvSpPr>
        <p:spPr>
          <a:xfrm>
            <a:off x="7647399" y="6347100"/>
            <a:ext cx="425007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CJAG: Fall 2021</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4" name="Google Shape;184;p1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t>Questions?</a:t>
            </a:r>
            <a:endParaRPr/>
          </a:p>
        </p:txBody>
      </p:sp>
      <p:sp>
        <p:nvSpPr>
          <p:cNvPr id="185" name="Google Shape;185;p15"/>
          <p:cNvSpPr txBox="1">
            <a:spLocks noGrp="1"/>
          </p:cNvSpPr>
          <p:nvPr>
            <p:ph type="body" idx="1"/>
          </p:nvPr>
        </p:nvSpPr>
        <p:spPr>
          <a:xfrm>
            <a:off x="609600" y="1600203"/>
            <a:ext cx="10972800" cy="4525963"/>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0033A0"/>
              </a:buClr>
              <a:buSzPts val="1800"/>
              <a:buNone/>
            </a:pPr>
            <a:r>
              <a:rPr lang="en-US" sz="1800" b="1">
                <a:solidFill>
                  <a:srgbClr val="0033A0"/>
                </a:solidFill>
              </a:rPr>
              <a:t>	</a:t>
            </a:r>
            <a:r>
              <a:rPr lang="en-US" sz="1900">
                <a:solidFill>
                  <a:srgbClr val="0033A0"/>
                </a:solidFill>
              </a:rPr>
              <a:t>	</a:t>
            </a:r>
            <a:endParaRPr sz="1900">
              <a:solidFill>
                <a:srgbClr val="0033A0"/>
              </a:solidFill>
            </a:endParaRPr>
          </a:p>
          <a:p>
            <a:pPr marL="285750" lvl="0" indent="-285750" algn="l" rtl="0">
              <a:lnSpc>
                <a:spcPct val="100000"/>
              </a:lnSpc>
              <a:spcBef>
                <a:spcPts val="360"/>
              </a:spcBef>
              <a:spcAft>
                <a:spcPts val="0"/>
              </a:spcAft>
              <a:buClr>
                <a:srgbClr val="0033A0"/>
              </a:buClr>
              <a:buSzPts val="1800"/>
              <a:buChar char="•"/>
            </a:pPr>
            <a:r>
              <a:rPr lang="en-US" sz="2000" b="1">
                <a:solidFill>
                  <a:srgbClr val="0033A0"/>
                </a:solidFill>
              </a:rPr>
              <a:t>Dr. Jason Armstrong, Assistant Dean – College of Business, Education, &amp; Professional Studies &amp; Asst. Professor of Criminal Justice</a:t>
            </a:r>
            <a:endParaRPr/>
          </a:p>
          <a:p>
            <a:pPr marL="742950" lvl="1" indent="-285750" algn="l" rtl="0">
              <a:lnSpc>
                <a:spcPct val="100000"/>
              </a:lnSpc>
              <a:spcBef>
                <a:spcPts val="360"/>
              </a:spcBef>
              <a:spcAft>
                <a:spcPts val="0"/>
              </a:spcAft>
              <a:buClr>
                <a:srgbClr val="0033A0"/>
              </a:buClr>
              <a:buSzPts val="1800"/>
              <a:buFont typeface="Courier New"/>
              <a:buChar char="o"/>
            </a:pPr>
            <a:r>
              <a:rPr lang="en-US" sz="2000" b="1">
                <a:solidFill>
                  <a:srgbClr val="0033A0"/>
                </a:solidFill>
              </a:rPr>
              <a:t>229-500-2376</a:t>
            </a:r>
            <a:endParaRPr/>
          </a:p>
          <a:p>
            <a:pPr marL="742950" lvl="1" indent="-285750" algn="l" rtl="0">
              <a:lnSpc>
                <a:spcPct val="100000"/>
              </a:lnSpc>
              <a:spcBef>
                <a:spcPts val="360"/>
              </a:spcBef>
              <a:spcAft>
                <a:spcPts val="0"/>
              </a:spcAft>
              <a:buClr>
                <a:srgbClr val="0033A0"/>
              </a:buClr>
              <a:buSzPts val="1800"/>
              <a:buFont typeface="Courier New"/>
              <a:buChar char="o"/>
            </a:pPr>
            <a:r>
              <a:rPr lang="en-US" sz="2000" b="1">
                <a:solidFill>
                  <a:srgbClr val="0033A0"/>
                </a:solidFill>
              </a:rPr>
              <a:t>Jason.Armstrong@asurams.edu</a:t>
            </a:r>
            <a:endParaRPr/>
          </a:p>
          <a:p>
            <a:pPr marL="285750" lvl="0" indent="-285750" algn="l" rtl="0">
              <a:lnSpc>
                <a:spcPct val="100000"/>
              </a:lnSpc>
              <a:spcBef>
                <a:spcPts val="360"/>
              </a:spcBef>
              <a:spcAft>
                <a:spcPts val="0"/>
              </a:spcAft>
              <a:buClr>
                <a:srgbClr val="0033A0"/>
              </a:buClr>
              <a:buSzPts val="1800"/>
              <a:buChar char="•"/>
            </a:pPr>
            <a:r>
              <a:rPr lang="en-US" sz="2000" b="1">
                <a:solidFill>
                  <a:srgbClr val="0033A0"/>
                </a:solidFill>
              </a:rPr>
              <a:t>Dr. Pamela Pitman Brown – Director, Center for Faculty Excellence &amp; Associate Professor of Sociology</a:t>
            </a:r>
            <a:endParaRPr/>
          </a:p>
          <a:p>
            <a:pPr marL="742950" lvl="1" indent="-285750" algn="l" rtl="0">
              <a:lnSpc>
                <a:spcPct val="100000"/>
              </a:lnSpc>
              <a:spcBef>
                <a:spcPts val="360"/>
              </a:spcBef>
              <a:spcAft>
                <a:spcPts val="0"/>
              </a:spcAft>
              <a:buClr>
                <a:srgbClr val="0033A0"/>
              </a:buClr>
              <a:buSzPts val="1800"/>
              <a:buFont typeface="Courier New"/>
              <a:buChar char="o"/>
            </a:pPr>
            <a:r>
              <a:rPr lang="en-US" sz="2000" b="1" u="sng">
                <a:solidFill>
                  <a:srgbClr val="0033A0"/>
                </a:solidFill>
                <a:hlinkClick r:id="rId4">
                  <a:extLst>
                    <a:ext uri="{A12FA001-AC4F-418D-AE19-62706E023703}">
                      <ahyp:hlinkClr xmlns:ahyp="http://schemas.microsoft.com/office/drawing/2018/hyperlinkcolor" val="tx"/>
                    </a:ext>
                  </a:extLst>
                </a:hlinkClick>
              </a:rPr>
              <a:t>Pamela.brown@asurams.edu</a:t>
            </a:r>
            <a:endParaRPr sz="2000" b="1">
              <a:solidFill>
                <a:srgbClr val="0033A0"/>
              </a:solidFill>
            </a:endParaRPr>
          </a:p>
          <a:p>
            <a:pPr marL="742950" lvl="1" indent="-285750" algn="l" rtl="0">
              <a:lnSpc>
                <a:spcPct val="100000"/>
              </a:lnSpc>
              <a:spcBef>
                <a:spcPts val="360"/>
              </a:spcBef>
              <a:spcAft>
                <a:spcPts val="0"/>
              </a:spcAft>
              <a:buClr>
                <a:srgbClr val="0033A0"/>
              </a:buClr>
              <a:buSzPts val="1800"/>
              <a:buFont typeface="Courier New"/>
              <a:buChar char="o"/>
            </a:pPr>
            <a:r>
              <a:rPr lang="en-US" sz="2000" b="1">
                <a:solidFill>
                  <a:srgbClr val="0033A0"/>
                </a:solidFill>
              </a:rPr>
              <a:t>229-500-2165</a:t>
            </a:r>
            <a:endParaRPr/>
          </a:p>
          <a:p>
            <a:pPr marL="285750" lvl="0" indent="-285750" algn="l" rtl="0">
              <a:lnSpc>
                <a:spcPct val="100000"/>
              </a:lnSpc>
              <a:spcBef>
                <a:spcPts val="360"/>
              </a:spcBef>
              <a:spcAft>
                <a:spcPts val="0"/>
              </a:spcAft>
              <a:buClr>
                <a:srgbClr val="0033A0"/>
              </a:buClr>
              <a:buSzPts val="1800"/>
              <a:buChar char="•"/>
            </a:pPr>
            <a:r>
              <a:rPr lang="en-US" sz="2000" b="1">
                <a:solidFill>
                  <a:srgbClr val="0033A0"/>
                </a:solidFill>
              </a:rPr>
              <a:t>Dr. Sarah Kuck – Executive Director of Academics, eMajor &amp; Professor of Political Science</a:t>
            </a:r>
            <a:endParaRPr/>
          </a:p>
          <a:p>
            <a:pPr marL="742950" lvl="1" indent="-285750" algn="l" rtl="0">
              <a:lnSpc>
                <a:spcPct val="100000"/>
              </a:lnSpc>
              <a:spcBef>
                <a:spcPts val="360"/>
              </a:spcBef>
              <a:spcAft>
                <a:spcPts val="0"/>
              </a:spcAft>
              <a:buClr>
                <a:srgbClr val="0033A0"/>
              </a:buClr>
              <a:buSzPts val="1800"/>
              <a:buFont typeface="Courier New"/>
              <a:buChar char="o"/>
            </a:pPr>
            <a:r>
              <a:rPr lang="en-US" sz="2000" b="1" u="sng">
                <a:solidFill>
                  <a:srgbClr val="0033A0"/>
                </a:solidFill>
                <a:hlinkClick r:id="rId5">
                  <a:extLst>
                    <a:ext uri="{A12FA001-AC4F-418D-AE19-62706E023703}">
                      <ahyp:hlinkClr xmlns:ahyp="http://schemas.microsoft.com/office/drawing/2018/hyperlinkcolor" val="tx"/>
                    </a:ext>
                  </a:extLst>
                </a:hlinkClick>
              </a:rPr>
              <a:t>Sarah.kuck@asurams.edu</a:t>
            </a:r>
            <a:endParaRPr sz="2000" b="1">
              <a:solidFill>
                <a:srgbClr val="0033A0"/>
              </a:solidFill>
            </a:endParaRPr>
          </a:p>
          <a:p>
            <a:pPr marL="742950" lvl="1" indent="-285750" algn="l" rtl="0">
              <a:lnSpc>
                <a:spcPct val="100000"/>
              </a:lnSpc>
              <a:spcBef>
                <a:spcPts val="360"/>
              </a:spcBef>
              <a:spcAft>
                <a:spcPts val="0"/>
              </a:spcAft>
              <a:buClr>
                <a:srgbClr val="0033A0"/>
              </a:buClr>
              <a:buSzPts val="1800"/>
              <a:buFont typeface="Courier New"/>
              <a:buChar char="o"/>
            </a:pPr>
            <a:r>
              <a:rPr lang="en-US" sz="2000" b="1">
                <a:solidFill>
                  <a:srgbClr val="0033A0"/>
                </a:solidFill>
              </a:rPr>
              <a:t>229-500-2259</a:t>
            </a:r>
            <a:endParaRPr sz="2000">
              <a:solidFill>
                <a:srgbClr val="0033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8"/>
          <p:cNvPicPr preferRelativeResize="0"/>
          <p:nvPr/>
        </p:nvPicPr>
        <p:blipFill rotWithShape="1">
          <a:blip r:embed="rId3">
            <a:alphaModFix/>
          </a:blip>
          <a:srcRect/>
          <a:stretch/>
        </p:blipFill>
        <p:spPr>
          <a:xfrm>
            <a:off x="692" y="6186769"/>
            <a:ext cx="12191308" cy="689995"/>
          </a:xfrm>
          <a:prstGeom prst="rect">
            <a:avLst/>
          </a:prstGeom>
          <a:noFill/>
          <a:ln>
            <a:noFill/>
          </a:ln>
        </p:spPr>
      </p:pic>
      <p:sp>
        <p:nvSpPr>
          <p:cNvPr id="98" name="Google Shape;98;p8"/>
          <p:cNvSpPr txBox="1"/>
          <p:nvPr/>
        </p:nvSpPr>
        <p:spPr>
          <a:xfrm>
            <a:off x="7647399" y="6347100"/>
            <a:ext cx="425007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CJAG: Fall 2021</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8"/>
          <p:cNvSpPr txBox="1">
            <a:spLocks noGrp="1"/>
          </p:cNvSpPr>
          <p:nvPr>
            <p:ph type="title"/>
          </p:nvPr>
        </p:nvSpPr>
        <p:spPr>
          <a:xfrm>
            <a:off x="609946" y="78695"/>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t>TILT</a:t>
            </a:r>
            <a:endParaRPr/>
          </a:p>
        </p:txBody>
      </p:sp>
      <p:sp>
        <p:nvSpPr>
          <p:cNvPr id="100" name="Google Shape;100;p8"/>
          <p:cNvSpPr txBox="1">
            <a:spLocks noGrp="1"/>
          </p:cNvSpPr>
          <p:nvPr>
            <p:ph type="body" idx="1"/>
          </p:nvPr>
        </p:nvSpPr>
        <p:spPr>
          <a:xfrm>
            <a:off x="448650" y="1221700"/>
            <a:ext cx="11134200" cy="4777200"/>
          </a:xfrm>
          <a:prstGeom prst="rect">
            <a:avLst/>
          </a:prstGeom>
          <a:noFill/>
          <a:ln>
            <a:noFill/>
          </a:ln>
        </p:spPr>
        <p:txBody>
          <a:bodyPr spcFirstLastPara="1" wrap="square" lIns="91425" tIns="45700" rIns="91425" bIns="45700" anchor="t" anchorCtr="0">
            <a:normAutofit/>
          </a:bodyPr>
          <a:lstStyle/>
          <a:p>
            <a:pPr marL="0" lvl="0" indent="0" algn="l" rtl="0">
              <a:lnSpc>
                <a:spcPct val="120000"/>
              </a:lnSpc>
              <a:spcBef>
                <a:spcPts val="335"/>
              </a:spcBef>
              <a:spcAft>
                <a:spcPts val="0"/>
              </a:spcAft>
              <a:buSzPts val="1800"/>
              <a:buNone/>
            </a:pPr>
            <a:r>
              <a:rPr lang="en-US" sz="2300"/>
              <a:t>TILT is </a:t>
            </a:r>
            <a:r>
              <a:rPr lang="en-US" sz="2300" b="1"/>
              <a:t>Transparency in Learning &amp; Teaching. </a:t>
            </a:r>
            <a:endParaRPr sz="2300" b="1"/>
          </a:p>
          <a:p>
            <a:pPr marL="0" lvl="0" indent="0" algn="l" rtl="0">
              <a:lnSpc>
                <a:spcPct val="120000"/>
              </a:lnSpc>
              <a:spcBef>
                <a:spcPts val="335"/>
              </a:spcBef>
              <a:spcAft>
                <a:spcPts val="0"/>
              </a:spcAft>
              <a:buSzPts val="1800"/>
              <a:buNone/>
            </a:pPr>
            <a:r>
              <a:rPr lang="en-US" sz="2300"/>
              <a:t>The goal is to make the learning process explicit and equitably accessible for all students. </a:t>
            </a:r>
            <a:endParaRPr sz="2300"/>
          </a:p>
          <a:p>
            <a:pPr marL="0" lvl="0" indent="0" algn="l" rtl="0">
              <a:lnSpc>
                <a:spcPct val="120000"/>
              </a:lnSpc>
              <a:spcBef>
                <a:spcPts val="335"/>
              </a:spcBef>
              <a:spcAft>
                <a:spcPts val="0"/>
              </a:spcAft>
              <a:buSzPts val="1800"/>
              <a:buNone/>
            </a:pPr>
            <a:r>
              <a:rPr lang="en-US" sz="2300"/>
              <a:t>The</a:t>
            </a:r>
            <a:r>
              <a:rPr lang="en-US" sz="2300" b="1"/>
              <a:t> Three-Part Transparency Framework (Purpose/Task/Criteria) </a:t>
            </a:r>
            <a:r>
              <a:rPr lang="en-US" sz="2300"/>
              <a:t>begins with having discussions about the work, and several aspects of the work PRIOR to actually doing the work. The remainder of the discussions between faculty/student  are: covering the purpose of the work, the tasks involved in completion of the work, and the expected criteria of the final product. </a:t>
            </a:r>
            <a:endParaRPr sz="2300"/>
          </a:p>
          <a:p>
            <a:pPr marL="0" lvl="0" indent="0" algn="l" rtl="0">
              <a:lnSpc>
                <a:spcPct val="120000"/>
              </a:lnSpc>
              <a:spcBef>
                <a:spcPts val="335"/>
              </a:spcBef>
              <a:spcAft>
                <a:spcPts val="0"/>
              </a:spcAft>
              <a:buSzPts val="1800"/>
              <a:buNone/>
            </a:pPr>
            <a:r>
              <a:rPr lang="en-US" sz="2300"/>
              <a:t>Additionally, there are </a:t>
            </a:r>
            <a:r>
              <a:rPr lang="en-US" sz="2300" b="1"/>
              <a:t>real world work sample</a:t>
            </a:r>
            <a:r>
              <a:rPr lang="en-US" sz="2300"/>
              <a:t>s in what each of the products should look like. </a:t>
            </a:r>
            <a:endParaRPr sz="2300"/>
          </a:p>
          <a:p>
            <a:pPr marL="0" lvl="0" indent="0" algn="l" rtl="0">
              <a:lnSpc>
                <a:spcPct val="120000"/>
              </a:lnSpc>
              <a:spcBef>
                <a:spcPts val="335"/>
              </a:spcBef>
              <a:spcAft>
                <a:spcPts val="0"/>
              </a:spcAft>
              <a:buSzPts val="1800"/>
              <a:buNone/>
            </a:pPr>
            <a:r>
              <a:rPr lang="en-US" sz="2300"/>
              <a:t>AND these are accessible to the students.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p2"/>
          <p:cNvPicPr preferRelativeResize="0"/>
          <p:nvPr/>
        </p:nvPicPr>
        <p:blipFill rotWithShape="1">
          <a:blip r:embed="rId3">
            <a:alphaModFix/>
          </a:blip>
          <a:srcRect/>
          <a:stretch/>
        </p:blipFill>
        <p:spPr>
          <a:xfrm>
            <a:off x="692" y="6186769"/>
            <a:ext cx="12191308" cy="689995"/>
          </a:xfrm>
          <a:prstGeom prst="rect">
            <a:avLst/>
          </a:prstGeom>
          <a:noFill/>
          <a:ln>
            <a:noFill/>
          </a:ln>
        </p:spPr>
      </p:pic>
      <p:sp>
        <p:nvSpPr>
          <p:cNvPr id="107" name="Google Shape;107;p2"/>
          <p:cNvSpPr txBox="1"/>
          <p:nvPr/>
        </p:nvSpPr>
        <p:spPr>
          <a:xfrm>
            <a:off x="7647399" y="6347100"/>
            <a:ext cx="425007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CJAG: Fall 2021</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8" name="Google Shape;108;p2"/>
          <p:cNvSpPr txBox="1">
            <a:spLocks noGrp="1"/>
          </p:cNvSpPr>
          <p:nvPr>
            <p:ph type="title"/>
          </p:nvPr>
        </p:nvSpPr>
        <p:spPr>
          <a:xfrm>
            <a:off x="609946" y="78695"/>
            <a:ext cx="109728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11111"/>
              <a:buFont typeface="Calibri"/>
              <a:buNone/>
            </a:pPr>
            <a:r>
              <a:rPr lang="en-US"/>
              <a:t>Purpose: Criminal  Justice in the News in CRJU 1101</a:t>
            </a:r>
            <a:endParaRPr/>
          </a:p>
        </p:txBody>
      </p:sp>
      <p:sp>
        <p:nvSpPr>
          <p:cNvPr id="109" name="Google Shape;109;p2"/>
          <p:cNvSpPr txBox="1">
            <a:spLocks noGrp="1"/>
          </p:cNvSpPr>
          <p:nvPr>
            <p:ph type="body" idx="1"/>
          </p:nvPr>
        </p:nvSpPr>
        <p:spPr>
          <a:xfrm>
            <a:off x="130629" y="971552"/>
            <a:ext cx="11887200" cy="5027438"/>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100000"/>
              </a:lnSpc>
              <a:spcBef>
                <a:spcPts val="0"/>
              </a:spcBef>
              <a:spcAft>
                <a:spcPts val="0"/>
              </a:spcAft>
              <a:buClr>
                <a:srgbClr val="0033A0"/>
              </a:buClr>
              <a:buSzPts val="2400"/>
              <a:buNone/>
            </a:pPr>
            <a:r>
              <a:rPr lang="en-US" sz="2400">
                <a:solidFill>
                  <a:srgbClr val="0033A0"/>
                </a:solidFill>
              </a:rPr>
              <a:t>Assignment Name: Criminal Justice in the News (CJiTN)</a:t>
            </a:r>
            <a:endParaRPr/>
          </a:p>
          <a:p>
            <a:pPr marL="0" lvl="0" indent="0" algn="l" rtl="0">
              <a:lnSpc>
                <a:spcPct val="100000"/>
              </a:lnSpc>
              <a:spcBef>
                <a:spcPts val="444"/>
              </a:spcBef>
              <a:spcAft>
                <a:spcPts val="0"/>
              </a:spcAft>
              <a:buClr>
                <a:srgbClr val="0033A0"/>
              </a:buClr>
              <a:buSzPts val="1700"/>
              <a:buNone/>
            </a:pPr>
            <a:r>
              <a:rPr lang="en-US" sz="1700" b="1" u="sng">
                <a:solidFill>
                  <a:srgbClr val="0033A0"/>
                </a:solidFill>
              </a:rPr>
              <a:t>Skills:</a:t>
            </a:r>
            <a:r>
              <a:rPr lang="en-US" sz="1700">
                <a:solidFill>
                  <a:srgbClr val="0033A0"/>
                </a:solidFill>
              </a:rPr>
              <a:t> The purpose of this assignment is to gain an understanding of how criminal justice and criminology theories, themes, and concepts relate to the real world/work of criminologists and criminal justice professionals. The assignment will help you practice the following skills:</a:t>
            </a:r>
            <a:endParaRPr/>
          </a:p>
          <a:p>
            <a:pPr marL="285750" lvl="0" indent="-285750" algn="l" rtl="0">
              <a:lnSpc>
                <a:spcPct val="100000"/>
              </a:lnSpc>
              <a:spcBef>
                <a:spcPts val="444"/>
              </a:spcBef>
              <a:spcAft>
                <a:spcPts val="0"/>
              </a:spcAft>
              <a:buClr>
                <a:srgbClr val="0033A0"/>
              </a:buClr>
              <a:buSzPts val="1700"/>
              <a:buChar char="•"/>
            </a:pPr>
            <a:r>
              <a:rPr lang="en-US" sz="1700">
                <a:solidFill>
                  <a:srgbClr val="0033A0"/>
                </a:solidFill>
              </a:rPr>
              <a:t>Identify core concepts in criminology and criminal justice</a:t>
            </a:r>
            <a:endParaRPr/>
          </a:p>
          <a:p>
            <a:pPr marL="285750" lvl="0" indent="-285750" algn="l" rtl="0">
              <a:lnSpc>
                <a:spcPct val="100000"/>
              </a:lnSpc>
              <a:spcBef>
                <a:spcPts val="444"/>
              </a:spcBef>
              <a:spcAft>
                <a:spcPts val="0"/>
              </a:spcAft>
              <a:buClr>
                <a:srgbClr val="0033A0"/>
              </a:buClr>
              <a:buSzPts val="1700"/>
              <a:buChar char="•"/>
            </a:pPr>
            <a:r>
              <a:rPr lang="en-US" sz="1700">
                <a:solidFill>
                  <a:srgbClr val="0033A0"/>
                </a:solidFill>
              </a:rPr>
              <a:t>Illustrate how criminal justice and criminology concepts, themes, and theories introduced in the classroom have real world applicability</a:t>
            </a:r>
            <a:endParaRPr/>
          </a:p>
          <a:p>
            <a:pPr marL="285750" lvl="0" indent="-285750" algn="l" rtl="0">
              <a:lnSpc>
                <a:spcPct val="100000"/>
              </a:lnSpc>
              <a:spcBef>
                <a:spcPts val="444"/>
              </a:spcBef>
              <a:spcAft>
                <a:spcPts val="0"/>
              </a:spcAft>
              <a:buClr>
                <a:srgbClr val="0033A0"/>
              </a:buClr>
              <a:buSzPts val="1700"/>
              <a:buChar char="•"/>
            </a:pPr>
            <a:r>
              <a:rPr lang="en-US" sz="1700">
                <a:solidFill>
                  <a:srgbClr val="0033A0"/>
                </a:solidFill>
              </a:rPr>
              <a:t>Engage in critical thinking to gain a better understanding of the society in which you live</a:t>
            </a:r>
            <a:endParaRPr/>
          </a:p>
          <a:p>
            <a:pPr marL="0" lvl="0" indent="0" algn="l" rtl="0">
              <a:lnSpc>
                <a:spcPct val="100000"/>
              </a:lnSpc>
              <a:spcBef>
                <a:spcPts val="444"/>
              </a:spcBef>
              <a:spcAft>
                <a:spcPts val="0"/>
              </a:spcAft>
              <a:buClr>
                <a:srgbClr val="0033A0"/>
              </a:buClr>
              <a:buSzPts val="1700"/>
              <a:buNone/>
            </a:pPr>
            <a:r>
              <a:rPr lang="en-US" sz="1700">
                <a:solidFill>
                  <a:srgbClr val="0033A0"/>
                </a:solidFill>
              </a:rPr>
              <a:t>Communicate criminological knowledge in the discipline in appropriate written form</a:t>
            </a:r>
            <a:endParaRPr/>
          </a:p>
          <a:p>
            <a:pPr marL="0" lvl="0" indent="0" algn="l" rtl="0">
              <a:lnSpc>
                <a:spcPct val="100000"/>
              </a:lnSpc>
              <a:spcBef>
                <a:spcPts val="333"/>
              </a:spcBef>
              <a:spcAft>
                <a:spcPts val="0"/>
              </a:spcAft>
              <a:buClr>
                <a:srgbClr val="0033A0"/>
              </a:buClr>
              <a:buSzPts val="1700"/>
              <a:buNone/>
            </a:pPr>
            <a:r>
              <a:rPr lang="en-US" sz="1700" b="1">
                <a:solidFill>
                  <a:srgbClr val="0033A0"/>
                </a:solidFill>
              </a:rPr>
              <a:t>	</a:t>
            </a:r>
            <a:endParaRPr/>
          </a:p>
          <a:p>
            <a:pPr marL="0" lvl="0" indent="0" algn="l" rtl="0">
              <a:lnSpc>
                <a:spcPct val="100000"/>
              </a:lnSpc>
              <a:spcBef>
                <a:spcPts val="333"/>
              </a:spcBef>
              <a:spcAft>
                <a:spcPts val="0"/>
              </a:spcAft>
              <a:buClr>
                <a:srgbClr val="0033A0"/>
              </a:buClr>
              <a:buSzPts val="1700"/>
              <a:buNone/>
            </a:pPr>
            <a:r>
              <a:rPr lang="en-US" sz="1700" b="1" u="sng">
                <a:solidFill>
                  <a:srgbClr val="0033A0"/>
                </a:solidFill>
              </a:rPr>
              <a:t>Knowledge:</a:t>
            </a:r>
            <a:r>
              <a:rPr lang="en-US" sz="1700">
                <a:solidFill>
                  <a:srgbClr val="0033A0"/>
                </a:solidFill>
              </a:rPr>
              <a:t> This assignment will also help you to become familiar with the following important content 	knowledge in Criminal Justice: </a:t>
            </a:r>
            <a:endParaRPr sz="1700"/>
          </a:p>
          <a:p>
            <a:pPr marL="0" lvl="0" indent="0" algn="l" rtl="0">
              <a:lnSpc>
                <a:spcPct val="120000"/>
              </a:lnSpc>
              <a:spcBef>
                <a:spcPts val="335"/>
              </a:spcBef>
              <a:spcAft>
                <a:spcPts val="0"/>
              </a:spcAft>
              <a:buSzPts val="1800"/>
              <a:buNone/>
            </a:pPr>
            <a:r>
              <a:rPr lang="en-US" sz="1600" i="1">
                <a:solidFill>
                  <a:srgbClr val="0070C0"/>
                </a:solidFill>
                <a:latin typeface="Calibri"/>
                <a:ea typeface="Calibri"/>
                <a:cs typeface="Calibri"/>
                <a:sym typeface="Calibri"/>
              </a:rPr>
              <a:t>Theoretical perspectives		Constitutional Amendments		Criminal Justice themes/concepts</a:t>
            </a:r>
            <a:endParaRPr/>
          </a:p>
          <a:p>
            <a:pPr marL="0" lvl="0" indent="0" algn="l" rtl="0">
              <a:lnSpc>
                <a:spcPct val="100000"/>
              </a:lnSpc>
              <a:spcBef>
                <a:spcPts val="0"/>
              </a:spcBef>
              <a:spcAft>
                <a:spcPts val="0"/>
              </a:spcAft>
              <a:buSzPts val="1800"/>
              <a:buNone/>
            </a:pPr>
            <a:r>
              <a:rPr lang="en-US" sz="1600">
                <a:solidFill>
                  <a:srgbClr val="0070C0"/>
                </a:solidFill>
                <a:latin typeface="Calibri"/>
                <a:ea typeface="Calibri"/>
                <a:cs typeface="Calibri"/>
                <a:sym typeface="Calibri"/>
              </a:rPr>
              <a:t>Rational Choice theory		1</a:t>
            </a:r>
            <a:r>
              <a:rPr lang="en-US" sz="1600" baseline="30000">
                <a:solidFill>
                  <a:srgbClr val="0070C0"/>
                </a:solidFill>
                <a:latin typeface="Calibri"/>
                <a:ea typeface="Calibri"/>
                <a:cs typeface="Calibri"/>
                <a:sym typeface="Calibri"/>
              </a:rPr>
              <a:t>st</a:t>
            </a:r>
            <a:r>
              <a:rPr lang="en-US" sz="1600">
                <a:solidFill>
                  <a:srgbClr val="0070C0"/>
                </a:solidFill>
                <a:latin typeface="Calibri"/>
                <a:ea typeface="Calibri"/>
                <a:cs typeface="Calibri"/>
                <a:sym typeface="Calibri"/>
              </a:rPr>
              <a:t> Amendment			War on Drugs      </a:t>
            </a:r>
            <a:endParaRPr/>
          </a:p>
          <a:p>
            <a:pPr marL="0" lvl="0" indent="0" algn="l" rtl="0">
              <a:lnSpc>
                <a:spcPct val="100000"/>
              </a:lnSpc>
              <a:spcBef>
                <a:spcPts val="0"/>
              </a:spcBef>
              <a:spcAft>
                <a:spcPts val="0"/>
              </a:spcAft>
              <a:buSzPts val="1800"/>
              <a:buNone/>
            </a:pPr>
            <a:r>
              <a:rPr lang="en-US" sz="1600">
                <a:solidFill>
                  <a:srgbClr val="0070C0"/>
                </a:solidFill>
                <a:latin typeface="Calibri"/>
                <a:ea typeface="Calibri"/>
                <a:cs typeface="Calibri"/>
                <a:sym typeface="Calibri"/>
              </a:rPr>
              <a:t>Trait theory			2</a:t>
            </a:r>
            <a:r>
              <a:rPr lang="en-US" sz="1600" baseline="30000">
                <a:solidFill>
                  <a:srgbClr val="0070C0"/>
                </a:solidFill>
                <a:latin typeface="Calibri"/>
                <a:ea typeface="Calibri"/>
                <a:cs typeface="Calibri"/>
                <a:sym typeface="Calibri"/>
              </a:rPr>
              <a:t>nd</a:t>
            </a:r>
            <a:r>
              <a:rPr lang="en-US" sz="1600">
                <a:solidFill>
                  <a:srgbClr val="0070C0"/>
                </a:solidFill>
                <a:latin typeface="Calibri"/>
                <a:ea typeface="Calibri"/>
                <a:cs typeface="Calibri"/>
                <a:sym typeface="Calibri"/>
              </a:rPr>
              <a:t> Amendment			War on Terror	                      </a:t>
            </a:r>
            <a:endParaRPr/>
          </a:p>
          <a:p>
            <a:pPr marL="0" lvl="0" indent="0" algn="l" rtl="0">
              <a:lnSpc>
                <a:spcPct val="100000"/>
              </a:lnSpc>
              <a:spcBef>
                <a:spcPts val="0"/>
              </a:spcBef>
              <a:spcAft>
                <a:spcPts val="0"/>
              </a:spcAft>
              <a:buSzPts val="1800"/>
              <a:buNone/>
            </a:pPr>
            <a:r>
              <a:rPr lang="en-US" sz="1600">
                <a:solidFill>
                  <a:srgbClr val="0070C0"/>
                </a:solidFill>
                <a:latin typeface="Calibri"/>
                <a:ea typeface="Calibri"/>
                <a:cs typeface="Calibri"/>
                <a:sym typeface="Calibri"/>
              </a:rPr>
              <a:t>Social Structure theory		4</a:t>
            </a:r>
            <a:r>
              <a:rPr lang="en-US" sz="1600" baseline="30000">
                <a:solidFill>
                  <a:srgbClr val="0070C0"/>
                </a:solidFill>
                <a:latin typeface="Calibri"/>
                <a:ea typeface="Calibri"/>
                <a:cs typeface="Calibri"/>
                <a:sym typeface="Calibri"/>
              </a:rPr>
              <a:t>th</a:t>
            </a:r>
            <a:r>
              <a:rPr lang="en-US" sz="1600">
                <a:solidFill>
                  <a:srgbClr val="0070C0"/>
                </a:solidFill>
                <a:latin typeface="Calibri"/>
                <a:ea typeface="Calibri"/>
                <a:cs typeface="Calibri"/>
                <a:sym typeface="Calibri"/>
              </a:rPr>
              <a:t> Amendment			Victimization	 	</a:t>
            </a:r>
            <a:endParaRPr/>
          </a:p>
          <a:p>
            <a:pPr marL="0" lvl="0" indent="0" algn="l" rtl="0">
              <a:lnSpc>
                <a:spcPct val="100000"/>
              </a:lnSpc>
              <a:spcBef>
                <a:spcPts val="0"/>
              </a:spcBef>
              <a:spcAft>
                <a:spcPts val="0"/>
              </a:spcAft>
              <a:buSzPts val="1800"/>
              <a:buNone/>
            </a:pPr>
            <a:r>
              <a:rPr lang="en-US" sz="1600">
                <a:solidFill>
                  <a:srgbClr val="0070C0"/>
                </a:solidFill>
                <a:latin typeface="Calibri"/>
                <a:ea typeface="Calibri"/>
                <a:cs typeface="Calibri"/>
                <a:sym typeface="Calibri"/>
              </a:rPr>
              <a:t>Social Process theory          		5</a:t>
            </a:r>
            <a:r>
              <a:rPr lang="en-US" sz="1600" baseline="30000">
                <a:solidFill>
                  <a:srgbClr val="0070C0"/>
                </a:solidFill>
                <a:latin typeface="Calibri"/>
                <a:ea typeface="Calibri"/>
                <a:cs typeface="Calibri"/>
                <a:sym typeface="Calibri"/>
              </a:rPr>
              <a:t>th</a:t>
            </a:r>
            <a:r>
              <a:rPr lang="en-US" sz="1600">
                <a:solidFill>
                  <a:srgbClr val="0070C0"/>
                </a:solidFill>
                <a:latin typeface="Calibri"/>
                <a:ea typeface="Calibri"/>
                <a:cs typeface="Calibri"/>
                <a:sym typeface="Calibri"/>
              </a:rPr>
              <a:t> Amendment			Ethics                   </a:t>
            </a:r>
            <a:endParaRPr/>
          </a:p>
          <a:p>
            <a:pPr marL="0" lvl="0" indent="0" algn="l" rtl="0">
              <a:lnSpc>
                <a:spcPct val="100000"/>
              </a:lnSpc>
              <a:spcBef>
                <a:spcPts val="0"/>
              </a:spcBef>
              <a:spcAft>
                <a:spcPts val="0"/>
              </a:spcAft>
              <a:buSzPts val="1800"/>
              <a:buNone/>
            </a:pPr>
            <a:r>
              <a:rPr lang="en-US" sz="1600">
                <a:solidFill>
                  <a:srgbClr val="0070C0"/>
                </a:solidFill>
                <a:latin typeface="Calibri"/>
                <a:ea typeface="Calibri"/>
                <a:cs typeface="Calibri"/>
                <a:sym typeface="Calibri"/>
              </a:rPr>
              <a:t>Critical theory			6</a:t>
            </a:r>
            <a:r>
              <a:rPr lang="en-US" sz="1600" baseline="30000">
                <a:solidFill>
                  <a:srgbClr val="0070C0"/>
                </a:solidFill>
                <a:latin typeface="Calibri"/>
                <a:ea typeface="Calibri"/>
                <a:cs typeface="Calibri"/>
                <a:sym typeface="Calibri"/>
              </a:rPr>
              <a:t>th</a:t>
            </a:r>
            <a:r>
              <a:rPr lang="en-US" sz="1600">
                <a:solidFill>
                  <a:srgbClr val="0070C0"/>
                </a:solidFill>
                <a:latin typeface="Calibri"/>
                <a:ea typeface="Calibri"/>
                <a:cs typeface="Calibri"/>
                <a:sym typeface="Calibri"/>
              </a:rPr>
              <a:t> Amendment			Death penalty			</a:t>
            </a:r>
            <a:endParaRPr/>
          </a:p>
          <a:p>
            <a:pPr marL="0" lvl="0" indent="0" algn="l" rtl="0">
              <a:lnSpc>
                <a:spcPct val="100000"/>
              </a:lnSpc>
              <a:spcBef>
                <a:spcPts val="0"/>
              </a:spcBef>
              <a:spcAft>
                <a:spcPts val="0"/>
              </a:spcAft>
              <a:buSzPts val="1800"/>
              <a:buNone/>
            </a:pPr>
            <a:r>
              <a:rPr lang="en-US" sz="1600">
                <a:solidFill>
                  <a:srgbClr val="0070C0"/>
                </a:solidFill>
                <a:latin typeface="Calibri"/>
                <a:ea typeface="Calibri"/>
                <a:cs typeface="Calibri"/>
                <a:sym typeface="Calibri"/>
              </a:rPr>
              <a:t>Developmental theory		8</a:t>
            </a:r>
            <a:r>
              <a:rPr lang="en-US" sz="1600" baseline="30000">
                <a:solidFill>
                  <a:srgbClr val="0070C0"/>
                </a:solidFill>
                <a:latin typeface="Calibri"/>
                <a:ea typeface="Calibri"/>
                <a:cs typeface="Calibri"/>
                <a:sym typeface="Calibri"/>
              </a:rPr>
              <a:t>th</a:t>
            </a:r>
            <a:r>
              <a:rPr lang="en-US" sz="1600">
                <a:solidFill>
                  <a:srgbClr val="0070C0"/>
                </a:solidFill>
                <a:latin typeface="Calibri"/>
                <a:ea typeface="Calibri"/>
                <a:cs typeface="Calibri"/>
                <a:sym typeface="Calibri"/>
              </a:rPr>
              <a:t> Amendment			Recidivism</a:t>
            </a:r>
            <a:endParaRPr/>
          </a:p>
          <a:p>
            <a:pPr marL="0" lvl="0" indent="0" algn="l" rtl="0">
              <a:lnSpc>
                <a:spcPct val="120000"/>
              </a:lnSpc>
              <a:spcBef>
                <a:spcPts val="335"/>
              </a:spcBef>
              <a:spcAft>
                <a:spcPts val="0"/>
              </a:spcAft>
              <a:buSzPts val="1800"/>
              <a:buNone/>
            </a:pPr>
            <a:endParaRPr sz="16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9"/>
          <p:cNvPicPr preferRelativeResize="0"/>
          <p:nvPr/>
        </p:nvPicPr>
        <p:blipFill rotWithShape="1">
          <a:blip r:embed="rId3">
            <a:alphaModFix/>
          </a:blip>
          <a:srcRect/>
          <a:stretch/>
        </p:blipFill>
        <p:spPr>
          <a:xfrm>
            <a:off x="692" y="6186769"/>
            <a:ext cx="12191308" cy="689995"/>
          </a:xfrm>
          <a:prstGeom prst="rect">
            <a:avLst/>
          </a:prstGeom>
          <a:noFill/>
          <a:ln>
            <a:noFill/>
          </a:ln>
        </p:spPr>
      </p:pic>
      <p:sp>
        <p:nvSpPr>
          <p:cNvPr id="116" name="Google Shape;116;p9"/>
          <p:cNvSpPr txBox="1"/>
          <p:nvPr/>
        </p:nvSpPr>
        <p:spPr>
          <a:xfrm>
            <a:off x="7647399" y="6347100"/>
            <a:ext cx="425007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CJAG: Fall 2021</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7" name="Google Shape;117;p9"/>
          <p:cNvSpPr txBox="1">
            <a:spLocks noGrp="1"/>
          </p:cNvSpPr>
          <p:nvPr>
            <p:ph type="title"/>
          </p:nvPr>
        </p:nvSpPr>
        <p:spPr>
          <a:xfrm>
            <a:off x="609946" y="78695"/>
            <a:ext cx="109728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11111"/>
              <a:buFont typeface="Calibri"/>
              <a:buNone/>
            </a:pPr>
            <a:r>
              <a:rPr lang="en-US"/>
              <a:t>The Task: Criminal Justice in the News in CRJU 1101</a:t>
            </a:r>
            <a:endParaRPr/>
          </a:p>
        </p:txBody>
      </p:sp>
      <p:sp>
        <p:nvSpPr>
          <p:cNvPr id="118" name="Google Shape;118;p9"/>
          <p:cNvSpPr txBox="1">
            <a:spLocks noGrp="1"/>
          </p:cNvSpPr>
          <p:nvPr>
            <p:ph type="body" idx="1"/>
          </p:nvPr>
        </p:nvSpPr>
        <p:spPr>
          <a:xfrm>
            <a:off x="130629" y="971552"/>
            <a:ext cx="11887200" cy="5027438"/>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00000"/>
              </a:lnSpc>
              <a:spcBef>
                <a:spcPts val="408"/>
              </a:spcBef>
              <a:spcAft>
                <a:spcPts val="0"/>
              </a:spcAft>
              <a:buClr>
                <a:srgbClr val="0033A0"/>
              </a:buClr>
              <a:buSzPct val="100000"/>
              <a:buNone/>
            </a:pPr>
            <a:r>
              <a:rPr lang="en-US" sz="2600" b="1">
                <a:solidFill>
                  <a:srgbClr val="0033A0"/>
                </a:solidFill>
              </a:rPr>
              <a:t>The Task:</a:t>
            </a:r>
            <a:endParaRPr sz="2600"/>
          </a:p>
          <a:p>
            <a:pPr marL="0" lvl="0" indent="0" algn="l" rtl="0">
              <a:lnSpc>
                <a:spcPct val="100000"/>
              </a:lnSpc>
              <a:spcBef>
                <a:spcPts val="408"/>
              </a:spcBef>
              <a:spcAft>
                <a:spcPts val="0"/>
              </a:spcAft>
              <a:buClr>
                <a:srgbClr val="0033A0"/>
              </a:buClr>
              <a:buSzPct val="100000"/>
              <a:buNone/>
            </a:pPr>
            <a:r>
              <a:rPr lang="en-US" sz="2600" b="1" u="sng">
                <a:solidFill>
                  <a:srgbClr val="0033A0"/>
                </a:solidFill>
              </a:rPr>
              <a:t>Explanation of Activity:</a:t>
            </a:r>
            <a:r>
              <a:rPr lang="en-US" sz="2600">
                <a:solidFill>
                  <a:srgbClr val="0033A0"/>
                </a:solidFill>
              </a:rPr>
              <a:t> For each CJiTN assignment you will do the following:</a:t>
            </a:r>
            <a:endParaRPr sz="2600"/>
          </a:p>
          <a:p>
            <a:pPr marL="228600" lvl="0" indent="-228600" algn="l" rtl="0">
              <a:lnSpc>
                <a:spcPct val="100000"/>
              </a:lnSpc>
              <a:spcBef>
                <a:spcPts val="323"/>
              </a:spcBef>
              <a:spcAft>
                <a:spcPts val="0"/>
              </a:spcAft>
              <a:buClr>
                <a:srgbClr val="0033A0"/>
              </a:buClr>
              <a:buSzPct val="100000"/>
              <a:buFont typeface="Courier New"/>
              <a:buChar char="o"/>
            </a:pPr>
            <a:r>
              <a:rPr lang="en-US" sz="2600">
                <a:solidFill>
                  <a:srgbClr val="0033A0"/>
                </a:solidFill>
              </a:rPr>
              <a:t>Locate a current news article from a reputable online news source (such as the Associated Press, NPR, Washington Post, Time, Newsweek, etc.), concerning criminal justice themes/concepts. Suggestion: Go to “Google” and go to the “news” tab. Type in a theme, concept or even the title of the chapter that we are studying that week. Search for a current news article (within the last six months).Read the article and determine if it meets the current news article time frame of 6 months. Determine if the article has enough information on the theme/concept you chose. </a:t>
            </a:r>
            <a:endParaRPr sz="2600"/>
          </a:p>
          <a:p>
            <a:pPr marL="228600" lvl="0" indent="-228600" algn="l" rtl="0">
              <a:lnSpc>
                <a:spcPct val="100000"/>
              </a:lnSpc>
              <a:spcBef>
                <a:spcPts val="323"/>
              </a:spcBef>
              <a:spcAft>
                <a:spcPts val="0"/>
              </a:spcAft>
              <a:buClr>
                <a:srgbClr val="0033A0"/>
              </a:buClr>
              <a:buSzPct val="100000"/>
              <a:buFont typeface="Courier New"/>
              <a:buChar char="o"/>
            </a:pPr>
            <a:r>
              <a:rPr lang="en-US" sz="2600">
                <a:solidFill>
                  <a:srgbClr val="0033A0"/>
                </a:solidFill>
              </a:rPr>
              <a:t>Use the template provided to complete your two paragraph summary of the article, and then complete a third paragraph that links what the news article is saying back to your chosen theme/concept. </a:t>
            </a:r>
            <a:endParaRPr sz="2600"/>
          </a:p>
          <a:p>
            <a:pPr marL="228600" lvl="0" indent="-228600" algn="l" rtl="0">
              <a:lnSpc>
                <a:spcPct val="100000"/>
              </a:lnSpc>
              <a:spcBef>
                <a:spcPts val="323"/>
              </a:spcBef>
              <a:spcAft>
                <a:spcPts val="0"/>
              </a:spcAft>
              <a:buClr>
                <a:srgbClr val="0033A0"/>
              </a:buClr>
              <a:buSzPct val="100000"/>
              <a:buFont typeface="Courier New"/>
              <a:buChar char="o"/>
            </a:pPr>
            <a:r>
              <a:rPr lang="en-US" sz="2600">
                <a:solidFill>
                  <a:srgbClr val="0033A0"/>
                </a:solidFill>
              </a:rPr>
              <a:t>Make sure that you DO include the hyperlink where located in the template. </a:t>
            </a:r>
            <a:r>
              <a:rPr lang="en-US" sz="2600">
                <a:solidFill>
                  <a:srgbClr val="FF0000"/>
                </a:solidFill>
              </a:rPr>
              <a:t>THIS IS IMPORTANT!</a:t>
            </a:r>
            <a:endParaRPr sz="2600"/>
          </a:p>
          <a:p>
            <a:pPr marL="228600" lvl="0" indent="-228600" algn="l" rtl="0">
              <a:lnSpc>
                <a:spcPct val="100000"/>
              </a:lnSpc>
              <a:spcBef>
                <a:spcPts val="323"/>
              </a:spcBef>
              <a:spcAft>
                <a:spcPts val="0"/>
              </a:spcAft>
              <a:buClr>
                <a:srgbClr val="0033A0"/>
              </a:buClr>
              <a:buSzPct val="100000"/>
              <a:buFont typeface="Courier New"/>
              <a:buChar char="o"/>
            </a:pPr>
            <a:r>
              <a:rPr lang="en-US" sz="2600">
                <a:solidFill>
                  <a:srgbClr val="0033A0"/>
                </a:solidFill>
              </a:rPr>
              <a:t>Make sure that you DO include citations in your paper from your textbook. You may simply cite as follows: </a:t>
            </a:r>
            <a:r>
              <a:rPr lang="en-US" sz="2600">
                <a:solidFill>
                  <a:srgbClr val="FF0000"/>
                </a:solidFill>
              </a:rPr>
              <a:t>(Text, p. xxx)</a:t>
            </a:r>
            <a:r>
              <a:rPr lang="en-US" sz="2600">
                <a:solidFill>
                  <a:srgbClr val="0033A0"/>
                </a:solidFill>
              </a:rPr>
              <a:t>. Insert the page number where you located information where the xxx is in the example. </a:t>
            </a:r>
            <a:endParaRPr sz="2600"/>
          </a:p>
          <a:p>
            <a:pPr marL="228600" lvl="0" indent="-228600" algn="l" rtl="0">
              <a:lnSpc>
                <a:spcPct val="100000"/>
              </a:lnSpc>
              <a:spcBef>
                <a:spcPts val="323"/>
              </a:spcBef>
              <a:spcAft>
                <a:spcPts val="0"/>
              </a:spcAft>
              <a:buClr>
                <a:srgbClr val="0033A0"/>
              </a:buClr>
              <a:buSzPct val="100000"/>
              <a:buFont typeface="Courier New"/>
              <a:buChar char="o"/>
            </a:pPr>
            <a:r>
              <a:rPr lang="en-US" sz="2600">
                <a:solidFill>
                  <a:srgbClr val="0033A0"/>
                </a:solidFill>
              </a:rPr>
              <a:t>Make sure that your article is within the 6 month time frame (count backward from the due date 6 months). If the due date is November 11</a:t>
            </a:r>
            <a:r>
              <a:rPr lang="en-US" sz="2600" baseline="30000">
                <a:solidFill>
                  <a:srgbClr val="0033A0"/>
                </a:solidFill>
              </a:rPr>
              <a:t>th</a:t>
            </a:r>
            <a:r>
              <a:rPr lang="en-US" sz="2600">
                <a:solidFill>
                  <a:srgbClr val="0033A0"/>
                </a:solidFill>
              </a:rPr>
              <a:t>, and the article is written on February 7</a:t>
            </a:r>
            <a:r>
              <a:rPr lang="en-US" sz="2600" baseline="30000">
                <a:solidFill>
                  <a:srgbClr val="0033A0"/>
                </a:solidFill>
              </a:rPr>
              <a:t>th</a:t>
            </a:r>
            <a:r>
              <a:rPr lang="en-US" sz="2600">
                <a:solidFill>
                  <a:srgbClr val="0033A0"/>
                </a:solidFill>
              </a:rPr>
              <a:t>, then the article is not within the six month time frame. </a:t>
            </a:r>
            <a:endParaRPr sz="2600"/>
          </a:p>
          <a:p>
            <a:pPr marL="228600" lvl="0" indent="-228600" algn="l" rtl="0">
              <a:lnSpc>
                <a:spcPct val="100000"/>
              </a:lnSpc>
              <a:spcBef>
                <a:spcPts val="323"/>
              </a:spcBef>
              <a:spcAft>
                <a:spcPts val="0"/>
              </a:spcAft>
              <a:buClr>
                <a:srgbClr val="0033A0"/>
              </a:buClr>
              <a:buSzPct val="100000"/>
              <a:buFont typeface="Courier New"/>
              <a:buChar char="o"/>
            </a:pPr>
            <a:r>
              <a:rPr lang="en-US" sz="2600">
                <a:solidFill>
                  <a:srgbClr val="0033A0"/>
                </a:solidFill>
              </a:rPr>
              <a:t>Check your grammar and spelling.</a:t>
            </a:r>
            <a:endParaRPr sz="2600"/>
          </a:p>
          <a:p>
            <a:pPr marL="228600" lvl="0" indent="-228600" algn="l" rtl="0">
              <a:lnSpc>
                <a:spcPct val="100000"/>
              </a:lnSpc>
              <a:spcBef>
                <a:spcPts val="323"/>
              </a:spcBef>
              <a:spcAft>
                <a:spcPts val="0"/>
              </a:spcAft>
              <a:buClr>
                <a:srgbClr val="0033A0"/>
              </a:buClr>
              <a:buSzPct val="100000"/>
              <a:buFont typeface="Courier New"/>
              <a:buChar char="o"/>
            </a:pPr>
            <a:r>
              <a:rPr lang="en-US" sz="2600">
                <a:solidFill>
                  <a:srgbClr val="0033A0"/>
                </a:solidFill>
              </a:rPr>
              <a:t>Do NOT directly copy the article word for word for your summary. Your summary is your words, not the author’s.</a:t>
            </a:r>
            <a:r>
              <a:rPr lang="en-US" sz="2700">
                <a:solidFill>
                  <a:srgbClr val="0033A0"/>
                </a:solidFill>
              </a:rPr>
              <a:t>	</a:t>
            </a:r>
            <a:endParaRPr sz="2700">
              <a:solidFill>
                <a:srgbClr val="0033A0"/>
              </a:solidFill>
            </a:endParaRPr>
          </a:p>
          <a:p>
            <a:pPr marL="0" lvl="0" indent="0" algn="l" rtl="0">
              <a:lnSpc>
                <a:spcPct val="100000"/>
              </a:lnSpc>
              <a:spcBef>
                <a:spcPts val="306"/>
              </a:spcBef>
              <a:spcAft>
                <a:spcPts val="0"/>
              </a:spcAft>
              <a:buClr>
                <a:srgbClr val="0033A0"/>
              </a:buClr>
              <a:buSzPct val="100000"/>
              <a:buNone/>
            </a:pPr>
            <a:r>
              <a:rPr lang="en-US" sz="1800" b="1">
                <a:solidFill>
                  <a:srgbClr val="0033A0"/>
                </a:solidFill>
              </a:rPr>
              <a:t>	</a:t>
            </a:r>
            <a:endParaRPr sz="1800">
              <a:solidFill>
                <a:srgbClr val="0033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10"/>
          <p:cNvPicPr preferRelativeResize="0"/>
          <p:nvPr/>
        </p:nvPicPr>
        <p:blipFill rotWithShape="1">
          <a:blip r:embed="rId3">
            <a:alphaModFix/>
          </a:blip>
          <a:srcRect/>
          <a:stretch/>
        </p:blipFill>
        <p:spPr>
          <a:xfrm>
            <a:off x="692" y="6186769"/>
            <a:ext cx="12191308" cy="689995"/>
          </a:xfrm>
          <a:prstGeom prst="rect">
            <a:avLst/>
          </a:prstGeom>
          <a:noFill/>
          <a:ln>
            <a:noFill/>
          </a:ln>
        </p:spPr>
      </p:pic>
      <p:sp>
        <p:nvSpPr>
          <p:cNvPr id="125" name="Google Shape;125;p10"/>
          <p:cNvSpPr txBox="1"/>
          <p:nvPr/>
        </p:nvSpPr>
        <p:spPr>
          <a:xfrm>
            <a:off x="7647399" y="6347100"/>
            <a:ext cx="425007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CJAG: Fall 2021</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6" name="Google Shape;126;p10"/>
          <p:cNvSpPr txBox="1">
            <a:spLocks noGrp="1"/>
          </p:cNvSpPr>
          <p:nvPr>
            <p:ph type="title"/>
          </p:nvPr>
        </p:nvSpPr>
        <p:spPr>
          <a:xfrm>
            <a:off x="609946" y="78695"/>
            <a:ext cx="109728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11111"/>
              <a:buFont typeface="Calibri"/>
              <a:buNone/>
            </a:pPr>
            <a:r>
              <a:rPr lang="en-US"/>
              <a:t>Criteria: Criminal Justice in the News in CRJU 1101</a:t>
            </a:r>
            <a:endParaRPr/>
          </a:p>
        </p:txBody>
      </p:sp>
      <p:sp>
        <p:nvSpPr>
          <p:cNvPr id="127" name="Google Shape;127;p10"/>
          <p:cNvSpPr txBox="1">
            <a:spLocks noGrp="1"/>
          </p:cNvSpPr>
          <p:nvPr>
            <p:ph type="body" idx="1"/>
          </p:nvPr>
        </p:nvSpPr>
        <p:spPr>
          <a:xfrm>
            <a:off x="130629" y="971552"/>
            <a:ext cx="11887200" cy="5027438"/>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00000"/>
              </a:lnSpc>
              <a:spcBef>
                <a:spcPts val="408"/>
              </a:spcBef>
              <a:spcAft>
                <a:spcPts val="0"/>
              </a:spcAft>
              <a:buClr>
                <a:srgbClr val="0033A0"/>
              </a:buClr>
              <a:buSzPct val="100000"/>
              <a:buNone/>
            </a:pPr>
            <a:r>
              <a:rPr lang="en-US" sz="2900" b="1">
                <a:solidFill>
                  <a:srgbClr val="0033A0"/>
                </a:solidFill>
              </a:rPr>
              <a:t>Criteria:</a:t>
            </a:r>
            <a:endParaRPr sz="2900" b="1">
              <a:solidFill>
                <a:srgbClr val="0033A0"/>
              </a:solidFill>
            </a:endParaRPr>
          </a:p>
          <a:p>
            <a:pPr marL="0" lvl="0" indent="0" algn="l" rtl="0">
              <a:lnSpc>
                <a:spcPct val="100000"/>
              </a:lnSpc>
              <a:spcBef>
                <a:spcPts val="408"/>
              </a:spcBef>
              <a:spcAft>
                <a:spcPts val="0"/>
              </a:spcAft>
              <a:buClr>
                <a:srgbClr val="0033A0"/>
              </a:buClr>
              <a:buSzPct val="100000"/>
              <a:buNone/>
            </a:pPr>
            <a:r>
              <a:rPr lang="en-US" sz="2900">
                <a:solidFill>
                  <a:srgbClr val="0033A0"/>
                </a:solidFill>
              </a:rPr>
              <a:t>The criteria for each CJiTN assignment is as follows:</a:t>
            </a:r>
            <a:endParaRPr sz="2900">
              <a:solidFill>
                <a:srgbClr val="0033A0"/>
              </a:solidFill>
            </a:endParaRPr>
          </a:p>
          <a:p>
            <a:pPr marL="228600" lvl="0" indent="-228600" algn="l" rtl="0">
              <a:lnSpc>
                <a:spcPct val="100000"/>
              </a:lnSpc>
              <a:spcBef>
                <a:spcPts val="323"/>
              </a:spcBef>
              <a:spcAft>
                <a:spcPts val="0"/>
              </a:spcAft>
              <a:buClr>
                <a:srgbClr val="0033A0"/>
              </a:buClr>
              <a:buSzPct val="100000"/>
              <a:buFont typeface="Courier New"/>
              <a:buChar char="o"/>
            </a:pPr>
            <a:r>
              <a:rPr lang="en-US" sz="2900">
                <a:solidFill>
                  <a:srgbClr val="0033A0"/>
                </a:solidFill>
              </a:rPr>
              <a:t>You MUST use the template provided. The template is there to help you follow the instructions and gain the maximum points for the assignment. If you fail to use the template the project will be returned to you for a revision. </a:t>
            </a:r>
            <a:endParaRPr sz="2900"/>
          </a:p>
          <a:p>
            <a:pPr marL="228600" lvl="0" indent="-228600" algn="l" rtl="0">
              <a:lnSpc>
                <a:spcPct val="100000"/>
              </a:lnSpc>
              <a:spcBef>
                <a:spcPts val="323"/>
              </a:spcBef>
              <a:spcAft>
                <a:spcPts val="0"/>
              </a:spcAft>
              <a:buClr>
                <a:srgbClr val="0033A0"/>
              </a:buClr>
              <a:buSzPct val="100000"/>
              <a:buFont typeface="Courier New"/>
              <a:buChar char="o"/>
            </a:pPr>
            <a:r>
              <a:rPr lang="en-US" sz="2900">
                <a:solidFill>
                  <a:srgbClr val="0033A0"/>
                </a:solidFill>
              </a:rPr>
              <a:t>Each paragraph MUST contain at least five sentences. Last paragraph must contain in-text citations from your text.</a:t>
            </a:r>
            <a:endParaRPr sz="2900">
              <a:solidFill>
                <a:srgbClr val="0033A0"/>
              </a:solidFill>
            </a:endParaRPr>
          </a:p>
          <a:p>
            <a:pPr marL="228600" lvl="0" indent="-228600" algn="l" rtl="0">
              <a:lnSpc>
                <a:spcPct val="100000"/>
              </a:lnSpc>
              <a:spcBef>
                <a:spcPts val="323"/>
              </a:spcBef>
              <a:spcAft>
                <a:spcPts val="0"/>
              </a:spcAft>
              <a:buClr>
                <a:srgbClr val="0033A0"/>
              </a:buClr>
              <a:buSzPct val="100000"/>
              <a:buFont typeface="Courier New"/>
              <a:buChar char="o"/>
            </a:pPr>
            <a:r>
              <a:rPr lang="en-US" sz="2900">
                <a:solidFill>
                  <a:srgbClr val="0033A0"/>
                </a:solidFill>
              </a:rPr>
              <a:t>You MUST include the hyperlink where located in the template. If you fail to insert the hyperlink, the project will be returned to you for a revision. </a:t>
            </a:r>
            <a:endParaRPr sz="2900"/>
          </a:p>
          <a:p>
            <a:pPr marL="228600" lvl="0" indent="-228600" algn="l" rtl="0">
              <a:lnSpc>
                <a:spcPct val="100000"/>
              </a:lnSpc>
              <a:spcBef>
                <a:spcPts val="323"/>
              </a:spcBef>
              <a:spcAft>
                <a:spcPts val="0"/>
              </a:spcAft>
              <a:buClr>
                <a:srgbClr val="0033A0"/>
              </a:buClr>
              <a:buSzPct val="100000"/>
              <a:buFont typeface="Courier New"/>
              <a:buChar char="o"/>
            </a:pPr>
            <a:r>
              <a:rPr lang="en-US" sz="2900">
                <a:solidFill>
                  <a:srgbClr val="0033A0"/>
                </a:solidFill>
              </a:rPr>
              <a:t>You MUST include citations in your paper from your textbook. </a:t>
            </a:r>
            <a:endParaRPr sz="2900"/>
          </a:p>
          <a:p>
            <a:pPr marL="228600" lvl="0" indent="-228600" algn="l" rtl="0">
              <a:lnSpc>
                <a:spcPct val="100000"/>
              </a:lnSpc>
              <a:spcBef>
                <a:spcPts val="323"/>
              </a:spcBef>
              <a:spcAft>
                <a:spcPts val="0"/>
              </a:spcAft>
              <a:buClr>
                <a:srgbClr val="0033A0"/>
              </a:buClr>
              <a:buSzPct val="100000"/>
              <a:buFont typeface="Courier New"/>
              <a:buChar char="o"/>
            </a:pPr>
            <a:r>
              <a:rPr lang="en-US" sz="2900">
                <a:solidFill>
                  <a:srgbClr val="0033A0"/>
                </a:solidFill>
              </a:rPr>
              <a:t>You MUST make sure that your article is within the 6 month time frame (count backward from the due date 6 months). If the article is not within a 6 month time frame, your assignment will be returned to you with a zero and you will be allowed 48 hours to redo the assignment.</a:t>
            </a:r>
            <a:endParaRPr sz="2900"/>
          </a:p>
          <a:p>
            <a:pPr marL="228600" lvl="0" indent="-228600" algn="l" rtl="0">
              <a:lnSpc>
                <a:spcPct val="100000"/>
              </a:lnSpc>
              <a:spcBef>
                <a:spcPts val="323"/>
              </a:spcBef>
              <a:spcAft>
                <a:spcPts val="0"/>
              </a:spcAft>
              <a:buClr>
                <a:srgbClr val="0033A0"/>
              </a:buClr>
              <a:buSzPct val="100000"/>
              <a:buFont typeface="Courier New"/>
              <a:buChar char="o"/>
            </a:pPr>
            <a:r>
              <a:rPr lang="en-US" sz="2900">
                <a:solidFill>
                  <a:srgbClr val="0033A0"/>
                </a:solidFill>
              </a:rPr>
              <a:t>Check your grammar and spelling count.</a:t>
            </a:r>
            <a:endParaRPr sz="2900">
              <a:solidFill>
                <a:srgbClr val="0033A0"/>
              </a:solidFill>
            </a:endParaRPr>
          </a:p>
          <a:p>
            <a:pPr marL="228600" lvl="0" indent="-228600" algn="l" rtl="0">
              <a:lnSpc>
                <a:spcPct val="100000"/>
              </a:lnSpc>
              <a:spcBef>
                <a:spcPts val="323"/>
              </a:spcBef>
              <a:spcAft>
                <a:spcPts val="0"/>
              </a:spcAft>
              <a:buClr>
                <a:srgbClr val="0033A0"/>
              </a:buClr>
              <a:buSzPct val="100000"/>
              <a:buFont typeface="Courier New"/>
              <a:buChar char="o"/>
            </a:pPr>
            <a:r>
              <a:rPr lang="en-US" sz="2900">
                <a:solidFill>
                  <a:srgbClr val="0033A0"/>
                </a:solidFill>
              </a:rPr>
              <a:t>Do NOT directly copy the article word for word for your summary. Your summary is your words, not the author’s. If you directly copy the article (Plagiarism), then the assignment will be returned to you with a zero. You will be allowed 48 hours to redo the summary.</a:t>
            </a:r>
            <a:endParaRPr sz="2900">
              <a:solidFill>
                <a:srgbClr val="0033A0"/>
              </a:solidFill>
            </a:endParaRPr>
          </a:p>
          <a:p>
            <a:pPr marL="0" lvl="0" indent="0" algn="l" rtl="0">
              <a:lnSpc>
                <a:spcPct val="100000"/>
              </a:lnSpc>
              <a:spcBef>
                <a:spcPts val="323"/>
              </a:spcBef>
              <a:spcAft>
                <a:spcPts val="0"/>
              </a:spcAft>
              <a:buClr>
                <a:srgbClr val="0033A0"/>
              </a:buClr>
              <a:buSzPct val="100000"/>
              <a:buNone/>
            </a:pPr>
            <a:r>
              <a:rPr lang="en-US" sz="1800" b="1">
                <a:solidFill>
                  <a:srgbClr val="0033A0"/>
                </a:solidFill>
              </a:rPr>
              <a:t>	</a:t>
            </a:r>
            <a:r>
              <a:rPr lang="en-US" sz="1900">
                <a:solidFill>
                  <a:srgbClr val="0033A0"/>
                </a:solidFill>
              </a:rPr>
              <a:t>	</a:t>
            </a:r>
            <a:endParaRPr sz="1900">
              <a:solidFill>
                <a:srgbClr val="0033A0"/>
              </a:solidFill>
            </a:endParaRPr>
          </a:p>
          <a:p>
            <a:pPr marL="0" lvl="0" indent="0" algn="l" rtl="0">
              <a:lnSpc>
                <a:spcPct val="100000"/>
              </a:lnSpc>
              <a:spcBef>
                <a:spcPts val="306"/>
              </a:spcBef>
              <a:spcAft>
                <a:spcPts val="0"/>
              </a:spcAft>
              <a:buClr>
                <a:srgbClr val="0033A0"/>
              </a:buClr>
              <a:buSzPct val="100000"/>
              <a:buNone/>
            </a:pPr>
            <a:r>
              <a:rPr lang="en-US" sz="1800" b="1">
                <a:solidFill>
                  <a:srgbClr val="0033A0"/>
                </a:solidFill>
              </a:rPr>
              <a:t>	</a:t>
            </a:r>
            <a:endParaRPr sz="1800">
              <a:solidFill>
                <a:srgbClr val="0033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Google Shape;133;p11"/>
          <p:cNvPicPr preferRelativeResize="0"/>
          <p:nvPr/>
        </p:nvPicPr>
        <p:blipFill rotWithShape="1">
          <a:blip r:embed="rId3">
            <a:alphaModFix/>
          </a:blip>
          <a:srcRect/>
          <a:stretch/>
        </p:blipFill>
        <p:spPr>
          <a:xfrm>
            <a:off x="692" y="6186769"/>
            <a:ext cx="12191308" cy="689995"/>
          </a:xfrm>
          <a:prstGeom prst="rect">
            <a:avLst/>
          </a:prstGeom>
          <a:noFill/>
          <a:ln>
            <a:noFill/>
          </a:ln>
        </p:spPr>
      </p:pic>
      <p:sp>
        <p:nvSpPr>
          <p:cNvPr id="134" name="Google Shape;134;p11"/>
          <p:cNvSpPr txBox="1"/>
          <p:nvPr/>
        </p:nvSpPr>
        <p:spPr>
          <a:xfrm>
            <a:off x="7647399" y="6347100"/>
            <a:ext cx="425007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CJAG: Fall 2021</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5" name="Google Shape;135;p11"/>
          <p:cNvSpPr txBox="1">
            <a:spLocks noGrp="1"/>
          </p:cNvSpPr>
          <p:nvPr>
            <p:ph type="title"/>
          </p:nvPr>
        </p:nvSpPr>
        <p:spPr>
          <a:xfrm>
            <a:off x="667096" y="-109084"/>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t>Criteria Examples:</a:t>
            </a:r>
            <a:endParaRPr/>
          </a:p>
        </p:txBody>
      </p:sp>
      <p:sp>
        <p:nvSpPr>
          <p:cNvPr id="136" name="Google Shape;136;p11"/>
          <p:cNvSpPr txBox="1">
            <a:spLocks noGrp="1"/>
          </p:cNvSpPr>
          <p:nvPr>
            <p:ph type="body" idx="1"/>
          </p:nvPr>
        </p:nvSpPr>
        <p:spPr>
          <a:xfrm>
            <a:off x="152747" y="775609"/>
            <a:ext cx="5943600" cy="5027438"/>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rgbClr val="0033A0"/>
              </a:buClr>
              <a:buSzPts val="2400"/>
              <a:buNone/>
            </a:pPr>
            <a:r>
              <a:rPr lang="en-US" sz="2000">
                <a:solidFill>
                  <a:srgbClr val="0033A0"/>
                </a:solidFill>
              </a:rPr>
              <a:t>Criminal Justice in the News (CJiTN)</a:t>
            </a:r>
            <a:endParaRPr sz="2000"/>
          </a:p>
          <a:p>
            <a:pPr marL="0" lvl="0" indent="0" algn="l" rtl="0">
              <a:lnSpc>
                <a:spcPct val="100000"/>
              </a:lnSpc>
              <a:spcBef>
                <a:spcPts val="480"/>
              </a:spcBef>
              <a:spcAft>
                <a:spcPts val="0"/>
              </a:spcAft>
              <a:buClr>
                <a:srgbClr val="0033A0"/>
              </a:buClr>
              <a:buSzPts val="2400"/>
              <a:buNone/>
            </a:pPr>
            <a:r>
              <a:rPr lang="en-US" sz="2000" b="1">
                <a:solidFill>
                  <a:srgbClr val="0033A0"/>
                </a:solidFill>
              </a:rPr>
              <a:t>Criteria Examples:</a:t>
            </a:r>
            <a:endParaRPr sz="2000" b="1">
              <a:solidFill>
                <a:srgbClr val="0033A0"/>
              </a:solidFill>
            </a:endParaRPr>
          </a:p>
          <a:p>
            <a:pPr marL="0" lvl="0" indent="0" algn="l" rtl="0">
              <a:lnSpc>
                <a:spcPct val="100000"/>
              </a:lnSpc>
              <a:spcBef>
                <a:spcPts val="480"/>
              </a:spcBef>
              <a:spcAft>
                <a:spcPts val="0"/>
              </a:spcAft>
              <a:buClr>
                <a:srgbClr val="0033A0"/>
              </a:buClr>
              <a:buSzPts val="2400"/>
              <a:buNone/>
            </a:pPr>
            <a:r>
              <a:rPr lang="en-US" sz="2000">
                <a:solidFill>
                  <a:srgbClr val="0033A0"/>
                </a:solidFill>
              </a:rPr>
              <a:t>The criteria for each CJiTN assignment is as follows:</a:t>
            </a:r>
            <a:endParaRPr sz="2000">
              <a:solidFill>
                <a:srgbClr val="0033A0"/>
              </a:solidFill>
            </a:endParaRPr>
          </a:p>
          <a:p>
            <a:pPr marL="228600" lvl="0" indent="-228600" algn="l" rtl="0">
              <a:lnSpc>
                <a:spcPct val="100000"/>
              </a:lnSpc>
              <a:spcBef>
                <a:spcPts val="380"/>
              </a:spcBef>
              <a:spcAft>
                <a:spcPts val="0"/>
              </a:spcAft>
              <a:buClr>
                <a:srgbClr val="0033A0"/>
              </a:buClr>
              <a:buSzPts val="1900"/>
              <a:buFont typeface="Courier New"/>
              <a:buChar char="o"/>
            </a:pPr>
            <a:r>
              <a:rPr lang="en-US" sz="2000">
                <a:solidFill>
                  <a:srgbClr val="0033A0"/>
                </a:solidFill>
              </a:rPr>
              <a:t>You MUST use the template provided. The template is there to help you follow the instructions and gain the maximum points for the assignment. If you fail to use the template the project will be returned to you for a revision. </a:t>
            </a:r>
            <a:endParaRPr sz="2000"/>
          </a:p>
          <a:p>
            <a:pPr marL="0" lvl="0" indent="0" algn="l" rtl="0">
              <a:lnSpc>
                <a:spcPct val="100000"/>
              </a:lnSpc>
              <a:spcBef>
                <a:spcPts val="360"/>
              </a:spcBef>
              <a:spcAft>
                <a:spcPts val="0"/>
              </a:spcAft>
              <a:buClr>
                <a:srgbClr val="0033A0"/>
              </a:buClr>
              <a:buSzPts val="1800"/>
              <a:buNone/>
            </a:pPr>
            <a:r>
              <a:rPr lang="en-US" sz="1800" b="1">
                <a:solidFill>
                  <a:srgbClr val="0033A0"/>
                </a:solidFill>
              </a:rPr>
              <a:t>	</a:t>
            </a:r>
            <a:endParaRPr sz="1800">
              <a:solidFill>
                <a:srgbClr val="0033A0"/>
              </a:solidFill>
            </a:endParaRPr>
          </a:p>
        </p:txBody>
      </p:sp>
      <p:pic>
        <p:nvPicPr>
          <p:cNvPr id="137" name="Google Shape;137;p11"/>
          <p:cNvPicPr preferRelativeResize="0"/>
          <p:nvPr/>
        </p:nvPicPr>
        <p:blipFill rotWithShape="1">
          <a:blip r:embed="rId4">
            <a:alphaModFix/>
          </a:blip>
          <a:srcRect/>
          <a:stretch/>
        </p:blipFill>
        <p:spPr>
          <a:xfrm>
            <a:off x="6276513" y="1065050"/>
            <a:ext cx="5620962" cy="444855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pic>
        <p:nvPicPr>
          <p:cNvPr id="143" name="Google Shape;143;p12"/>
          <p:cNvPicPr preferRelativeResize="0"/>
          <p:nvPr/>
        </p:nvPicPr>
        <p:blipFill rotWithShape="1">
          <a:blip r:embed="rId3">
            <a:alphaModFix/>
          </a:blip>
          <a:srcRect/>
          <a:stretch/>
        </p:blipFill>
        <p:spPr>
          <a:xfrm>
            <a:off x="692" y="6186769"/>
            <a:ext cx="12191308" cy="689995"/>
          </a:xfrm>
          <a:prstGeom prst="rect">
            <a:avLst/>
          </a:prstGeom>
          <a:noFill/>
          <a:ln>
            <a:noFill/>
          </a:ln>
        </p:spPr>
      </p:pic>
      <p:sp>
        <p:nvSpPr>
          <p:cNvPr id="144" name="Google Shape;144;p12"/>
          <p:cNvSpPr txBox="1"/>
          <p:nvPr/>
        </p:nvSpPr>
        <p:spPr>
          <a:xfrm>
            <a:off x="7647399" y="6347100"/>
            <a:ext cx="425007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CJAG: Fall 2021</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5" name="Google Shape;145;p12"/>
          <p:cNvSpPr txBox="1">
            <a:spLocks noGrp="1"/>
          </p:cNvSpPr>
          <p:nvPr>
            <p:ph type="title"/>
          </p:nvPr>
        </p:nvSpPr>
        <p:spPr>
          <a:xfrm>
            <a:off x="667096" y="-109084"/>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t>Criteria Examples:</a:t>
            </a:r>
            <a:endParaRPr/>
          </a:p>
        </p:txBody>
      </p:sp>
      <p:sp>
        <p:nvSpPr>
          <p:cNvPr id="146" name="Google Shape;146;p12"/>
          <p:cNvSpPr txBox="1">
            <a:spLocks noGrp="1"/>
          </p:cNvSpPr>
          <p:nvPr>
            <p:ph type="body" idx="1"/>
          </p:nvPr>
        </p:nvSpPr>
        <p:spPr>
          <a:xfrm>
            <a:off x="152746" y="775609"/>
            <a:ext cx="5219354" cy="5027438"/>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rgbClr val="0033A0"/>
              </a:buClr>
              <a:buSzPts val="2400"/>
              <a:buNone/>
            </a:pPr>
            <a:r>
              <a:rPr lang="en-US" sz="2400">
                <a:solidFill>
                  <a:srgbClr val="0033A0"/>
                </a:solidFill>
              </a:rPr>
              <a:t>Criminal Justice in the News (CJiTN)</a:t>
            </a:r>
            <a:endParaRPr/>
          </a:p>
          <a:p>
            <a:pPr marL="0" lvl="0" indent="0" algn="l" rtl="0">
              <a:lnSpc>
                <a:spcPct val="100000"/>
              </a:lnSpc>
              <a:spcBef>
                <a:spcPts val="480"/>
              </a:spcBef>
              <a:spcAft>
                <a:spcPts val="0"/>
              </a:spcAft>
              <a:buClr>
                <a:srgbClr val="0033A0"/>
              </a:buClr>
              <a:buSzPts val="2400"/>
              <a:buNone/>
            </a:pPr>
            <a:r>
              <a:rPr lang="en-US" sz="2400" b="1">
                <a:solidFill>
                  <a:srgbClr val="0033A0"/>
                </a:solidFill>
              </a:rPr>
              <a:t>Criteria Examples:</a:t>
            </a:r>
            <a:endParaRPr sz="2400" b="1">
              <a:solidFill>
                <a:srgbClr val="0033A0"/>
              </a:solidFill>
            </a:endParaRPr>
          </a:p>
          <a:p>
            <a:pPr marL="0" lvl="0" indent="0" algn="l" rtl="0">
              <a:lnSpc>
                <a:spcPct val="100000"/>
              </a:lnSpc>
              <a:spcBef>
                <a:spcPts val="480"/>
              </a:spcBef>
              <a:spcAft>
                <a:spcPts val="0"/>
              </a:spcAft>
              <a:buClr>
                <a:srgbClr val="0033A0"/>
              </a:buClr>
              <a:buSzPts val="2400"/>
              <a:buNone/>
            </a:pPr>
            <a:r>
              <a:rPr lang="en-US" sz="1900">
                <a:solidFill>
                  <a:srgbClr val="0033A0"/>
                </a:solidFill>
              </a:rPr>
              <a:t>The criteria for each CJiTN assignment is as follows:</a:t>
            </a:r>
            <a:endParaRPr/>
          </a:p>
          <a:p>
            <a:pPr marL="342900" lvl="0" indent="-342900" algn="l" rtl="0">
              <a:lnSpc>
                <a:spcPct val="100000"/>
              </a:lnSpc>
              <a:spcBef>
                <a:spcPts val="480"/>
              </a:spcBef>
              <a:spcAft>
                <a:spcPts val="0"/>
              </a:spcAft>
              <a:buClr>
                <a:srgbClr val="0033A0"/>
              </a:buClr>
              <a:buSzPts val="2400"/>
              <a:buChar char="•"/>
            </a:pPr>
            <a:r>
              <a:rPr lang="en-US" sz="1900">
                <a:solidFill>
                  <a:srgbClr val="0033A0"/>
                </a:solidFill>
              </a:rPr>
              <a:t>You MUST include the hyperlink where located in the template. If you fail to insert the hyperlink, the project will be returned to you for a revision. </a:t>
            </a:r>
            <a:endParaRPr/>
          </a:p>
          <a:p>
            <a:pPr marL="0" lvl="0" indent="0" algn="l" rtl="0">
              <a:lnSpc>
                <a:spcPct val="100000"/>
              </a:lnSpc>
              <a:spcBef>
                <a:spcPts val="380"/>
              </a:spcBef>
              <a:spcAft>
                <a:spcPts val="0"/>
              </a:spcAft>
              <a:buClr>
                <a:srgbClr val="0033A0"/>
              </a:buClr>
              <a:buSzPts val="1800"/>
              <a:buNone/>
            </a:pPr>
            <a:r>
              <a:rPr lang="en-US" sz="1800" b="1">
                <a:solidFill>
                  <a:srgbClr val="0033A0"/>
                </a:solidFill>
              </a:rPr>
              <a:t>	</a:t>
            </a:r>
            <a:r>
              <a:rPr lang="en-US" sz="1900">
                <a:solidFill>
                  <a:srgbClr val="0033A0"/>
                </a:solidFill>
              </a:rPr>
              <a:t>	</a:t>
            </a:r>
            <a:endParaRPr sz="1900">
              <a:solidFill>
                <a:srgbClr val="0033A0"/>
              </a:solidFill>
            </a:endParaRPr>
          </a:p>
          <a:p>
            <a:pPr marL="0" lvl="0" indent="0" algn="l" rtl="0">
              <a:lnSpc>
                <a:spcPct val="100000"/>
              </a:lnSpc>
              <a:spcBef>
                <a:spcPts val="360"/>
              </a:spcBef>
              <a:spcAft>
                <a:spcPts val="0"/>
              </a:spcAft>
              <a:buClr>
                <a:srgbClr val="0033A0"/>
              </a:buClr>
              <a:buSzPts val="1800"/>
              <a:buNone/>
            </a:pPr>
            <a:r>
              <a:rPr lang="en-US" sz="1800" b="1">
                <a:solidFill>
                  <a:srgbClr val="0033A0"/>
                </a:solidFill>
              </a:rPr>
              <a:t>	</a:t>
            </a:r>
            <a:endParaRPr sz="1800">
              <a:solidFill>
                <a:srgbClr val="0033A0"/>
              </a:solidFill>
            </a:endParaRPr>
          </a:p>
        </p:txBody>
      </p:sp>
      <p:pic>
        <p:nvPicPr>
          <p:cNvPr id="147" name="Google Shape;147;p12"/>
          <p:cNvPicPr preferRelativeResize="0"/>
          <p:nvPr/>
        </p:nvPicPr>
        <p:blipFill rotWithShape="1">
          <a:blip r:embed="rId4">
            <a:alphaModFix/>
          </a:blip>
          <a:srcRect/>
          <a:stretch/>
        </p:blipFill>
        <p:spPr>
          <a:xfrm>
            <a:off x="6174242" y="1577068"/>
            <a:ext cx="5591175" cy="16954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pic>
        <p:nvPicPr>
          <p:cNvPr id="153" name="Google Shape;153;p13"/>
          <p:cNvPicPr preferRelativeResize="0"/>
          <p:nvPr/>
        </p:nvPicPr>
        <p:blipFill rotWithShape="1">
          <a:blip r:embed="rId3">
            <a:alphaModFix/>
          </a:blip>
          <a:srcRect/>
          <a:stretch/>
        </p:blipFill>
        <p:spPr>
          <a:xfrm>
            <a:off x="692" y="6186769"/>
            <a:ext cx="12191308" cy="689995"/>
          </a:xfrm>
          <a:prstGeom prst="rect">
            <a:avLst/>
          </a:prstGeom>
          <a:noFill/>
          <a:ln>
            <a:noFill/>
          </a:ln>
        </p:spPr>
      </p:pic>
      <p:sp>
        <p:nvSpPr>
          <p:cNvPr id="154" name="Google Shape;154;p13"/>
          <p:cNvSpPr txBox="1"/>
          <p:nvPr/>
        </p:nvSpPr>
        <p:spPr>
          <a:xfrm>
            <a:off x="7647399" y="6347100"/>
            <a:ext cx="425007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CJAG: Fall 2021</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55" name="Google Shape;155;p13"/>
          <p:cNvSpPr txBox="1">
            <a:spLocks noGrp="1"/>
          </p:cNvSpPr>
          <p:nvPr>
            <p:ph type="title"/>
          </p:nvPr>
        </p:nvSpPr>
        <p:spPr>
          <a:xfrm>
            <a:off x="667096" y="-109084"/>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t>Criteria Examples:</a:t>
            </a:r>
            <a:endParaRPr/>
          </a:p>
        </p:txBody>
      </p:sp>
      <p:sp>
        <p:nvSpPr>
          <p:cNvPr id="156" name="Google Shape;156;p13"/>
          <p:cNvSpPr txBox="1">
            <a:spLocks noGrp="1"/>
          </p:cNvSpPr>
          <p:nvPr>
            <p:ph type="body" idx="1"/>
          </p:nvPr>
        </p:nvSpPr>
        <p:spPr>
          <a:xfrm>
            <a:off x="152746" y="775609"/>
            <a:ext cx="5276504" cy="5027438"/>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rgbClr val="0033A0"/>
              </a:buClr>
              <a:buSzPts val="2400"/>
              <a:buNone/>
            </a:pPr>
            <a:r>
              <a:rPr lang="en-US" sz="2000">
                <a:solidFill>
                  <a:srgbClr val="0033A0"/>
                </a:solidFill>
              </a:rPr>
              <a:t>Criminal Justice in the News (CJiTN)</a:t>
            </a:r>
            <a:endParaRPr sz="2000"/>
          </a:p>
          <a:p>
            <a:pPr marL="0" lvl="0" indent="0" algn="l" rtl="0">
              <a:lnSpc>
                <a:spcPct val="100000"/>
              </a:lnSpc>
              <a:spcBef>
                <a:spcPts val="480"/>
              </a:spcBef>
              <a:spcAft>
                <a:spcPts val="0"/>
              </a:spcAft>
              <a:buClr>
                <a:srgbClr val="0033A0"/>
              </a:buClr>
              <a:buSzPts val="2400"/>
              <a:buNone/>
            </a:pPr>
            <a:r>
              <a:rPr lang="en-US" sz="2000" b="1">
                <a:solidFill>
                  <a:srgbClr val="0033A0"/>
                </a:solidFill>
              </a:rPr>
              <a:t>Criteria Examples:</a:t>
            </a:r>
            <a:endParaRPr sz="2000" b="1">
              <a:solidFill>
                <a:srgbClr val="0033A0"/>
              </a:solidFill>
            </a:endParaRPr>
          </a:p>
          <a:p>
            <a:pPr marL="0" lvl="0" indent="0" algn="l" rtl="0">
              <a:lnSpc>
                <a:spcPct val="100000"/>
              </a:lnSpc>
              <a:spcBef>
                <a:spcPts val="480"/>
              </a:spcBef>
              <a:spcAft>
                <a:spcPts val="0"/>
              </a:spcAft>
              <a:buClr>
                <a:srgbClr val="0033A0"/>
              </a:buClr>
              <a:buSzPts val="2400"/>
              <a:buNone/>
            </a:pPr>
            <a:r>
              <a:rPr lang="en-US" sz="2000">
                <a:solidFill>
                  <a:srgbClr val="0033A0"/>
                </a:solidFill>
              </a:rPr>
              <a:t>The criteria for each CJiTN assignment is as follows:</a:t>
            </a:r>
            <a:endParaRPr sz="2000">
              <a:solidFill>
                <a:srgbClr val="0033A0"/>
              </a:solidFill>
            </a:endParaRPr>
          </a:p>
          <a:p>
            <a:pPr marL="228600" lvl="0" indent="-228600" algn="l" rtl="0">
              <a:lnSpc>
                <a:spcPct val="100000"/>
              </a:lnSpc>
              <a:spcBef>
                <a:spcPts val="380"/>
              </a:spcBef>
              <a:spcAft>
                <a:spcPts val="0"/>
              </a:spcAft>
              <a:buClr>
                <a:srgbClr val="0033A0"/>
              </a:buClr>
              <a:buSzPts val="1900"/>
              <a:buFont typeface="Courier New"/>
              <a:buChar char="o"/>
            </a:pPr>
            <a:r>
              <a:rPr lang="en-US" sz="2000">
                <a:solidFill>
                  <a:srgbClr val="0033A0"/>
                </a:solidFill>
              </a:rPr>
              <a:t>You MUST include citations in your paper from your textbook. </a:t>
            </a:r>
            <a:endParaRPr sz="2000"/>
          </a:p>
          <a:p>
            <a:pPr marL="0" lvl="0" indent="0" algn="l" rtl="0">
              <a:lnSpc>
                <a:spcPct val="100000"/>
              </a:lnSpc>
              <a:spcBef>
                <a:spcPts val="380"/>
              </a:spcBef>
              <a:spcAft>
                <a:spcPts val="0"/>
              </a:spcAft>
              <a:buClr>
                <a:srgbClr val="0033A0"/>
              </a:buClr>
              <a:buSzPts val="1800"/>
              <a:buNone/>
            </a:pPr>
            <a:r>
              <a:rPr lang="en-US" sz="1800" b="1">
                <a:solidFill>
                  <a:srgbClr val="0033A0"/>
                </a:solidFill>
              </a:rPr>
              <a:t>	</a:t>
            </a:r>
            <a:r>
              <a:rPr lang="en-US" sz="1900">
                <a:solidFill>
                  <a:srgbClr val="0033A0"/>
                </a:solidFill>
              </a:rPr>
              <a:t>	</a:t>
            </a:r>
            <a:endParaRPr sz="1900">
              <a:solidFill>
                <a:srgbClr val="0033A0"/>
              </a:solidFill>
            </a:endParaRPr>
          </a:p>
          <a:p>
            <a:pPr marL="0" lvl="0" indent="0" algn="l" rtl="0">
              <a:lnSpc>
                <a:spcPct val="100000"/>
              </a:lnSpc>
              <a:spcBef>
                <a:spcPts val="360"/>
              </a:spcBef>
              <a:spcAft>
                <a:spcPts val="0"/>
              </a:spcAft>
              <a:buClr>
                <a:srgbClr val="0033A0"/>
              </a:buClr>
              <a:buSzPts val="1800"/>
              <a:buNone/>
            </a:pPr>
            <a:r>
              <a:rPr lang="en-US" sz="1800" b="1">
                <a:solidFill>
                  <a:srgbClr val="0033A0"/>
                </a:solidFill>
              </a:rPr>
              <a:t>	</a:t>
            </a:r>
            <a:endParaRPr sz="1800">
              <a:solidFill>
                <a:srgbClr val="0033A0"/>
              </a:solidFill>
            </a:endParaRPr>
          </a:p>
        </p:txBody>
      </p:sp>
      <p:pic>
        <p:nvPicPr>
          <p:cNvPr id="157" name="Google Shape;157;p13"/>
          <p:cNvPicPr preferRelativeResize="0"/>
          <p:nvPr/>
        </p:nvPicPr>
        <p:blipFill rotWithShape="1">
          <a:blip r:embed="rId4">
            <a:alphaModFix/>
          </a:blip>
          <a:srcRect/>
          <a:stretch/>
        </p:blipFill>
        <p:spPr>
          <a:xfrm>
            <a:off x="6049125" y="776569"/>
            <a:ext cx="5848350" cy="5410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Google Shape;163;p14"/>
          <p:cNvPicPr preferRelativeResize="0"/>
          <p:nvPr/>
        </p:nvPicPr>
        <p:blipFill rotWithShape="1">
          <a:blip r:embed="rId3">
            <a:alphaModFix/>
          </a:blip>
          <a:srcRect/>
          <a:stretch/>
        </p:blipFill>
        <p:spPr>
          <a:xfrm>
            <a:off x="692" y="6186769"/>
            <a:ext cx="12191308" cy="689995"/>
          </a:xfrm>
          <a:prstGeom prst="rect">
            <a:avLst/>
          </a:prstGeom>
          <a:noFill/>
          <a:ln>
            <a:noFill/>
          </a:ln>
        </p:spPr>
      </p:pic>
      <p:sp>
        <p:nvSpPr>
          <p:cNvPr id="164" name="Google Shape;164;p14"/>
          <p:cNvSpPr txBox="1"/>
          <p:nvPr/>
        </p:nvSpPr>
        <p:spPr>
          <a:xfrm>
            <a:off x="7647399" y="6347100"/>
            <a:ext cx="4250076"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CJAG: Fall 2021</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14"/>
          <p:cNvSpPr txBox="1">
            <a:spLocks noGrp="1"/>
          </p:cNvSpPr>
          <p:nvPr>
            <p:ph type="title"/>
          </p:nvPr>
        </p:nvSpPr>
        <p:spPr>
          <a:xfrm>
            <a:off x="667096" y="-109084"/>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t>Criteria Examples:</a:t>
            </a:r>
            <a:endParaRPr/>
          </a:p>
        </p:txBody>
      </p:sp>
      <p:sp>
        <p:nvSpPr>
          <p:cNvPr id="166" name="Google Shape;166;p14"/>
          <p:cNvSpPr txBox="1">
            <a:spLocks noGrp="1"/>
          </p:cNvSpPr>
          <p:nvPr>
            <p:ph type="body" idx="1"/>
          </p:nvPr>
        </p:nvSpPr>
        <p:spPr>
          <a:xfrm>
            <a:off x="152746" y="775609"/>
            <a:ext cx="4884618" cy="5027438"/>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rgbClr val="0033A0"/>
              </a:buClr>
              <a:buSzPts val="2400"/>
              <a:buNone/>
            </a:pPr>
            <a:r>
              <a:rPr lang="en-US" sz="2000">
                <a:solidFill>
                  <a:srgbClr val="0033A0"/>
                </a:solidFill>
              </a:rPr>
              <a:t>Criminal Justice in the News (CJiTN)</a:t>
            </a:r>
            <a:endParaRPr sz="2000"/>
          </a:p>
          <a:p>
            <a:pPr marL="0" lvl="0" indent="0" algn="l" rtl="0">
              <a:lnSpc>
                <a:spcPct val="100000"/>
              </a:lnSpc>
              <a:spcBef>
                <a:spcPts val="480"/>
              </a:spcBef>
              <a:spcAft>
                <a:spcPts val="0"/>
              </a:spcAft>
              <a:buClr>
                <a:srgbClr val="0033A0"/>
              </a:buClr>
              <a:buSzPts val="2400"/>
              <a:buNone/>
            </a:pPr>
            <a:r>
              <a:rPr lang="en-US" sz="2000" b="1">
                <a:solidFill>
                  <a:srgbClr val="0033A0"/>
                </a:solidFill>
              </a:rPr>
              <a:t>Criteria Examples:</a:t>
            </a:r>
            <a:endParaRPr sz="2000" b="1">
              <a:solidFill>
                <a:srgbClr val="0033A0"/>
              </a:solidFill>
            </a:endParaRPr>
          </a:p>
          <a:p>
            <a:pPr marL="0" lvl="0" indent="0" algn="l" rtl="0">
              <a:lnSpc>
                <a:spcPct val="100000"/>
              </a:lnSpc>
              <a:spcBef>
                <a:spcPts val="480"/>
              </a:spcBef>
              <a:spcAft>
                <a:spcPts val="0"/>
              </a:spcAft>
              <a:buClr>
                <a:srgbClr val="0033A0"/>
              </a:buClr>
              <a:buSzPts val="2400"/>
              <a:buNone/>
            </a:pPr>
            <a:r>
              <a:rPr lang="en-US" sz="2000">
                <a:solidFill>
                  <a:srgbClr val="0033A0"/>
                </a:solidFill>
              </a:rPr>
              <a:t>The criteria for each CJiTN assignment is as follows:</a:t>
            </a:r>
            <a:endParaRPr sz="2000">
              <a:solidFill>
                <a:srgbClr val="0033A0"/>
              </a:solidFill>
            </a:endParaRPr>
          </a:p>
          <a:p>
            <a:pPr marL="228600" lvl="0" indent="-228600" algn="l" rtl="0">
              <a:lnSpc>
                <a:spcPct val="100000"/>
              </a:lnSpc>
              <a:spcBef>
                <a:spcPts val="380"/>
              </a:spcBef>
              <a:spcAft>
                <a:spcPts val="0"/>
              </a:spcAft>
              <a:buClr>
                <a:srgbClr val="0033A0"/>
              </a:buClr>
              <a:buSzPts val="1900"/>
              <a:buFont typeface="Courier New"/>
              <a:buChar char="o"/>
            </a:pPr>
            <a:r>
              <a:rPr lang="en-US" sz="2000">
                <a:solidFill>
                  <a:srgbClr val="0033A0"/>
                </a:solidFill>
              </a:rPr>
              <a:t>You MUST make sure that your article is within the 6 month time frame (count backward from the due date 6 months). If the article is not within a 6 month time frame, your assignment will be returned to you with a zero and you will be allowed 48 hours to redo the assignment.</a:t>
            </a:r>
            <a:endParaRPr sz="2000"/>
          </a:p>
          <a:p>
            <a:pPr marL="0" lvl="0" indent="0" algn="l" rtl="0">
              <a:lnSpc>
                <a:spcPct val="100000"/>
              </a:lnSpc>
              <a:spcBef>
                <a:spcPts val="380"/>
              </a:spcBef>
              <a:spcAft>
                <a:spcPts val="0"/>
              </a:spcAft>
              <a:buClr>
                <a:srgbClr val="0033A0"/>
              </a:buClr>
              <a:buSzPts val="1800"/>
              <a:buNone/>
            </a:pPr>
            <a:r>
              <a:rPr lang="en-US" sz="2000" b="1">
                <a:solidFill>
                  <a:srgbClr val="0033A0"/>
                </a:solidFill>
              </a:rPr>
              <a:t>	</a:t>
            </a:r>
            <a:r>
              <a:rPr lang="en-US" sz="2000">
                <a:solidFill>
                  <a:srgbClr val="0033A0"/>
                </a:solidFill>
              </a:rPr>
              <a:t>	</a:t>
            </a:r>
            <a:endParaRPr sz="2000">
              <a:solidFill>
                <a:srgbClr val="0033A0"/>
              </a:solidFill>
            </a:endParaRPr>
          </a:p>
          <a:p>
            <a:pPr marL="0" lvl="0" indent="0" algn="l" rtl="0">
              <a:lnSpc>
                <a:spcPct val="100000"/>
              </a:lnSpc>
              <a:spcBef>
                <a:spcPts val="360"/>
              </a:spcBef>
              <a:spcAft>
                <a:spcPts val="0"/>
              </a:spcAft>
              <a:buClr>
                <a:srgbClr val="0033A0"/>
              </a:buClr>
              <a:buSzPts val="1800"/>
              <a:buNone/>
            </a:pPr>
            <a:r>
              <a:rPr lang="en-US" sz="1800" b="1">
                <a:solidFill>
                  <a:srgbClr val="0033A0"/>
                </a:solidFill>
              </a:rPr>
              <a:t>	</a:t>
            </a:r>
            <a:endParaRPr sz="1800">
              <a:solidFill>
                <a:srgbClr val="0033A0"/>
              </a:solidFill>
            </a:endParaRPr>
          </a:p>
        </p:txBody>
      </p:sp>
      <p:pic>
        <p:nvPicPr>
          <p:cNvPr id="167" name="Google Shape;167;p14"/>
          <p:cNvPicPr preferRelativeResize="0"/>
          <p:nvPr/>
        </p:nvPicPr>
        <p:blipFill rotWithShape="1">
          <a:blip r:embed="rId4">
            <a:alphaModFix/>
          </a:blip>
          <a:srcRect/>
          <a:stretch/>
        </p:blipFill>
        <p:spPr>
          <a:xfrm>
            <a:off x="5213242" y="1648506"/>
            <a:ext cx="6486525" cy="292417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1578</Words>
  <Application>Microsoft Macintosh PowerPoint</Application>
  <PresentationFormat>Widescreen</PresentationFormat>
  <Paragraphs>123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Courier New</vt:lpstr>
      <vt:lpstr>Office Theme</vt:lpstr>
      <vt:lpstr>Criminal Justice in the News TILTed:  Tilting current events assignment for Criminal Justice courses </vt:lpstr>
      <vt:lpstr>TILT</vt:lpstr>
      <vt:lpstr>Purpose: Criminal  Justice in the News in CRJU 1101</vt:lpstr>
      <vt:lpstr>The Task: Criminal Justice in the News in CRJU 1101</vt:lpstr>
      <vt:lpstr>Criteria: Criminal Justice in the News in CRJU 1101</vt:lpstr>
      <vt:lpstr>Criteria Examples:</vt:lpstr>
      <vt:lpstr>Criteria Examples:</vt:lpstr>
      <vt:lpstr>Criteria Examples:</vt:lpstr>
      <vt:lpstr>Criteria Examples:</vt:lpstr>
      <vt:lpstr>Course Options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Justice in the News TILTed:  Tilting current events assignment for Criminal Justice courses </dc:title>
  <dc:creator>Malone, Sheila P.</dc:creator>
  <cp:lastModifiedBy>Armstrong, Jason</cp:lastModifiedBy>
  <cp:revision>1</cp:revision>
  <dcterms:created xsi:type="dcterms:W3CDTF">2018-04-20T16:18:10Z</dcterms:created>
  <dcterms:modified xsi:type="dcterms:W3CDTF">2021-10-06T22:42:22Z</dcterms:modified>
</cp:coreProperties>
</file>