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0BFF1-905C-454E-AAF3-5966D82EE6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0823B2-9613-4EED-8B01-EBD7E9C9A6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ABCB1D-9243-4FCA-8E32-FE06C503F97B}"/>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5" name="Footer Placeholder 4">
            <a:extLst>
              <a:ext uri="{FF2B5EF4-FFF2-40B4-BE49-F238E27FC236}">
                <a16:creationId xmlns:a16="http://schemas.microsoft.com/office/drawing/2014/main" id="{FDF45D49-2D41-4610-A06B-CBBDFFC71B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493DD-2873-4939-B53C-4F7943AAC330}"/>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143261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CBF6-B076-4C96-B159-981724F3C7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448FDD-ED47-4967-9133-D9F3BF7D93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42110B-85C9-481C-AD92-1F154EA3431C}"/>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5" name="Footer Placeholder 4">
            <a:extLst>
              <a:ext uri="{FF2B5EF4-FFF2-40B4-BE49-F238E27FC236}">
                <a16:creationId xmlns:a16="http://schemas.microsoft.com/office/drawing/2014/main" id="{2C25DD3F-C960-4DAB-9FC8-871EE1373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A001C-5D7B-4A32-93C1-38DF87165FF1}"/>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3246897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046C54-F8C3-43ED-A3C2-9E305CDEDB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892B6F-D788-4AD4-ADF7-F6848CEEF9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C5472-0AC8-485E-833D-127AA0415814}"/>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5" name="Footer Placeholder 4">
            <a:extLst>
              <a:ext uri="{FF2B5EF4-FFF2-40B4-BE49-F238E27FC236}">
                <a16:creationId xmlns:a16="http://schemas.microsoft.com/office/drawing/2014/main" id="{99D1AFD0-12B1-483F-B095-61AFBEBC8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3A0EE4-77C2-4135-89AD-CCACC1EFB0EB}"/>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337811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99754-1E03-4155-A8FA-DDAEB9996E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B67FAE-C990-4BD0-A3DD-0D6D4C762E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B38B17-7BA0-4077-8CCE-DBCFAD32AC30}"/>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5" name="Footer Placeholder 4">
            <a:extLst>
              <a:ext uri="{FF2B5EF4-FFF2-40B4-BE49-F238E27FC236}">
                <a16:creationId xmlns:a16="http://schemas.microsoft.com/office/drawing/2014/main" id="{DCF4A033-D7B7-442F-9D3A-C5A54CA449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94A1D-BB29-4A7E-9EB3-4AA7156EEB6D}"/>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28409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FBCAE-54E9-467D-BD1D-25F994FC6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D78BCE-063A-48ED-9850-C0E848A5AE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4CEDE7-7B0E-43CA-A8EC-C5140A79C3F0}"/>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5" name="Footer Placeholder 4">
            <a:extLst>
              <a:ext uri="{FF2B5EF4-FFF2-40B4-BE49-F238E27FC236}">
                <a16:creationId xmlns:a16="http://schemas.microsoft.com/office/drawing/2014/main" id="{3F7E4272-20F7-4A8B-B732-F83FDBCC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5C0863-6D27-42A1-BF73-1E20A54DDED6}"/>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405490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DFCE2-8369-462D-8B56-FF5B1DD1D0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E40F65-D1F8-45F2-9BC7-D66500C9F9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50E123-3FB8-470A-BFD3-7D31F217C6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C1AFD9-4205-4ADD-9BC5-29BE27DDEC9C}"/>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6" name="Footer Placeholder 5">
            <a:extLst>
              <a:ext uri="{FF2B5EF4-FFF2-40B4-BE49-F238E27FC236}">
                <a16:creationId xmlns:a16="http://schemas.microsoft.com/office/drawing/2014/main" id="{C2F640D4-D339-4DB3-BFF6-30A19D90D4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77F112-7648-4A17-BDE4-596E3A455814}"/>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80419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51D7F-65EB-4CFD-915B-0BCA9D1ADF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654485-E9D0-44CD-8859-303BFCD0ED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074102-7390-4725-9C58-0788BA46D2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B465ED-D8B9-4A62-B3AE-F315A9E2B5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69FDC6-1207-4E2C-8CB4-5BAAD7781D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CEAC62-00EE-48D6-91B6-C0F812C01183}"/>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8" name="Footer Placeholder 7">
            <a:extLst>
              <a:ext uri="{FF2B5EF4-FFF2-40B4-BE49-F238E27FC236}">
                <a16:creationId xmlns:a16="http://schemas.microsoft.com/office/drawing/2014/main" id="{73DE821B-D946-4C77-B0B6-D702EA687A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DBE932-6F87-4C71-8F51-4CB0F28F3FF8}"/>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300798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B4C36-929B-497E-8D6F-7ABC3E82F7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8B9F68-B4D8-49CF-9194-43E76350CC08}"/>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4" name="Footer Placeholder 3">
            <a:extLst>
              <a:ext uri="{FF2B5EF4-FFF2-40B4-BE49-F238E27FC236}">
                <a16:creationId xmlns:a16="http://schemas.microsoft.com/office/drawing/2014/main" id="{BC848F33-CC48-430C-890A-B65208ED3D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B26047-D305-4988-BAD4-9AF89893F8FC}"/>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2268876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81336D-C842-410B-A48D-955916D2CFAD}"/>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3" name="Footer Placeholder 2">
            <a:extLst>
              <a:ext uri="{FF2B5EF4-FFF2-40B4-BE49-F238E27FC236}">
                <a16:creationId xmlns:a16="http://schemas.microsoft.com/office/drawing/2014/main" id="{3BD731CF-989D-4F95-8CD1-3DAEBF0280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26D5F5-964B-420D-88DC-131FE548482E}"/>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2119855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56058-9049-4F2F-A95A-B779F66B7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99E475-2121-449F-99A0-F72AE26269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163EA0-56EF-4DC9-879D-8875C2C9DF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56B41-9FD1-4FFB-A80D-5E0A105765DB}"/>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6" name="Footer Placeholder 5">
            <a:extLst>
              <a:ext uri="{FF2B5EF4-FFF2-40B4-BE49-F238E27FC236}">
                <a16:creationId xmlns:a16="http://schemas.microsoft.com/office/drawing/2014/main" id="{3A254B80-0F3D-42D4-992B-56262D6C6F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6EFF4-B8D5-42B2-838E-C55ABBE5C334}"/>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3998616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1687C-9D64-46C5-ABF9-CD83A42A3C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EE6357-B737-4F12-9B16-80179C4407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6EA64C-3D41-4065-BD14-CD40D212EB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F79C0-32D9-48BF-8706-2DD317D4290C}"/>
              </a:ext>
            </a:extLst>
          </p:cNvPr>
          <p:cNvSpPr>
            <a:spLocks noGrp="1"/>
          </p:cNvSpPr>
          <p:nvPr>
            <p:ph type="dt" sz="half" idx="10"/>
          </p:nvPr>
        </p:nvSpPr>
        <p:spPr/>
        <p:txBody>
          <a:bodyPr/>
          <a:lstStyle/>
          <a:p>
            <a:fld id="{2A4D71FD-5B6E-4DAE-8D80-989822641541}" type="datetimeFigureOut">
              <a:rPr lang="en-US" smtClean="0"/>
              <a:t>10/8/2021</a:t>
            </a:fld>
            <a:endParaRPr lang="en-US"/>
          </a:p>
        </p:txBody>
      </p:sp>
      <p:sp>
        <p:nvSpPr>
          <p:cNvPr id="6" name="Footer Placeholder 5">
            <a:extLst>
              <a:ext uri="{FF2B5EF4-FFF2-40B4-BE49-F238E27FC236}">
                <a16:creationId xmlns:a16="http://schemas.microsoft.com/office/drawing/2014/main" id="{BC0C3C4D-2CE1-4CED-BCA4-063343F272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B4F8ED-1094-4F09-B610-D3E74CA2187D}"/>
              </a:ext>
            </a:extLst>
          </p:cNvPr>
          <p:cNvSpPr>
            <a:spLocks noGrp="1"/>
          </p:cNvSpPr>
          <p:nvPr>
            <p:ph type="sldNum" sz="quarter" idx="12"/>
          </p:nvPr>
        </p:nvSpPr>
        <p:spPr/>
        <p:txBody>
          <a:bodyPr/>
          <a:lstStyle/>
          <a:p>
            <a:fld id="{48881F75-4A38-4F7C-B6CD-1697D44B7903}" type="slidenum">
              <a:rPr lang="en-US" smtClean="0"/>
              <a:t>‹#›</a:t>
            </a:fld>
            <a:endParaRPr lang="en-US"/>
          </a:p>
        </p:txBody>
      </p:sp>
    </p:spTree>
    <p:extLst>
      <p:ext uri="{BB962C8B-B14F-4D97-AF65-F5344CB8AC3E}">
        <p14:creationId xmlns:p14="http://schemas.microsoft.com/office/powerpoint/2010/main" val="242908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21BEAF-57E5-4135-8EDA-B330D2AB4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8D0653-252B-48C7-875F-77A7B22B16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CBD4C-7A38-4F61-849B-9588F1354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D71FD-5B6E-4DAE-8D80-989822641541}" type="datetimeFigureOut">
              <a:rPr lang="en-US" smtClean="0"/>
              <a:t>10/8/2021</a:t>
            </a:fld>
            <a:endParaRPr lang="en-US"/>
          </a:p>
        </p:txBody>
      </p:sp>
      <p:sp>
        <p:nvSpPr>
          <p:cNvPr id="5" name="Footer Placeholder 4">
            <a:extLst>
              <a:ext uri="{FF2B5EF4-FFF2-40B4-BE49-F238E27FC236}">
                <a16:creationId xmlns:a16="http://schemas.microsoft.com/office/drawing/2014/main" id="{A59F0139-360E-4A38-9DE5-5D7CF701D4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83C1EE-3523-4F6B-941A-EA21D5CECE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81F75-4A38-4F7C-B6CD-1697D44B7903}" type="slidenum">
              <a:rPr lang="en-US" smtClean="0"/>
              <a:t>‹#›</a:t>
            </a:fld>
            <a:endParaRPr lang="en-US"/>
          </a:p>
        </p:txBody>
      </p:sp>
    </p:spTree>
    <p:extLst>
      <p:ext uri="{BB962C8B-B14F-4D97-AF65-F5344CB8AC3E}">
        <p14:creationId xmlns:p14="http://schemas.microsoft.com/office/powerpoint/2010/main" val="4046110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D403C-7F3C-410D-9204-670B850C759B}"/>
              </a:ext>
            </a:extLst>
          </p:cNvPr>
          <p:cNvSpPr>
            <a:spLocks noGrp="1"/>
          </p:cNvSpPr>
          <p:nvPr>
            <p:ph type="ctrTitle"/>
          </p:nvPr>
        </p:nvSpPr>
        <p:spPr/>
        <p:txBody>
          <a:bodyPr>
            <a:normAutofit/>
          </a:bodyPr>
          <a:lstStyle/>
          <a:p>
            <a:pPr marL="0" marR="0">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ICC Operations in Africa:</a:t>
            </a:r>
            <a:endParaRPr lang="en-US" sz="2000" dirty="0"/>
          </a:p>
        </p:txBody>
      </p:sp>
      <p:sp>
        <p:nvSpPr>
          <p:cNvPr id="3" name="Subtitle 2">
            <a:extLst>
              <a:ext uri="{FF2B5EF4-FFF2-40B4-BE49-F238E27FC236}">
                <a16:creationId xmlns:a16="http://schemas.microsoft.com/office/drawing/2014/main" id="{18F538CA-68C3-4381-8145-D6A02C07457C}"/>
              </a:ext>
            </a:extLst>
          </p:cNvPr>
          <p:cNvSpPr>
            <a:spLocks noGrp="1"/>
          </p:cNvSpPr>
          <p:nvPr>
            <p:ph type="subTitle" idx="1"/>
          </p:nvPr>
        </p:nvSpPr>
        <p:spPr/>
        <p: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A Preamble of Images of Issues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Charles Ubah and Chika Unigwe</a:t>
            </a:r>
          </a:p>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Georgia College &amp; State University</a:t>
            </a:r>
          </a:p>
          <a:p>
            <a:endParaRPr lang="en-US" dirty="0"/>
          </a:p>
        </p:txBody>
      </p:sp>
    </p:spTree>
    <p:extLst>
      <p:ext uri="{BB962C8B-B14F-4D97-AF65-F5344CB8AC3E}">
        <p14:creationId xmlns:p14="http://schemas.microsoft.com/office/powerpoint/2010/main" val="362926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FF5E0-3E32-41D1-B37D-ED99A309580A}"/>
              </a:ext>
            </a:extLst>
          </p:cNvPr>
          <p:cNvSpPr>
            <a:spLocks noGrp="1"/>
          </p:cNvSpPr>
          <p:nvPr>
            <p:ph type="title"/>
          </p:nvPr>
        </p:nvSpPr>
        <p:spPr/>
        <p:txBody>
          <a:bodyPr/>
          <a:lstStyle/>
          <a:p>
            <a:r>
              <a:rPr lang="en-US" dirty="0"/>
              <a:t>The Focal Issue: ICC and Africa at a Glance</a:t>
            </a:r>
          </a:p>
        </p:txBody>
      </p:sp>
      <p:sp>
        <p:nvSpPr>
          <p:cNvPr id="3" name="Content Placeholder 2">
            <a:extLst>
              <a:ext uri="{FF2B5EF4-FFF2-40B4-BE49-F238E27FC236}">
                <a16:creationId xmlns:a16="http://schemas.microsoft.com/office/drawing/2014/main" id="{6568272D-386A-4A3F-9C08-0CC004F187B1}"/>
              </a:ext>
            </a:extLst>
          </p:cNvPr>
          <p:cNvSpPr>
            <a:spLocks noGrp="1"/>
          </p:cNvSpPr>
          <p:nvPr>
            <p:ph idx="1"/>
          </p:nvPr>
        </p:nvSpPr>
        <p:spPr/>
        <p:txBody>
          <a:bodyPr/>
          <a:lstStyle/>
          <a:p>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This politics of criminalization of some heads of states in Africa by the Court and the issues, concerns and tension that have resulted between the Court and African nations are the central thrust of this paper. The issues, concerns, and tension that have emerged because of the politics of criminalization of some heads of states in Africa by the Court can be gleaned by looking at the volume of the case selection and application practices of the Court on Africa as compared to other rest of the world.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6552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3F45F-CFA8-45E6-93CA-43B9E287A196}"/>
              </a:ext>
            </a:extLst>
          </p:cNvPr>
          <p:cNvSpPr>
            <a:spLocks noGrp="1"/>
          </p:cNvSpPr>
          <p:nvPr>
            <p:ph type="title"/>
          </p:nvPr>
        </p:nvSpPr>
        <p:spPr/>
        <p:txBody>
          <a:bodyPr/>
          <a:lstStyle/>
          <a:p>
            <a:pPr algn="ct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Case Selection and Application Practices of the Court on Africa</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7A50131-E800-4B15-8301-B5ADA572DA6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28369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DB2A6-A16C-43CE-B46A-A9664ED1E31E}"/>
              </a:ext>
            </a:extLst>
          </p:cNvPr>
          <p:cNvSpPr>
            <a:spLocks noGrp="1"/>
          </p:cNvSpPr>
          <p:nvPr>
            <p:ph type="title"/>
          </p:nvPr>
        </p:nvSpPr>
        <p:spPr/>
        <p:txBody>
          <a:bodyPr/>
          <a:lstStyle/>
          <a:p>
            <a:r>
              <a:rPr lang="en-US" dirty="0"/>
              <a:t>Issues, Concerns, and Tension Between the Court and Africa</a:t>
            </a:r>
          </a:p>
        </p:txBody>
      </p:sp>
      <p:sp>
        <p:nvSpPr>
          <p:cNvPr id="3" name="Content Placeholder 2">
            <a:extLst>
              <a:ext uri="{FF2B5EF4-FFF2-40B4-BE49-F238E27FC236}">
                <a16:creationId xmlns:a16="http://schemas.microsoft.com/office/drawing/2014/main" id="{D8CD3A15-E80B-43B2-8150-8968AFA7868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97297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148</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ICC Operations in Africa:</vt:lpstr>
      <vt:lpstr>The Focal Issue: ICC and Africa at a Glance</vt:lpstr>
      <vt:lpstr>Case Selection and Application Practices of the Court on Africa </vt:lpstr>
      <vt:lpstr>Issues, Concerns, and Tension Between the Court and Africa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ICC Operations in Africa:</dc:title>
  <dc:creator>Charles Ubah</dc:creator>
  <cp:lastModifiedBy>Charles Ubah</cp:lastModifiedBy>
  <cp:revision>3</cp:revision>
  <dcterms:created xsi:type="dcterms:W3CDTF">2021-10-08T14:57:54Z</dcterms:created>
  <dcterms:modified xsi:type="dcterms:W3CDTF">2021-10-08T15:13:05Z</dcterms:modified>
</cp:coreProperties>
</file>