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ira Sans Bold Bold" panose="020B0903050000020004" pitchFamily="34" charset="0"/>
      <p:regular r:id="rId13"/>
      <p:bold r:id="rId14"/>
    </p:embeddedFont>
    <p:embeddedFont>
      <p:font typeface="Fira Sans Light" panose="020F0302020204030204" pitchFamily="34" charset="0"/>
      <p:regular r:id="rId15"/>
      <p:italic r:id="rId16"/>
    </p:embeddedFont>
    <p:embeddedFont>
      <p:font typeface="Fira Sans Light Bold" panose="020B0503050000020004" pitchFamily="34" charset="0"/>
      <p:regular r:id="rId17"/>
    </p:embeddedFont>
    <p:embeddedFont>
      <p:font typeface="Fira Sans Medium" panose="020F0502020204030204" pitchFamily="34" charset="0"/>
      <p:regular r:id="rId18"/>
      <p:italic r:id="rId19"/>
    </p:embeddedFont>
    <p:embeddedFont>
      <p:font typeface="Fira Sans Medium Bold" panose="020B06030500000200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7" autoAdjust="0"/>
  </p:normalViewPr>
  <p:slideViewPr>
    <p:cSldViewPr>
      <p:cViewPr varScale="1">
        <p:scale>
          <a:sx n="68" d="100"/>
          <a:sy n="68" d="100"/>
        </p:scale>
        <p:origin x="10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Each of us has fifteen seconds to introduce ourselves.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KpgbR2prd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8700" y="578644"/>
            <a:ext cx="16230600" cy="91297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208131" y="-9629493"/>
            <a:ext cx="13539959" cy="11726869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346B87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59562" y="2097376"/>
            <a:ext cx="15347817" cy="13290518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r="-2973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-3860609" y="-4590474"/>
            <a:ext cx="15443715" cy="13375700"/>
            <a:chOff x="0" y="0"/>
            <a:chExt cx="620268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196" y="363196"/>
            <a:ext cx="1331008" cy="13310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2207476"/>
            <a:ext cx="8356067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spc="270">
                <a:solidFill>
                  <a:srgbClr val="105171"/>
                </a:solidFill>
                <a:latin typeface="Fira Sans Bold Bold"/>
              </a:rPr>
              <a:t>BEYOND THE BOX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849694"/>
            <a:ext cx="561629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89">
                <a:solidFill>
                  <a:srgbClr val="000000"/>
                </a:solidFill>
                <a:latin typeface="Fira Sans Light Bold"/>
              </a:rPr>
              <a:t>Inclusivity in education for Georgia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5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734423" y="3519366"/>
            <a:ext cx="5027996" cy="4354018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b="-34020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430475" y="3519366"/>
            <a:ext cx="5027996" cy="4354018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22181" t="-2134" b="-3896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2796792" y="8265898"/>
            <a:ext cx="5569461" cy="1243750"/>
            <a:chOff x="0" y="0"/>
            <a:chExt cx="7425948" cy="1658334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7425948" cy="854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62"/>
                </a:lnSpc>
              </a:pPr>
              <a:r>
                <a:rPr lang="en-US" sz="3830" spc="19">
                  <a:solidFill>
                    <a:srgbClr val="FFFFFF"/>
                  </a:solidFill>
                  <a:latin typeface="Fira Sans Medium"/>
                </a:rPr>
                <a:t>Abigail Cook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31451"/>
              <a:ext cx="7425948" cy="626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32"/>
                </a:lnSpc>
                <a:spcBef>
                  <a:spcPct val="0"/>
                </a:spcBef>
              </a:pPr>
              <a:r>
                <a:rPr lang="en-US" sz="2809" spc="14">
                  <a:solidFill>
                    <a:srgbClr val="FFFFFF"/>
                  </a:solidFill>
                  <a:latin typeface="Fira Sans Light"/>
                </a:rPr>
                <a:t>Georgia State University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34260" y="8265898"/>
            <a:ext cx="5953983" cy="1153447"/>
            <a:chOff x="0" y="0"/>
            <a:chExt cx="7938644" cy="153793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7938644" cy="788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3"/>
                </a:lnSpc>
              </a:pPr>
              <a:r>
                <a:rPr lang="en-US" sz="3552" spc="17">
                  <a:solidFill>
                    <a:srgbClr val="FFFFFF"/>
                  </a:solidFill>
                  <a:latin typeface="Fira Sans Medium"/>
                </a:rPr>
                <a:t>Patrick Rodriguez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412"/>
              <a:ext cx="7938644" cy="585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7"/>
                </a:lnSpc>
                <a:spcBef>
                  <a:spcPct val="0"/>
                </a:spcBef>
              </a:pPr>
              <a:r>
                <a:rPr lang="en-US" sz="2605" spc="13">
                  <a:solidFill>
                    <a:srgbClr val="FFFFFF"/>
                  </a:solidFill>
                  <a:latin typeface="Fira Sans Light"/>
                </a:rPr>
                <a:t>Kennesaw State University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1800" y="1129594"/>
            <a:ext cx="8699446" cy="1706984"/>
            <a:chOff x="0" y="0"/>
            <a:chExt cx="11599261" cy="227597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33350"/>
              <a:ext cx="1159926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>
                  <a:solidFill>
                    <a:srgbClr val="FFFFFF"/>
                  </a:solidFill>
                  <a:latin typeface="Fira Sans Medium"/>
                </a:rPr>
                <a:t>Introductions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99704"/>
              <a:ext cx="11599261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>
                  <a:solidFill>
                    <a:srgbClr val="FFFFFF"/>
                  </a:solidFill>
                  <a:latin typeface="Fira Sans Light"/>
                </a:rPr>
                <a:t>Beyond the Box Founding Members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 rot="-10800000">
            <a:off x="11338696" y="1992611"/>
            <a:ext cx="7333847" cy="0"/>
          </a:xfrm>
          <a:prstGeom prst="line">
            <a:avLst/>
          </a:prstGeom>
          <a:ln w="76200" cap="rnd">
            <a:solidFill>
              <a:srgbClr val="FF8146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84496" y="464090"/>
            <a:ext cx="1331008" cy="1331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1918" y="6527706"/>
            <a:ext cx="5219200" cy="848360"/>
            <a:chOff x="0" y="0"/>
            <a:chExt cx="6958933" cy="113114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22206"/>
              <a:ext cx="886735" cy="886735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678819" y="-57150"/>
              <a:ext cx="5280114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13">
                  <a:solidFill>
                    <a:srgbClr val="000000"/>
                  </a:solidFill>
                  <a:latin typeface="Fira Sans Light"/>
                </a:rPr>
                <a:t>All USG schools ask the criminal history question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91918" y="3014280"/>
            <a:ext cx="4756089" cy="1305560"/>
            <a:chOff x="0" y="0"/>
            <a:chExt cx="6341452" cy="174074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397341"/>
              <a:ext cx="946065" cy="946065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616091" y="-57150"/>
              <a:ext cx="4725361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13">
                  <a:solidFill>
                    <a:srgbClr val="000000"/>
                  </a:solidFill>
                  <a:latin typeface="Fira Sans Light"/>
                </a:rPr>
                <a:t>Some universities allow explanations, others don't.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85267" y="6576601"/>
            <a:ext cx="1803176" cy="49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3"/>
              </a:lnSpc>
            </a:pPr>
            <a:r>
              <a:rPr lang="en-US" sz="2910" spc="14">
                <a:solidFill>
                  <a:srgbClr val="FF8146"/>
                </a:solidFill>
                <a:latin typeface="Fira Sans Medium"/>
              </a:rPr>
              <a:t>Middle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20908" t="21605" r="22809" b="17581"/>
          <a:stretch>
            <a:fillRect/>
          </a:stretch>
        </p:blipFill>
        <p:spPr>
          <a:xfrm>
            <a:off x="1933995" y="6161879"/>
            <a:ext cx="4151272" cy="32975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4973" y="7944261"/>
            <a:ext cx="1939021" cy="49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4"/>
              </a:lnSpc>
            </a:pPr>
            <a:r>
              <a:rPr lang="en-US" sz="2910" spc="14">
                <a:solidFill>
                  <a:srgbClr val="105171"/>
                </a:solidFill>
                <a:latin typeface="Fira Sans Medium"/>
              </a:rPr>
              <a:t>Beginning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7361" y="9047598"/>
            <a:ext cx="2316911" cy="49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3"/>
              </a:lnSpc>
            </a:pPr>
            <a:r>
              <a:rPr lang="en-US" sz="2910" spc="14">
                <a:solidFill>
                  <a:srgbClr val="000000"/>
                </a:solidFill>
                <a:latin typeface="Fira Sans Medium"/>
              </a:rPr>
              <a:t>End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71589" y="7332114"/>
            <a:ext cx="1059611" cy="64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6"/>
              </a:lnSpc>
            </a:pPr>
            <a:r>
              <a:rPr lang="en-US" sz="3719" spc="18">
                <a:solidFill>
                  <a:srgbClr val="FFFFFF"/>
                </a:solidFill>
                <a:latin typeface="Fira Sans Medium"/>
              </a:rPr>
              <a:t>27%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66038" y="6627207"/>
            <a:ext cx="1059611" cy="64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6"/>
              </a:lnSpc>
            </a:pPr>
            <a:r>
              <a:rPr lang="en-US" sz="3719" spc="18">
                <a:solidFill>
                  <a:srgbClr val="FFFFFF"/>
                </a:solidFill>
                <a:latin typeface="Fira Sans Medium"/>
              </a:rPr>
              <a:t>42%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45757" y="8184321"/>
            <a:ext cx="1059611" cy="64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6"/>
              </a:lnSpc>
            </a:pPr>
            <a:r>
              <a:rPr lang="en-US" sz="3719" spc="18">
                <a:solidFill>
                  <a:srgbClr val="FFFFFF"/>
                </a:solidFill>
                <a:latin typeface="Fira Sans Medium"/>
              </a:rPr>
              <a:t>31%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425649" y="6125394"/>
            <a:ext cx="423423" cy="423423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l="10991"/>
          <a:stretch>
            <a:fillRect/>
          </a:stretch>
        </p:blipFill>
        <p:spPr>
          <a:xfrm>
            <a:off x="7208130" y="2121863"/>
            <a:ext cx="2762516" cy="3332921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878907" y="7821007"/>
            <a:ext cx="5132211" cy="1799844"/>
            <a:chOff x="0" y="0"/>
            <a:chExt cx="6842948" cy="239979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610253"/>
              <a:ext cx="900015" cy="900015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1562834" y="-57150"/>
              <a:ext cx="5280114" cy="245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6"/>
                </a:lnSpc>
              </a:pPr>
              <a:r>
                <a:rPr lang="en-US" sz="2640" spc="13">
                  <a:solidFill>
                    <a:srgbClr val="000000"/>
                  </a:solidFill>
                  <a:latin typeface="Fira Sans Light"/>
                </a:rPr>
                <a:t>Georgia has the highest incarcerated and supervised population in the WORLD.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91918" y="4591240"/>
            <a:ext cx="5219200" cy="1333119"/>
            <a:chOff x="0" y="0"/>
            <a:chExt cx="6958933" cy="1777492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380746"/>
              <a:ext cx="1016000" cy="101600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678819" y="-57150"/>
              <a:ext cx="5280114" cy="183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6"/>
                </a:lnSpc>
              </a:pPr>
              <a:r>
                <a:rPr lang="en-US" sz="2640" spc="13">
                  <a:solidFill>
                    <a:srgbClr val="000000"/>
                  </a:solidFill>
                  <a:latin typeface="Fira Sans Light"/>
                </a:rPr>
                <a:t>2/3 students with criminal history will abandon the application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1445466"/>
            <a:ext cx="6342701" cy="3159554"/>
            <a:chOff x="0" y="0"/>
            <a:chExt cx="8456935" cy="4212738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123825"/>
              <a:ext cx="8456935" cy="136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7"/>
                </a:lnSpc>
                <a:spcBef>
                  <a:spcPct val="0"/>
                </a:spcBef>
              </a:pPr>
              <a:r>
                <a:rPr lang="en-US" sz="6155" spc="-123">
                  <a:solidFill>
                    <a:srgbClr val="105171"/>
                  </a:solidFill>
                  <a:latin typeface="Fira Sans Medium"/>
                </a:rPr>
                <a:t>Research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743274"/>
              <a:ext cx="8456935" cy="2469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3"/>
                </a:lnSpc>
              </a:pPr>
              <a:r>
                <a:rPr lang="en-US" sz="2638" spc="13">
                  <a:solidFill>
                    <a:srgbClr val="000000"/>
                  </a:solidFill>
                  <a:latin typeface="Fira Sans Light Bold"/>
                </a:rPr>
                <a:t>Method</a:t>
              </a:r>
              <a:r>
                <a:rPr lang="en-US" sz="2638" spc="13">
                  <a:solidFill>
                    <a:srgbClr val="000000"/>
                  </a:solidFill>
                  <a:latin typeface="Fira Sans Light"/>
                </a:rPr>
                <a:t>: We filled out each application for all 26 USG schools, until we ran into the question that asked about criminal history conviction.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172918" y="1321641"/>
            <a:ext cx="3574649" cy="1053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23"/>
              </a:lnSpc>
            </a:pPr>
            <a:r>
              <a:rPr lang="en-US" sz="6159" spc="30">
                <a:solidFill>
                  <a:srgbClr val="105171"/>
                </a:solidFill>
                <a:latin typeface="Fira Sans Medium"/>
              </a:rPr>
              <a:t>Findings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5089625"/>
            <a:ext cx="5553460" cy="69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6"/>
              </a:lnSpc>
            </a:pPr>
            <a:r>
              <a:rPr lang="en-US" sz="1997" spc="9">
                <a:solidFill>
                  <a:srgbClr val="000000"/>
                </a:solidFill>
                <a:latin typeface="Fira Sans Light Bold"/>
              </a:rPr>
              <a:t>Where on the application do USG schools ask the criminal history question?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99239"/>
            <a:ext cx="1117308" cy="967693"/>
            <a:chOff x="0" y="0"/>
            <a:chExt cx="1489745" cy="1290258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489745" cy="1290258"/>
              <a:chOff x="0" y="0"/>
              <a:chExt cx="620268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F814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327829" y="204778"/>
              <a:ext cx="834086" cy="804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0"/>
                </a:lnSpc>
                <a:spcBef>
                  <a:spcPct val="0"/>
                </a:spcBef>
              </a:pPr>
              <a:r>
                <a:rPr lang="en-US" sz="3621" spc="-72">
                  <a:solidFill>
                    <a:srgbClr val="FFFFFF"/>
                  </a:solidFill>
                  <a:latin typeface="Fira Sans Medium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693233" y="3799239"/>
            <a:ext cx="1117308" cy="967693"/>
            <a:chOff x="0" y="0"/>
            <a:chExt cx="1489745" cy="1290258"/>
          </a:xfrm>
        </p:grpSpPr>
        <p:grpSp>
          <p:nvGrpSpPr>
            <p:cNvPr id="7" name="Group 7"/>
            <p:cNvGrpSpPr/>
            <p:nvPr/>
          </p:nvGrpSpPr>
          <p:grpSpPr>
            <a:xfrm rot="-10800000">
              <a:off x="0" y="0"/>
              <a:ext cx="1489745" cy="1290258"/>
              <a:chOff x="0" y="0"/>
              <a:chExt cx="6202680" cy="5372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F8146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327829" y="204778"/>
              <a:ext cx="834086" cy="804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0"/>
                </a:lnSpc>
                <a:spcBef>
                  <a:spcPct val="0"/>
                </a:spcBef>
              </a:pPr>
              <a:r>
                <a:rPr lang="en-US" sz="3621" spc="-72">
                  <a:solidFill>
                    <a:srgbClr val="FFFFFF"/>
                  </a:solidFill>
                  <a:latin typeface="Fira Sans Medium"/>
                </a:rPr>
                <a:t>02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89887" y="3802124"/>
            <a:ext cx="1110645" cy="961922"/>
            <a:chOff x="0" y="0"/>
            <a:chExt cx="1480860" cy="1282563"/>
          </a:xfrm>
        </p:grpSpPr>
        <p:grpSp>
          <p:nvGrpSpPr>
            <p:cNvPr id="11" name="Group 11"/>
            <p:cNvGrpSpPr/>
            <p:nvPr/>
          </p:nvGrpSpPr>
          <p:grpSpPr>
            <a:xfrm rot="-10800000">
              <a:off x="0" y="0"/>
              <a:ext cx="1480860" cy="1282563"/>
              <a:chOff x="0" y="0"/>
              <a:chExt cx="6202680" cy="53721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F8146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25874" y="203102"/>
              <a:ext cx="829111" cy="800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-72">
                  <a:solidFill>
                    <a:srgbClr val="FFFFFF"/>
                  </a:solidFill>
                  <a:latin typeface="Fira Sans Medium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054582" y="3799239"/>
            <a:ext cx="1117308" cy="967693"/>
            <a:chOff x="0" y="0"/>
            <a:chExt cx="1489745" cy="1290258"/>
          </a:xfrm>
        </p:grpSpPr>
        <p:grpSp>
          <p:nvGrpSpPr>
            <p:cNvPr id="15" name="Group 15"/>
            <p:cNvGrpSpPr/>
            <p:nvPr/>
          </p:nvGrpSpPr>
          <p:grpSpPr>
            <a:xfrm rot="-10800000">
              <a:off x="0" y="0"/>
              <a:ext cx="1489745" cy="1290258"/>
              <a:chOff x="0" y="0"/>
              <a:chExt cx="6202680" cy="53721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F8146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27829" y="204778"/>
              <a:ext cx="834086" cy="804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0"/>
                </a:lnSpc>
                <a:spcBef>
                  <a:spcPct val="0"/>
                </a:spcBef>
              </a:pPr>
              <a:r>
                <a:rPr lang="en-US" sz="3621" spc="-72">
                  <a:solidFill>
                    <a:srgbClr val="FFFFFF"/>
                  </a:solidFill>
                  <a:latin typeface="Fira Sans Medium"/>
                </a:rPr>
                <a:t>04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83879" y="363196"/>
            <a:ext cx="1331008" cy="133100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54765" y="1049965"/>
            <a:ext cx="1355479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105171"/>
                </a:solidFill>
                <a:latin typeface="Fira Sans Medium"/>
              </a:rPr>
              <a:t>A Look at Georgia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28700" y="5280921"/>
            <a:ext cx="3760305" cy="1692699"/>
            <a:chOff x="0" y="0"/>
            <a:chExt cx="5013740" cy="225693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57150"/>
              <a:ext cx="5013740" cy="609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2"/>
                </a:lnSpc>
              </a:pPr>
              <a:r>
                <a:rPr lang="en-US" sz="2716" spc="13">
                  <a:solidFill>
                    <a:srgbClr val="105171"/>
                  </a:solidFill>
                  <a:latin typeface="Fira Sans Medium"/>
                </a:rPr>
                <a:t>Value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71856"/>
              <a:ext cx="5013740" cy="138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88"/>
                </a:lnSpc>
              </a:pPr>
              <a:r>
                <a:rPr lang="en-US" sz="1992" spc="9">
                  <a:solidFill>
                    <a:srgbClr val="000000"/>
                  </a:solidFill>
                  <a:latin typeface="Fira Sans Light"/>
                </a:rPr>
                <a:t>Education</a:t>
              </a:r>
            </a:p>
            <a:p>
              <a:pPr>
                <a:lnSpc>
                  <a:spcPts val="2788"/>
                </a:lnSpc>
              </a:pPr>
              <a:endParaRPr lang="en-US" sz="1992" spc="9">
                <a:solidFill>
                  <a:srgbClr val="000000"/>
                </a:solidFill>
                <a:latin typeface="Fira Sans Light"/>
              </a:endParaRPr>
            </a:p>
            <a:p>
              <a:pPr marL="0" lvl="0" indent="0">
                <a:lnSpc>
                  <a:spcPts val="2788"/>
                </a:lnSpc>
                <a:spcBef>
                  <a:spcPct val="0"/>
                </a:spcBef>
              </a:pPr>
              <a:r>
                <a:rPr lang="en-US" sz="1992" spc="9">
                  <a:solidFill>
                    <a:srgbClr val="000000"/>
                  </a:solidFill>
                  <a:latin typeface="Fira Sans Light"/>
                </a:rPr>
                <a:t>Justice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693233" y="5289739"/>
            <a:ext cx="3760305" cy="3460749"/>
            <a:chOff x="0" y="0"/>
            <a:chExt cx="5013740" cy="461433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57150"/>
              <a:ext cx="5013740" cy="609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2"/>
                </a:lnSpc>
              </a:pPr>
              <a:r>
                <a:rPr lang="en-US" sz="2716" spc="13">
                  <a:solidFill>
                    <a:srgbClr val="105171"/>
                  </a:solidFill>
                  <a:latin typeface="Fira Sans Medium"/>
                </a:rPr>
                <a:t>Problem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871856"/>
              <a:ext cx="5013740" cy="374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88"/>
                </a:lnSpc>
              </a:pPr>
              <a:r>
                <a:rPr lang="en-US" sz="1992" spc="9">
                  <a:solidFill>
                    <a:srgbClr val="000000"/>
                  </a:solidFill>
                  <a:latin typeface="Fira Sans Light"/>
                </a:rPr>
                <a:t>Georgia's recidivism rate is 50%</a:t>
              </a:r>
            </a:p>
            <a:p>
              <a:pPr>
                <a:lnSpc>
                  <a:spcPts val="2788"/>
                </a:lnSpc>
              </a:pPr>
              <a:endParaRPr lang="en-US" sz="1992" spc="9">
                <a:solidFill>
                  <a:srgbClr val="000000"/>
                </a:solidFill>
                <a:latin typeface="Fira Sans Light"/>
              </a:endParaRPr>
            </a:p>
            <a:p>
              <a:pPr>
                <a:lnSpc>
                  <a:spcPts val="2788"/>
                </a:lnSpc>
              </a:pPr>
              <a:r>
                <a:rPr lang="en-US" sz="1992" spc="9">
                  <a:solidFill>
                    <a:srgbClr val="000000"/>
                  </a:solidFill>
                  <a:latin typeface="Fira Sans Light"/>
                </a:rPr>
                <a:t>Annual costs for the system total to over $1 billion. </a:t>
              </a:r>
            </a:p>
            <a:p>
              <a:pPr>
                <a:lnSpc>
                  <a:spcPts val="2788"/>
                </a:lnSpc>
              </a:pPr>
              <a:endParaRPr lang="en-US" sz="1992" spc="9">
                <a:solidFill>
                  <a:srgbClr val="000000"/>
                </a:solidFill>
                <a:latin typeface="Fira Sans Light"/>
              </a:endParaRPr>
            </a:p>
            <a:p>
              <a:pPr marL="0" lvl="0" indent="0">
                <a:lnSpc>
                  <a:spcPts val="2788"/>
                </a:lnSpc>
                <a:spcBef>
                  <a:spcPct val="0"/>
                </a:spcBef>
              </a:pPr>
              <a:r>
                <a:rPr lang="en-US" sz="1992" spc="9">
                  <a:solidFill>
                    <a:srgbClr val="000000"/>
                  </a:solidFill>
                  <a:latin typeface="Fira Sans Light"/>
                </a:rPr>
                <a:t>Education is fostering a poor environment for system impacted people. 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04921" y="5280921"/>
            <a:ext cx="3737878" cy="4152101"/>
            <a:chOff x="0" y="0"/>
            <a:chExt cx="4983837" cy="5536135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7625"/>
              <a:ext cx="4983837" cy="596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en-US" sz="2700" spc="13">
                  <a:solidFill>
                    <a:srgbClr val="105171"/>
                  </a:solidFill>
                  <a:latin typeface="Fira Sans Medium"/>
                </a:rPr>
                <a:t>Solution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866429"/>
              <a:ext cx="4983837" cy="4669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85"/>
                </a:lnSpc>
              </a:pPr>
              <a:r>
                <a:rPr lang="en-US" sz="1989" spc="9">
                  <a:solidFill>
                    <a:srgbClr val="000000"/>
                  </a:solidFill>
                  <a:latin typeface="Fira Sans Light"/>
                </a:rPr>
                <a:t>Removing the criminal history question from college applications.</a:t>
              </a:r>
            </a:p>
            <a:p>
              <a:pPr>
                <a:lnSpc>
                  <a:spcPts val="2785"/>
                </a:lnSpc>
              </a:pPr>
              <a:endParaRPr lang="en-US" sz="1989" spc="9">
                <a:solidFill>
                  <a:srgbClr val="000000"/>
                </a:solidFill>
                <a:latin typeface="Fira Sans Light"/>
              </a:endParaRPr>
            </a:p>
            <a:p>
              <a:pPr>
                <a:lnSpc>
                  <a:spcPts val="2785"/>
                </a:lnSpc>
              </a:pPr>
              <a:r>
                <a:rPr lang="en-US" sz="1989" spc="9">
                  <a:solidFill>
                    <a:srgbClr val="000000"/>
                  </a:solidFill>
                  <a:latin typeface="Fira Sans Light"/>
                </a:rPr>
                <a:t>USG schools costs HALF as much per year as incarceration.</a:t>
              </a:r>
            </a:p>
            <a:p>
              <a:pPr>
                <a:lnSpc>
                  <a:spcPts val="2785"/>
                </a:lnSpc>
              </a:pPr>
              <a:endParaRPr lang="en-US" sz="1989" spc="9">
                <a:solidFill>
                  <a:srgbClr val="000000"/>
                </a:solidFill>
                <a:latin typeface="Fira Sans Light"/>
              </a:endParaRPr>
            </a:p>
            <a:p>
              <a:pPr marL="0" lvl="0" indent="0">
                <a:lnSpc>
                  <a:spcPts val="2785"/>
                </a:lnSpc>
                <a:spcBef>
                  <a:spcPct val="0"/>
                </a:spcBef>
              </a:pPr>
              <a:r>
                <a:rPr lang="en-US" sz="1989" spc="9">
                  <a:solidFill>
                    <a:srgbClr val="000000"/>
                  </a:solidFill>
                  <a:latin typeface="Fira Sans Light"/>
                </a:rPr>
                <a:t>The recidivism rate among system impacted people with a Bachelor's degree is 5.6%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054582" y="5289739"/>
            <a:ext cx="3760305" cy="1692699"/>
            <a:chOff x="0" y="0"/>
            <a:chExt cx="5013740" cy="225693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57150"/>
              <a:ext cx="5013740" cy="609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2"/>
                </a:lnSpc>
              </a:pPr>
              <a:r>
                <a:rPr lang="en-US" sz="2716" spc="13">
                  <a:solidFill>
                    <a:srgbClr val="105171"/>
                  </a:solidFill>
                  <a:latin typeface="Fira Sans Medium"/>
                </a:rPr>
                <a:t>Action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871856"/>
              <a:ext cx="5013740" cy="138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88"/>
                </a:lnSpc>
              </a:pPr>
              <a:r>
                <a:rPr lang="en-US" sz="1992" spc="9">
                  <a:solidFill>
                    <a:srgbClr val="000000"/>
                  </a:solidFill>
                  <a:latin typeface="Fira Sans Light"/>
                </a:rPr>
                <a:t>Collaborate</a:t>
              </a:r>
            </a:p>
            <a:p>
              <a:pPr>
                <a:lnSpc>
                  <a:spcPts val="2788"/>
                </a:lnSpc>
              </a:pPr>
              <a:endParaRPr lang="en-US" sz="1992" spc="9">
                <a:solidFill>
                  <a:srgbClr val="000000"/>
                </a:solidFill>
                <a:latin typeface="Fira Sans Light"/>
              </a:endParaRPr>
            </a:p>
            <a:p>
              <a:pPr marL="0" lvl="0" indent="0">
                <a:lnSpc>
                  <a:spcPts val="2788"/>
                </a:lnSpc>
                <a:spcBef>
                  <a:spcPct val="0"/>
                </a:spcBef>
              </a:pPr>
              <a:r>
                <a:rPr lang="en-US" sz="1992" spc="9">
                  <a:solidFill>
                    <a:srgbClr val="000000"/>
                  </a:solidFill>
                  <a:latin typeface="Fira Sans Light"/>
                </a:rPr>
                <a:t>Conversate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11421" y="1028700"/>
            <a:ext cx="9737102" cy="9547574"/>
            <a:chOff x="0" y="0"/>
            <a:chExt cx="12982803" cy="1273009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6357796"/>
              <a:ext cx="11160540" cy="63723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1822263" y="0"/>
              <a:ext cx="11160540" cy="6372302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3900662"/>
            <a:ext cx="9391050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FFFFFF"/>
                </a:solidFill>
                <a:latin typeface="Fira Sans Medium"/>
              </a:rPr>
              <a:t>Let's </a:t>
            </a:r>
            <a:r>
              <a:rPr lang="en-US" sz="6999" spc="-139">
                <a:solidFill>
                  <a:srgbClr val="105171"/>
                </a:solidFill>
                <a:latin typeface="Fira Sans Medium Bold"/>
              </a:rPr>
              <a:t>reimagine justice </a:t>
            </a:r>
            <a:r>
              <a:rPr lang="en-US" sz="6999" spc="-139">
                <a:solidFill>
                  <a:srgbClr val="FFFFFF"/>
                </a:solidFill>
                <a:latin typeface="Fira Sans Medium"/>
              </a:rPr>
              <a:t>to be smart, humane, and economical.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196" y="363196"/>
            <a:ext cx="1331008" cy="1331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17633793" y="-5181548"/>
            <a:ext cx="9737102" cy="9547574"/>
            <a:chOff x="0" y="0"/>
            <a:chExt cx="12982803" cy="127300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6357796"/>
              <a:ext cx="11160540" cy="637230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1822263" y="0"/>
              <a:ext cx="11160540" cy="6372302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8083550"/>
            <a:ext cx="8942195" cy="101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60"/>
              </a:lnSpc>
              <a:spcBef>
                <a:spcPct val="0"/>
              </a:spcBef>
            </a:pPr>
            <a:r>
              <a:rPr lang="en-US" sz="5900" spc="-118">
                <a:solidFill>
                  <a:srgbClr val="105171"/>
                </a:solidFill>
                <a:latin typeface="Fira Sans Medium"/>
              </a:rPr>
              <a:t>www.beyondtheboxga.com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Custom</PresentationFormat>
  <Paragraphs>52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Fira Sans Bold Bold</vt:lpstr>
      <vt:lpstr>Fira Sans Light</vt:lpstr>
      <vt:lpstr>Fira Sans Medium Bold</vt:lpstr>
      <vt:lpstr>Fira Sans Light Bold</vt:lpstr>
      <vt:lpstr>Calibri</vt:lpstr>
      <vt:lpstr>Fira Sans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box</dc:title>
  <cp:lastModifiedBy>Abby Cook</cp:lastModifiedBy>
  <cp:revision>2</cp:revision>
  <dcterms:created xsi:type="dcterms:W3CDTF">2006-08-16T00:00:00Z</dcterms:created>
  <dcterms:modified xsi:type="dcterms:W3CDTF">2021-10-08T17:20:17Z</dcterms:modified>
  <dc:identifier>DAEsHMCvUpM</dc:identifier>
</cp:coreProperties>
</file>