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73" r:id="rId5"/>
    <p:sldId id="257" r:id="rId6"/>
    <p:sldId id="261" r:id="rId7"/>
    <p:sldId id="258" r:id="rId8"/>
    <p:sldId id="263" r:id="rId9"/>
    <p:sldId id="268" r:id="rId10"/>
    <p:sldId id="272" r:id="rId11"/>
    <p:sldId id="271" r:id="rId12"/>
    <p:sldId id="269" r:id="rId13"/>
    <p:sldId id="270" r:id="rId14"/>
    <p:sldId id="265" r:id="rId15"/>
    <p:sldId id="266" r:id="rId16"/>
    <p:sldId id="278" r:id="rId17"/>
    <p:sldId id="27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3D7C-5835-48BA-96C2-57F3A69FC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9E89A-85C5-4335-A5AD-A14C41231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B1B1-CB31-4576-948A-F3BBFBEF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7171-3371-4142-9D46-FFB334BA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EA23C-9CCC-41E1-87FF-66F52856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73E8-ACE5-4775-BB99-E9A229B9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4978A-D44E-4283-8EF1-264E0C958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2C54-7635-402A-8F3B-A1BDD0C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B3CA-6D67-4EC7-BFAE-0570CFAD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9273-7BB3-4C6B-A9DA-DBDC5FED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7AC65-5B67-43CF-8F0D-CAFCF126A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3A8BB-3E23-46D7-9914-E0B51FBCE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D131-881A-4099-94DC-936C16F8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51EB-9BFD-4CDC-9075-7FAFDEDF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1277-7327-456B-83E5-A254F3CC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A1D-D54B-4951-8ADB-073499DE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174D-4E42-4AF6-BDCB-94D595C7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FF5BD-0BAC-4F0E-BB9A-BB5B1FDA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DD20-8178-4B96-876F-80DF087E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B5DA-336C-44AB-A96A-C3608175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BBB2-7F6D-469E-897F-3A4C080D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86656-511B-4188-AE07-CC1096D4A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F7BF1-8FB6-4CDC-AB47-0E148A0C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4A1EB-558D-4353-86D7-8019B931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6D71-D0CC-42BF-8C5A-71E22C31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CDD8-3C12-4F81-AC14-9B253CFF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F35E-8388-4AA5-A5AD-BCC049CAE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B3FC5-59C7-4AB9-B827-BEFF0694D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3DF6A-D3D2-4A10-9789-956A83E9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56A4A-56A3-44C6-9EE7-C31A6683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6C4CB-0E9A-4ABA-B40F-1EE3444E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5868-02FD-470D-822E-7072EEBD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7452-887D-47C8-A960-9A2EFD6B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22C89-6B34-4C30-AFB3-CC33716B8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004F9-08A3-48B0-8026-87603A20D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0AD35-E5FC-446A-B451-EF08B8A66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43696-96FB-4284-8C34-27F8F2C6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8A97A-1910-472F-818D-93B37C3C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556AD-F6F8-4891-A080-F15DB2A5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FDCD-D324-4BD0-AAE7-107BC775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353DE-BC02-4A5F-877B-7A111B88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3BFFE-255D-4263-BF8F-AE12678D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DB07-B87F-4207-B21E-DD1550C3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46E36-DF86-4461-9715-905ED3E0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F5E85-5A00-469E-9308-56EA55A8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5A0B-4F50-4CC3-BB27-4C10FE77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4D75-976C-48B7-BD46-C2884FD0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AF15-89A7-4319-BA55-A164AE46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29314-6E79-4C50-BA98-D21718B63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E37D7-3978-4310-8F01-B325FA01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E2596-4230-4A7B-BAE2-94DDE8CD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8624-85CF-4FB1-B1A8-B24F866D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9F7C-6876-490C-AD3D-221BBCAD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1D6BB-8E0F-48EF-94DF-7A5B28134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FB358-AA5B-41D3-9808-6A44CB758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F44AD-C4D6-4DB0-BEC1-5582BA09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C63EE-D31B-4842-85F7-2A15FAE8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C1982-6D41-4AFD-A2D6-6A2B4DF1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7D95D-DE15-4CA4-9CDB-8690BE12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495FC-9567-4142-B011-85F2303F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30C7-2865-4FE4-AC63-75A2AB635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21F1-C06E-4312-8F9E-99F458DBA62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36DE-79E9-45D1-B37E-C97BB82B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97F0-935D-4455-B5B4-BE65D2D9D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E9A4-402B-4A20-977F-D5246F9D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1D9B319B-D01C-4CFC-8371-E1CAAA97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0C9B1-B45E-4EF5-9FCA-F13D3308471E}"/>
              </a:ext>
            </a:extLst>
          </p:cNvPr>
          <p:cNvSpPr txBox="1"/>
          <p:nvPr/>
        </p:nvSpPr>
        <p:spPr>
          <a:xfrm>
            <a:off x="1969477" y="4521799"/>
            <a:ext cx="835620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Georgia" panose="02040502050405020303" pitchFamily="18" charset="0"/>
              </a:rPr>
              <a:t>Back the Blue </a:t>
            </a:r>
            <a:r>
              <a:rPr lang="en-US" sz="4800" dirty="0">
                <a:latin typeface="Georgia" panose="02040502050405020303" pitchFamily="18" charset="0"/>
              </a:rPr>
              <a:t>Hurts Police</a:t>
            </a:r>
          </a:p>
          <a:p>
            <a:pPr algn="ctr"/>
            <a:r>
              <a:rPr lang="en-US" sz="3100" dirty="0">
                <a:latin typeface="Georgia" panose="02040502050405020303" pitchFamily="18" charset="0"/>
              </a:rPr>
              <a:t>Tom Hochschild Jr.</a:t>
            </a:r>
          </a:p>
          <a:p>
            <a:pPr algn="ctr"/>
            <a:r>
              <a:rPr lang="en-US" sz="3100" dirty="0">
                <a:latin typeface="Georgia" panose="02040502050405020303" pitchFamily="18" charset="0"/>
              </a:rPr>
              <a:t>Lorna Alvarez-Rivera</a:t>
            </a:r>
          </a:p>
          <a:p>
            <a:pPr algn="ctr"/>
            <a:r>
              <a:rPr lang="en-US" sz="3100" dirty="0">
                <a:latin typeface="Georgia" panose="02040502050405020303" pitchFamily="18" charset="0"/>
              </a:rPr>
              <a:t>Valdosta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24985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2B31E-F0F5-4805-86F0-B92CCBB46D07}"/>
              </a:ext>
            </a:extLst>
          </p:cNvPr>
          <p:cNvSpPr txBox="1"/>
          <p:nvPr/>
        </p:nvSpPr>
        <p:spPr>
          <a:xfrm>
            <a:off x="5411576" y="1894246"/>
            <a:ext cx="4978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latin typeface="Georgia" panose="02040502050405020303" pitchFamily="18" charset="0"/>
            </a:endParaRP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Pleasant Occupation 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Scarcity of Talent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Occupational Prestige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High Salary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7E644-68E6-4199-86DE-828C8C683509}"/>
              </a:ext>
            </a:extLst>
          </p:cNvPr>
          <p:cNvSpPr txBox="1"/>
          <p:nvPr/>
        </p:nvSpPr>
        <p:spPr>
          <a:xfrm>
            <a:off x="4561604" y="1046919"/>
            <a:ext cx="420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latin typeface="Georgia" panose="02040502050405020303" pitchFamily="18" charset="0"/>
              </a:rPr>
              <a:t>Medical Doctor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2E75A-7470-470D-994E-E6158D17BB25}"/>
              </a:ext>
            </a:extLst>
          </p:cNvPr>
          <p:cNvSpPr txBox="1"/>
          <p:nvPr/>
        </p:nvSpPr>
        <p:spPr>
          <a:xfrm>
            <a:off x="10482470" y="1854490"/>
            <a:ext cx="22263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6148" name="Picture 4" descr="New Frontiers in Academic Surgery - Opening Doors: Contemporary African  American Academic Surgeons">
            <a:extLst>
              <a:ext uri="{FF2B5EF4-FFF2-40B4-BE49-F238E27FC236}">
                <a16:creationId xmlns:a16="http://schemas.microsoft.com/office/drawing/2014/main" id="{C649D7EC-C72A-4AD6-BD50-E676849B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" b="5060"/>
          <a:stretch/>
        </p:blipFill>
        <p:spPr bwMode="auto">
          <a:xfrm>
            <a:off x="1009511" y="2214599"/>
            <a:ext cx="4104807" cy="313932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2B31E-F0F5-4805-86F0-B92CCBB46D07}"/>
              </a:ext>
            </a:extLst>
          </p:cNvPr>
          <p:cNvSpPr txBox="1"/>
          <p:nvPr/>
        </p:nvSpPr>
        <p:spPr>
          <a:xfrm>
            <a:off x="5102084" y="1894246"/>
            <a:ext cx="5336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latin typeface="Georgia" panose="02040502050405020303" pitchFamily="18" charset="0"/>
            </a:endParaRP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Pleasant Occupation 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Scarcity of Talent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Occupational Prestige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High Salary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7E644-68E6-4199-86DE-828C8C683509}"/>
              </a:ext>
            </a:extLst>
          </p:cNvPr>
          <p:cNvSpPr txBox="1"/>
          <p:nvPr/>
        </p:nvSpPr>
        <p:spPr>
          <a:xfrm>
            <a:off x="4392794" y="1046919"/>
            <a:ext cx="420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Georgia" panose="02040502050405020303" pitchFamily="18" charset="0"/>
              </a:rPr>
              <a:t>Military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2E75A-7470-470D-994E-E6158D17BB25}"/>
              </a:ext>
            </a:extLst>
          </p:cNvPr>
          <p:cNvSpPr txBox="1"/>
          <p:nvPr/>
        </p:nvSpPr>
        <p:spPr>
          <a:xfrm>
            <a:off x="10438228" y="1854490"/>
            <a:ext cx="22706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9218" name="Picture 2" descr="Special forces - Wikipedia">
            <a:extLst>
              <a:ext uri="{FF2B5EF4-FFF2-40B4-BE49-F238E27FC236}">
                <a16:creationId xmlns:a16="http://schemas.microsoft.com/office/drawing/2014/main" id="{DECD33A9-E2A9-4D73-AFF1-3161FBB8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07" y="2301902"/>
            <a:ext cx="4546397" cy="303046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2B31E-F0F5-4805-86F0-B92CCBB46D07}"/>
              </a:ext>
            </a:extLst>
          </p:cNvPr>
          <p:cNvSpPr txBox="1"/>
          <p:nvPr/>
        </p:nvSpPr>
        <p:spPr>
          <a:xfrm>
            <a:off x="5496997" y="1894246"/>
            <a:ext cx="4945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latin typeface="Georgia" panose="02040502050405020303" pitchFamily="18" charset="0"/>
            </a:endParaRP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Pleasant Occupation 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Scarcity of Talent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Occupational Prestige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High Salary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7E644-68E6-4199-86DE-828C8C683509}"/>
              </a:ext>
            </a:extLst>
          </p:cNvPr>
          <p:cNvSpPr txBox="1"/>
          <p:nvPr/>
        </p:nvSpPr>
        <p:spPr>
          <a:xfrm>
            <a:off x="4133253" y="1099929"/>
            <a:ext cx="4969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Georgia" panose="02040502050405020303" pitchFamily="18" charset="0"/>
              </a:rPr>
              <a:t>Garbage Collector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2E75A-7470-470D-994E-E6158D17BB25}"/>
              </a:ext>
            </a:extLst>
          </p:cNvPr>
          <p:cNvSpPr txBox="1"/>
          <p:nvPr/>
        </p:nvSpPr>
        <p:spPr>
          <a:xfrm>
            <a:off x="10442713" y="1854490"/>
            <a:ext cx="17890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The Blues - Confessions of a Serial Dater in LA">
            <a:extLst>
              <a:ext uri="{FF2B5EF4-FFF2-40B4-BE49-F238E27FC236}">
                <a16:creationId xmlns:a16="http://schemas.microsoft.com/office/drawing/2014/main" id="{05FCE344-4AFB-43AC-B363-00B6392B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3" y="2326610"/>
            <a:ext cx="4389526" cy="291044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2B31E-F0F5-4805-86F0-B92CCBB46D07}"/>
              </a:ext>
            </a:extLst>
          </p:cNvPr>
          <p:cNvSpPr txBox="1"/>
          <p:nvPr/>
        </p:nvSpPr>
        <p:spPr>
          <a:xfrm>
            <a:off x="5181598" y="1894246"/>
            <a:ext cx="4956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latin typeface="Georgia" panose="02040502050405020303" pitchFamily="18" charset="0"/>
            </a:endParaRP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Pleasant Occupation 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Scarcity of Talent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Occupational Prestige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High Salary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7E644-68E6-4199-86DE-828C8C683509}"/>
              </a:ext>
            </a:extLst>
          </p:cNvPr>
          <p:cNvSpPr txBox="1"/>
          <p:nvPr/>
        </p:nvSpPr>
        <p:spPr>
          <a:xfrm>
            <a:off x="4420927" y="861388"/>
            <a:ext cx="420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Georgia" panose="02040502050405020303" pitchFamily="18" charset="0"/>
              </a:rPr>
              <a:t>Police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2E75A-7470-470D-994E-E6158D17BB25}"/>
              </a:ext>
            </a:extLst>
          </p:cNvPr>
          <p:cNvSpPr txBox="1"/>
          <p:nvPr/>
        </p:nvSpPr>
        <p:spPr>
          <a:xfrm>
            <a:off x="10137913" y="1846452"/>
            <a:ext cx="1961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X</a:t>
            </a:r>
            <a:endParaRPr lang="en-US" sz="3200" dirty="0">
              <a:latin typeface="Georgia" panose="02040502050405020303" pitchFamily="18" charset="0"/>
            </a:endParaRP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1A7A1A5-A00D-4DA8-B701-BC7D1ED6C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4"/>
          <a:stretch/>
        </p:blipFill>
        <p:spPr bwMode="auto">
          <a:xfrm>
            <a:off x="1023728" y="2089747"/>
            <a:ext cx="3733802" cy="325358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46C7E4-B0B0-4A6C-9747-0BEB63206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8" t="10029" r="69891" b="80305"/>
          <a:stretch/>
        </p:blipFill>
        <p:spPr>
          <a:xfrm>
            <a:off x="4870175" y="178903"/>
            <a:ext cx="2120348" cy="662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C3465-7597-406D-BB89-31F62DA5C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5" t="22015" r="36050" b="12442"/>
          <a:stretch/>
        </p:blipFill>
        <p:spPr>
          <a:xfrm>
            <a:off x="2902227" y="1040294"/>
            <a:ext cx="6056244" cy="5400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311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E2652-B92E-4802-9999-DBA00C95E3C1}"/>
              </a:ext>
            </a:extLst>
          </p:cNvPr>
          <p:cNvSpPr txBox="1"/>
          <p:nvPr/>
        </p:nvSpPr>
        <p:spPr>
          <a:xfrm>
            <a:off x="2180496" y="1547442"/>
            <a:ext cx="88907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Police officers are expected to act as: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S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ocial workers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E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mergency medical technicians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M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ental health counselors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R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elationship counselors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J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uvenile mentors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Public relations figures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E2652-B92E-4802-9999-DBA00C95E3C1}"/>
              </a:ext>
            </a:extLst>
          </p:cNvPr>
          <p:cNvSpPr txBox="1"/>
          <p:nvPr/>
        </p:nvSpPr>
        <p:spPr>
          <a:xfrm>
            <a:off x="503583" y="2753389"/>
            <a:ext cx="1141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 In Valdosta, the basic police officer salary (with police accreditation bonus) is $39,669.40.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5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E2652-B92E-4802-9999-DBA00C95E3C1}"/>
              </a:ext>
            </a:extLst>
          </p:cNvPr>
          <p:cNvSpPr txBox="1"/>
          <p:nvPr/>
        </p:nvSpPr>
        <p:spPr>
          <a:xfrm>
            <a:off x="318052" y="1401664"/>
            <a:ext cx="115028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u="sng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Research Questions</a:t>
            </a:r>
            <a:endParaRPr lang="en-US" sz="3600" b="0" i="0" u="sng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1) Did occupational prestige for police decline after the origination of the Black Lives </a:t>
            </a:r>
            <a:r>
              <a:rPr lang="en-US" sz="3600">
                <a:solidFill>
                  <a:srgbClr val="444444"/>
                </a:solidFill>
                <a:latin typeface="Georgia" panose="02040502050405020303" pitchFamily="18" charset="0"/>
              </a:rPr>
              <a:t>Matter movement?</a:t>
            </a:r>
            <a:endParaRPr lang="en-US" sz="3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algn="ctr"/>
            <a:endParaRPr lang="en-US" sz="3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solidFill>
                  <a:srgbClr val="444444"/>
                </a:solidFill>
                <a:latin typeface="Georgia" panose="02040502050405020303" pitchFamily="18" charset="0"/>
              </a:rPr>
              <a:t>2) If occupational prestige has diminished, have police departments had to increase financial incentives to attract and retain police officers?</a:t>
            </a:r>
          </a:p>
          <a:p>
            <a:pPr algn="ctr"/>
            <a:endParaRPr lang="en-US" sz="4000" b="0" i="0" dirty="0">
              <a:solidFill>
                <a:srgbClr val="444444"/>
              </a:solidFill>
              <a:effectLst/>
              <a:latin typeface="FranklinITCProLight"/>
            </a:endParaRPr>
          </a:p>
        </p:txBody>
      </p:sp>
    </p:spTree>
    <p:extLst>
      <p:ext uri="{BB962C8B-B14F-4D97-AF65-F5344CB8AC3E}">
        <p14:creationId xmlns:p14="http://schemas.microsoft.com/office/powerpoint/2010/main" val="5500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1D9B319B-D01C-4CFC-8371-E1CAAA97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0C9B1-B45E-4EF5-9FCA-F13D3308471E}"/>
              </a:ext>
            </a:extLst>
          </p:cNvPr>
          <p:cNvSpPr txBox="1"/>
          <p:nvPr/>
        </p:nvSpPr>
        <p:spPr>
          <a:xfrm>
            <a:off x="1969477" y="4521799"/>
            <a:ext cx="8356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Georgia" panose="02040502050405020303" pitchFamily="18" charset="0"/>
              </a:rPr>
              <a:t>Back the Blue </a:t>
            </a:r>
            <a:r>
              <a:rPr lang="en-US" sz="4800" dirty="0">
                <a:latin typeface="Georgia" panose="02040502050405020303" pitchFamily="18" charset="0"/>
              </a:rPr>
              <a:t>Hurts Police</a:t>
            </a: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Tom Hochschild Jr.</a:t>
            </a: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Lorna Alvarez-Rivera</a:t>
            </a:r>
            <a:endParaRPr lang="en-US" sz="2800" dirty="0">
              <a:latin typeface="Georgia" panose="02040502050405020303" pitchFamily="18" charset="0"/>
            </a:endParaRP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Valdosta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0910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Tom Hochschild and text">
            <a:extLst>
              <a:ext uri="{FF2B5EF4-FFF2-40B4-BE49-F238E27FC236}">
                <a16:creationId xmlns:a16="http://schemas.microsoft.com/office/drawing/2014/main" id="{A49B2EF4-90D0-4F89-856C-8FE38839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91" y="1518093"/>
            <a:ext cx="5746070" cy="502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ldostadailytimes.com">
            <a:extLst>
              <a:ext uri="{FF2B5EF4-FFF2-40B4-BE49-F238E27FC236}">
                <a16:creationId xmlns:a16="http://schemas.microsoft.com/office/drawing/2014/main" id="{6E127284-CA30-43E7-8DA4-57F7BE2BA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4" b="14791"/>
          <a:stretch/>
        </p:blipFill>
        <p:spPr bwMode="auto">
          <a:xfrm>
            <a:off x="4619625" y="318054"/>
            <a:ext cx="2952750" cy="10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e Believe Blue Lives Matter Yard Signs">
            <a:extLst>
              <a:ext uri="{FF2B5EF4-FFF2-40B4-BE49-F238E27FC236}">
                <a16:creationId xmlns:a16="http://schemas.microsoft.com/office/drawing/2014/main" id="{314099A3-427F-418A-A45C-C384B05E4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1"/>
          <a:stretch/>
        </p:blipFill>
        <p:spPr bwMode="auto">
          <a:xfrm>
            <a:off x="8381846" y="2081561"/>
            <a:ext cx="3163039" cy="2694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ack The Blue&amp;#39; billboard goes up on Rangeline – Newstalk KZRG">
            <a:extLst>
              <a:ext uri="{FF2B5EF4-FFF2-40B4-BE49-F238E27FC236}">
                <a16:creationId xmlns:a16="http://schemas.microsoft.com/office/drawing/2014/main" id="{768D3B00-9968-4CC7-9FF9-C690E8451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16141" r="1968" b="6870"/>
          <a:stretch/>
        </p:blipFill>
        <p:spPr bwMode="auto">
          <a:xfrm>
            <a:off x="647115" y="1533377"/>
            <a:ext cx="6949440" cy="3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5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umper Stickers – Thin Blue Line Back The Blue | MADE IN USA">
            <a:extLst>
              <a:ext uri="{FF2B5EF4-FFF2-40B4-BE49-F238E27FC236}">
                <a16:creationId xmlns:a16="http://schemas.microsoft.com/office/drawing/2014/main" id="{23B05850-AAE7-421A-83FE-6CB4619E7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15" b="19950"/>
          <a:stretch/>
        </p:blipFill>
        <p:spPr bwMode="auto">
          <a:xfrm>
            <a:off x="343359" y="2480023"/>
            <a:ext cx="3343394" cy="2778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B0BAB-F067-4E55-84C2-F027331B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179" y="2964561"/>
            <a:ext cx="3618964" cy="1809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mockup blue">
            <a:extLst>
              <a:ext uri="{FF2B5EF4-FFF2-40B4-BE49-F238E27FC236}">
                <a16:creationId xmlns:a16="http://schemas.microsoft.com/office/drawing/2014/main" id="{C74195A1-A28A-4E8D-A9DD-41A53E6E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80" y="1991816"/>
            <a:ext cx="3754972" cy="3754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uest Opinion | &amp;#39;Back the Blue&amp;#39; bill will harm rather than help Iowa - The  Daily Iowan">
            <a:extLst>
              <a:ext uri="{FF2B5EF4-FFF2-40B4-BE49-F238E27FC236}">
                <a16:creationId xmlns:a16="http://schemas.microsoft.com/office/drawing/2014/main" id="{CDF0B83B-BD2F-499F-9A0C-0934588E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6" y="180845"/>
            <a:ext cx="5050825" cy="3372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ack The Blue March in Tavares">
            <a:extLst>
              <a:ext uri="{FF2B5EF4-FFF2-40B4-BE49-F238E27FC236}">
                <a16:creationId xmlns:a16="http://schemas.microsoft.com/office/drawing/2014/main" id="{5EEAB804-F90C-4D36-A859-05267EAE7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6507"/>
          <a:stretch/>
        </p:blipFill>
        <p:spPr bwMode="auto">
          <a:xfrm>
            <a:off x="6508143" y="667586"/>
            <a:ext cx="5282418" cy="288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ck the Blue rallies show law enforcement support | TheUnion.com">
            <a:extLst>
              <a:ext uri="{FF2B5EF4-FFF2-40B4-BE49-F238E27FC236}">
                <a16:creationId xmlns:a16="http://schemas.microsoft.com/office/drawing/2014/main" id="{1DB59E5C-2D6B-4321-BC62-5E1255A2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8" y="3879502"/>
            <a:ext cx="4188300" cy="279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eople march down Ruby Street at a Back the Blue rally in downtown Tavares on Saturday, April 3, 2021. [PAUL RYAN / CORRESPONDENT]">
            <a:extLst>
              <a:ext uri="{FF2B5EF4-FFF2-40B4-BE49-F238E27FC236}">
                <a16:creationId xmlns:a16="http://schemas.microsoft.com/office/drawing/2014/main" id="{52904C3D-8904-4FE2-A70A-03EBE70B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43" y="4079441"/>
            <a:ext cx="4903339" cy="2778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91A12-98CD-46F5-B9C8-BE030237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 r="12174" b="10899"/>
          <a:stretch/>
        </p:blipFill>
        <p:spPr>
          <a:xfrm>
            <a:off x="742121" y="616227"/>
            <a:ext cx="10707757" cy="5499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0A4710-5B05-4993-8E2C-4390DBB07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9" r="25543" b="14379"/>
          <a:stretch/>
        </p:blipFill>
        <p:spPr>
          <a:xfrm>
            <a:off x="848138" y="265042"/>
            <a:ext cx="10601739" cy="614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F9E8E-13F5-46CA-8581-E53ACF751D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76" r="25000" b="5486"/>
          <a:stretch/>
        </p:blipFill>
        <p:spPr>
          <a:xfrm>
            <a:off x="742119" y="93012"/>
            <a:ext cx="10707757" cy="6722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8DF26-B739-4BDD-A406-34960E10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69" r="22065" b="38159"/>
          <a:stretch/>
        </p:blipFill>
        <p:spPr>
          <a:xfrm>
            <a:off x="260488" y="1086940"/>
            <a:ext cx="11777038" cy="45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n police be reformed? Defund movement tests Bay Area cities">
            <a:extLst>
              <a:ext uri="{FF2B5EF4-FFF2-40B4-BE49-F238E27FC236}">
                <a16:creationId xmlns:a16="http://schemas.microsoft.com/office/drawing/2014/main" id="{F5EEEFB6-F7BB-48A1-B53C-E13D101C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38" y="153297"/>
            <a:ext cx="4193253" cy="279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lls to reform, defund, dismantle and abolish the police, explained.">
            <a:extLst>
              <a:ext uri="{FF2B5EF4-FFF2-40B4-BE49-F238E27FC236}">
                <a16:creationId xmlns:a16="http://schemas.microsoft.com/office/drawing/2014/main" id="{94557829-4C58-4414-BB70-487A47F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56" y="4061683"/>
            <a:ext cx="4698422" cy="264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vada governor calls for investigation into arrests at Las Vegas Strip  protest | Las Vegas Review-Journal">
            <a:extLst>
              <a:ext uri="{FF2B5EF4-FFF2-40B4-BE49-F238E27FC236}">
                <a16:creationId xmlns:a16="http://schemas.microsoft.com/office/drawing/2014/main" id="{AB6199CB-217A-4AB6-A00C-1C9B1055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153455"/>
            <a:ext cx="4185627" cy="279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108A7-1204-437A-9DF4-0B1173DC59F2}"/>
              </a:ext>
            </a:extLst>
          </p:cNvPr>
          <p:cNvSpPr txBox="1"/>
          <p:nvPr/>
        </p:nvSpPr>
        <p:spPr>
          <a:xfrm>
            <a:off x="2994992" y="3087757"/>
            <a:ext cx="6771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Black Lives Matter started July 2013</a:t>
            </a: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Blue Lives Matter started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1717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2B31E-F0F5-4805-86F0-B92CCBB46D07}"/>
              </a:ext>
            </a:extLst>
          </p:cNvPr>
          <p:cNvSpPr txBox="1"/>
          <p:nvPr/>
        </p:nvSpPr>
        <p:spPr>
          <a:xfrm>
            <a:off x="1364974" y="1894246"/>
            <a:ext cx="944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latin typeface="Georgia" panose="02040502050405020303" pitchFamily="18" charset="0"/>
            </a:endParaRP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Pleasant Occupation 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Scarcity of Talent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Occupational Prestige (High Status)</a:t>
            </a:r>
          </a:p>
          <a:p>
            <a:pPr algn="ctr"/>
            <a:r>
              <a:rPr lang="en-US" sz="3600" dirty="0">
                <a:latin typeface="Georgia" panose="02040502050405020303" pitchFamily="18" charset="0"/>
              </a:rPr>
              <a:t>High Salary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2B31E-F0F5-4805-86F0-B92CCBB46D07}"/>
              </a:ext>
            </a:extLst>
          </p:cNvPr>
          <p:cNvSpPr txBox="1"/>
          <p:nvPr/>
        </p:nvSpPr>
        <p:spPr>
          <a:xfrm>
            <a:off x="5658678" y="1894246"/>
            <a:ext cx="4731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>
              <a:latin typeface="Georgia" panose="02040502050405020303" pitchFamily="18" charset="0"/>
            </a:endParaRP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Pleasant Occupation 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Scarcity of Talent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Occupational Prestige</a:t>
            </a:r>
          </a:p>
          <a:p>
            <a:pPr algn="r"/>
            <a:r>
              <a:rPr lang="en-US" sz="3600" dirty="0">
                <a:latin typeface="Georgia" panose="02040502050405020303" pitchFamily="18" charset="0"/>
              </a:rPr>
              <a:t>High Salary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7E644-68E6-4199-86DE-828C8C683509}"/>
              </a:ext>
            </a:extLst>
          </p:cNvPr>
          <p:cNvSpPr txBox="1"/>
          <p:nvPr/>
        </p:nvSpPr>
        <p:spPr>
          <a:xfrm>
            <a:off x="3254125" y="861388"/>
            <a:ext cx="5738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Georgia" panose="02040502050405020303" pitchFamily="18" charset="0"/>
              </a:rPr>
              <a:t>Professional Athlete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2E75A-7470-470D-994E-E6158D17BB25}"/>
              </a:ext>
            </a:extLst>
          </p:cNvPr>
          <p:cNvSpPr txBox="1"/>
          <p:nvPr/>
        </p:nvSpPr>
        <p:spPr>
          <a:xfrm>
            <a:off x="10734265" y="1854490"/>
            <a:ext cx="28359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√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8194" name="Picture 2" descr="Atlanta Braves Swinging Better Preseason Bats In 2018">
            <a:extLst>
              <a:ext uri="{FF2B5EF4-FFF2-40B4-BE49-F238E27FC236}">
                <a16:creationId xmlns:a16="http://schemas.microsoft.com/office/drawing/2014/main" id="{A2BD13CD-D00C-4528-9726-74F3937E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8" y="2060717"/>
            <a:ext cx="4222091" cy="341243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212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FranklinITCProLight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Hochschild</dc:creator>
  <cp:lastModifiedBy>Thomas Hochschild</cp:lastModifiedBy>
  <cp:revision>19</cp:revision>
  <dcterms:created xsi:type="dcterms:W3CDTF">2021-10-04T23:49:34Z</dcterms:created>
  <dcterms:modified xsi:type="dcterms:W3CDTF">2021-10-08T12:24:50Z</dcterms:modified>
</cp:coreProperties>
</file>