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5" r:id="rId8"/>
    <p:sldId id="259" r:id="rId9"/>
    <p:sldId id="264" r:id="rId10"/>
    <p:sldId id="260" r:id="rId11"/>
    <p:sldId id="261" r:id="rId12"/>
    <p:sldId id="262" r:id="rId13"/>
    <p:sldId id="263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D4130-2698-441F-A20E-481A48939EAA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FCDF-DDB5-4FBB-B37B-D73FE2507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5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D4130-2698-441F-A20E-481A48939EAA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FCDF-DDB5-4FBB-B37B-D73FE2507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16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D4130-2698-441F-A20E-481A48939EAA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FCDF-DDB5-4FBB-B37B-D73FE2507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18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D4130-2698-441F-A20E-481A48939EAA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FCDF-DDB5-4FBB-B37B-D73FE2507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38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D4130-2698-441F-A20E-481A48939EAA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FCDF-DDB5-4FBB-B37B-D73FE2507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94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D4130-2698-441F-A20E-481A48939EAA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FCDF-DDB5-4FBB-B37B-D73FE2507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34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D4130-2698-441F-A20E-481A48939EAA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FCDF-DDB5-4FBB-B37B-D73FE2507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24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D4130-2698-441F-A20E-481A48939EAA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FCDF-DDB5-4FBB-B37B-D73FE2507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00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D4130-2698-441F-A20E-481A48939EAA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FCDF-DDB5-4FBB-B37B-D73FE2507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49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D4130-2698-441F-A20E-481A48939EAA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FCDF-DDB5-4FBB-B37B-D73FE2507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2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D4130-2698-441F-A20E-481A48939EAA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FCDF-DDB5-4FBB-B37B-D73FE2507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79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D4130-2698-441F-A20E-481A48939EAA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1FCDF-DDB5-4FBB-B37B-D73FE2507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48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+mn-lt"/>
              </a:rPr>
              <a:t>Greetings from Valdosta State University!</a:t>
            </a:r>
          </a:p>
        </p:txBody>
      </p:sp>
      <p:pic>
        <p:nvPicPr>
          <p:cNvPr id="1026" name="Picture 2" descr="Top 5 Instagram-Worthy Places at #VState – Valdosta State University – The  Bonfir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825624"/>
            <a:ext cx="7829005" cy="4819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7564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solidFill>
                  <a:srgbClr val="FF0000"/>
                </a:solidFill>
                <a:latin typeface="+mn-lt"/>
              </a:rPr>
              <a:t>Of the 45 CALEA Agencies in GA 40 are also Ga State Certified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Does anyone remember the Ferguson, MO Police Chief Jason Armstrong’s comparison to Certification with being in Compliance with a DOJ Consent Decree?</a:t>
            </a:r>
          </a:p>
          <a:p>
            <a:r>
              <a:rPr lang="en-US" sz="3600" dirty="0"/>
              <a:t>Ferguson, “The small Department with a big name, meeting accreditation standards is a 1, complying with a DOJ Consent Decree is a 10.”</a:t>
            </a:r>
          </a:p>
        </p:txBody>
      </p:sp>
    </p:spTree>
    <p:extLst>
      <p:ext uri="{BB962C8B-B14F-4D97-AF65-F5344CB8AC3E}">
        <p14:creationId xmlns:p14="http://schemas.microsoft.com/office/powerpoint/2010/main" val="3612249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FF0000"/>
                </a:solidFill>
                <a:latin typeface="+mn-lt"/>
              </a:rPr>
              <a:t>In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Get Vaccinated!</a:t>
            </a:r>
          </a:p>
          <a:p>
            <a:endParaRPr lang="en-US" sz="4400" dirty="0"/>
          </a:p>
          <a:p>
            <a:r>
              <a:rPr lang="en-US" sz="4400" dirty="0"/>
              <a:t>Get Certified!  Just don’t promise your constituents lower crime rates will result!</a:t>
            </a:r>
          </a:p>
        </p:txBody>
      </p:sp>
    </p:spTree>
    <p:extLst>
      <p:ext uri="{BB962C8B-B14F-4D97-AF65-F5344CB8AC3E}">
        <p14:creationId xmlns:p14="http://schemas.microsoft.com/office/powerpoint/2010/main" val="296999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Presentation by Chris Cooke and R.K. Prine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dirty="0"/>
              <a:t>A Brief Comparison of Ga Law Enforcement Agencies across three categories.</a:t>
            </a:r>
          </a:p>
          <a:p>
            <a:pPr marL="0" indent="0" algn="ctr">
              <a:buNone/>
            </a:pPr>
            <a:endParaRPr lang="en-US" sz="4000" dirty="0"/>
          </a:p>
          <a:p>
            <a:pPr marL="742950" indent="-742950">
              <a:buAutoNum type="arabicParenR"/>
            </a:pPr>
            <a:r>
              <a:rPr lang="en-US" sz="4000" dirty="0"/>
              <a:t>Commission on Accreditation for Law Enforcement Agencies, CALEA </a:t>
            </a:r>
          </a:p>
          <a:p>
            <a:pPr marL="742950" indent="-742950">
              <a:buAutoNum type="arabicParenR"/>
            </a:pPr>
            <a:r>
              <a:rPr lang="en-US" sz="4000" dirty="0"/>
              <a:t>Ga State Certified</a:t>
            </a:r>
          </a:p>
          <a:p>
            <a:pPr marL="742950" indent="-742950">
              <a:buAutoNum type="arabicParenR"/>
            </a:pPr>
            <a:r>
              <a:rPr lang="en-US" sz="4000" dirty="0"/>
              <a:t>Non-Certified</a:t>
            </a:r>
          </a:p>
        </p:txBody>
      </p:sp>
    </p:spTree>
    <p:extLst>
      <p:ext uri="{BB962C8B-B14F-4D97-AF65-F5344CB8AC3E}">
        <p14:creationId xmlns:p14="http://schemas.microsoft.com/office/powerpoint/2010/main" val="4089362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+mn-lt"/>
              </a:rPr>
              <a:t>Two Part Methodology, 1 (N=65, 43% return rate)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Telephone Survey of Community Stakeholders Chamber of Commerce</a:t>
            </a:r>
          </a:p>
          <a:p>
            <a:r>
              <a:rPr lang="en-US" dirty="0"/>
              <a:t>Levels of Satisfaction on Overall Performance</a:t>
            </a:r>
          </a:p>
          <a:p>
            <a:r>
              <a:rPr lang="en-US" dirty="0"/>
              <a:t>Professionalism</a:t>
            </a:r>
          </a:p>
          <a:p>
            <a:r>
              <a:rPr lang="en-US" dirty="0"/>
              <a:t>Transparency including Use of Force Audits</a:t>
            </a:r>
          </a:p>
          <a:p>
            <a:r>
              <a:rPr lang="en-US" dirty="0"/>
              <a:t>Response to the Community</a:t>
            </a:r>
          </a:p>
          <a:p>
            <a:r>
              <a:rPr lang="en-US" dirty="0"/>
              <a:t>Race Relations including efforts to promote Diversity in the Depts.</a:t>
            </a:r>
          </a:p>
          <a:p>
            <a:r>
              <a:rPr lang="en-US" dirty="0"/>
              <a:t>Attempts to form Partnerships in the Community</a:t>
            </a:r>
          </a:p>
        </p:txBody>
      </p:sp>
    </p:spTree>
    <p:extLst>
      <p:ext uri="{BB962C8B-B14F-4D97-AF65-F5344CB8AC3E}">
        <p14:creationId xmlns:p14="http://schemas.microsoft.com/office/powerpoint/2010/main" val="1076481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Survey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There was a general level of support for Law Enforcement agencies across the board with values ranging from 3.5 to 4.9 on a traditional Likert Scale 1=lowest to 5=highest</a:t>
            </a:r>
          </a:p>
          <a:p>
            <a:endParaRPr lang="en-US" sz="3600" dirty="0"/>
          </a:p>
          <a:p>
            <a:r>
              <a:rPr lang="en-US" sz="3600" dirty="0"/>
              <a:t>However, on every category CALEA and GA State Certified agencies ranked higher, usually by a factor of 1.  In other words a “letter grade” higher.</a:t>
            </a:r>
          </a:p>
        </p:txBody>
      </p:sp>
    </p:spTree>
    <p:extLst>
      <p:ext uri="{BB962C8B-B14F-4D97-AF65-F5344CB8AC3E}">
        <p14:creationId xmlns:p14="http://schemas.microsoft.com/office/powerpoint/2010/main" val="2615761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Methodology Part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Examination of UCR Crime Data over a 5 year period</a:t>
            </a:r>
          </a:p>
          <a:p>
            <a:r>
              <a:rPr lang="en-US" sz="3200" dirty="0"/>
              <a:t>This also included reporting rates across the agencies</a:t>
            </a:r>
          </a:p>
          <a:p>
            <a:pPr marL="0" lvl="0" indent="0">
              <a:buNone/>
            </a:pPr>
            <a:endParaRPr lang="en-US" sz="32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3200" dirty="0">
                <a:solidFill>
                  <a:prstClr val="black"/>
                </a:solidFill>
              </a:rPr>
              <a:t>40 CALEA Agencies</a:t>
            </a:r>
          </a:p>
          <a:p>
            <a:pPr marL="0" lvl="0" indent="0">
              <a:buNone/>
            </a:pPr>
            <a:r>
              <a:rPr lang="en-US" sz="3200" dirty="0">
                <a:solidFill>
                  <a:prstClr val="black"/>
                </a:solidFill>
              </a:rPr>
              <a:t>35 State Accredited</a:t>
            </a:r>
          </a:p>
          <a:p>
            <a:pPr marL="0" lvl="0" indent="0">
              <a:buNone/>
            </a:pPr>
            <a:r>
              <a:rPr lang="en-US" sz="3200" dirty="0">
                <a:solidFill>
                  <a:prstClr val="black"/>
                </a:solidFill>
              </a:rPr>
              <a:t>75 Non Accredited</a:t>
            </a:r>
            <a:endParaRPr lang="en-US" dirty="0">
              <a:solidFill>
                <a:prstClr val="black"/>
              </a:solidFill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24814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 4/5 years CALEA and GA State had higher reporting rates to the UCR compared to non-certified agencies</a:t>
            </a:r>
          </a:p>
          <a:p>
            <a:r>
              <a:rPr lang="en-US" sz="3600" dirty="0">
                <a:solidFill>
                  <a:srgbClr val="FF0000"/>
                </a:solidFill>
              </a:rPr>
              <a:t>In terms of Violent and Property Crime Rates non-certified agencies were slightly lower than CALEA and GA State Certified agencies for BOTH categories</a:t>
            </a:r>
          </a:p>
        </p:txBody>
      </p:sp>
    </p:spTree>
    <p:extLst>
      <p:ext uri="{BB962C8B-B14F-4D97-AF65-F5344CB8AC3E}">
        <p14:creationId xmlns:p14="http://schemas.microsoft.com/office/powerpoint/2010/main" val="3305010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A Note on Financial Costs to Obtain (CALEA)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25189"/>
            <a:ext cx="10515600" cy="3851774"/>
          </a:xfrm>
        </p:spPr>
        <p:txBody>
          <a:bodyPr/>
          <a:lstStyle/>
          <a:p>
            <a:r>
              <a:rPr lang="en-US" dirty="0"/>
              <a:t>			1 to 24 employees			$8,475.00</a:t>
            </a:r>
          </a:p>
          <a:p>
            <a:r>
              <a:rPr lang="en-US" dirty="0"/>
              <a:t>			25 to 199 employees		$11,450.00</a:t>
            </a:r>
          </a:p>
          <a:p>
            <a:r>
              <a:rPr lang="en-US" dirty="0"/>
              <a:t>			200-999 employees		$16,125.00</a:t>
            </a:r>
          </a:p>
          <a:p>
            <a:r>
              <a:rPr lang="en-US" dirty="0"/>
              <a:t>			1000 or more employees		$19,950.00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834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CALEA Annual Fees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95451"/>
            <a:ext cx="10515600" cy="3381512"/>
          </a:xfrm>
        </p:spPr>
        <p:txBody>
          <a:bodyPr/>
          <a:lstStyle/>
          <a:p>
            <a:r>
              <a:rPr lang="en-US" dirty="0"/>
              <a:t>			1 to 24 employees			$3,470.00</a:t>
            </a:r>
          </a:p>
          <a:p>
            <a:r>
              <a:rPr lang="en-US" dirty="0"/>
              <a:t>			25 to 199 employees		$4,065.00</a:t>
            </a:r>
          </a:p>
          <a:p>
            <a:r>
              <a:rPr lang="en-US" dirty="0"/>
              <a:t>			200-999 employees		$5,000.00</a:t>
            </a:r>
          </a:p>
          <a:p>
            <a:r>
              <a:rPr lang="en-US" dirty="0"/>
              <a:t>			1000 or more employees		$5,765.00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913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GA State Certification </a:t>
            </a:r>
            <a:br>
              <a:rPr lang="en-US" dirty="0">
                <a:solidFill>
                  <a:srgbClr val="FF0000"/>
                </a:solidFill>
                <a:latin typeface="+mn-lt"/>
              </a:rPr>
            </a:br>
            <a:r>
              <a:rPr lang="en-US" dirty="0">
                <a:solidFill>
                  <a:srgbClr val="FF0000"/>
                </a:solidFill>
                <a:latin typeface="+mn-lt"/>
              </a:rPr>
              <a:t>GA Association of Chiefs of Police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Cost Comparison to CALEA</a:t>
            </a:r>
          </a:p>
          <a:p>
            <a:r>
              <a:rPr lang="en-US" sz="4000" dirty="0"/>
              <a:t>$375 for certification</a:t>
            </a:r>
          </a:p>
          <a:p>
            <a:r>
              <a:rPr lang="en-US" sz="4000" dirty="0"/>
              <a:t>$375 annual renewal</a:t>
            </a:r>
          </a:p>
          <a:p>
            <a:endParaRPr lang="en-US" sz="4000" dirty="0"/>
          </a:p>
          <a:p>
            <a:r>
              <a:rPr lang="en-US" sz="4000" dirty="0"/>
              <a:t>CALEA Tier 1 has 181 Standards</a:t>
            </a:r>
          </a:p>
          <a:p>
            <a:r>
              <a:rPr lang="en-US" sz="4000" dirty="0"/>
              <a:t>Ga State has 129</a:t>
            </a:r>
          </a:p>
        </p:txBody>
      </p:sp>
    </p:spTree>
    <p:extLst>
      <p:ext uri="{BB962C8B-B14F-4D97-AF65-F5344CB8AC3E}">
        <p14:creationId xmlns:p14="http://schemas.microsoft.com/office/powerpoint/2010/main" val="3540244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CFB50694F29F4B9765D212BB2CF6BB" ma:contentTypeVersion="12" ma:contentTypeDescription="Create a new document." ma:contentTypeScope="" ma:versionID="d8e1e47935b2e5b1397d20310e5f8747">
  <xsd:schema xmlns:xsd="http://www.w3.org/2001/XMLSchema" xmlns:xs="http://www.w3.org/2001/XMLSchema" xmlns:p="http://schemas.microsoft.com/office/2006/metadata/properties" xmlns:ns3="666fb006-8488-490c-b909-c1c08ecd12b3" xmlns:ns4="5461c984-ac8e-487d-a9f7-286f0296a7db" targetNamespace="http://schemas.microsoft.com/office/2006/metadata/properties" ma:root="true" ma:fieldsID="c6126a36249d19141b26822531d3e2ad" ns3:_="" ns4:_="">
    <xsd:import namespace="666fb006-8488-490c-b909-c1c08ecd12b3"/>
    <xsd:import namespace="5461c984-ac8e-487d-a9f7-286f0296a7d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6fb006-8488-490c-b909-c1c08ecd12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61c984-ac8e-487d-a9f7-286f0296a7d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06E13EF-6322-48DA-9BB4-BB66C9CA36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6fb006-8488-490c-b909-c1c08ecd12b3"/>
    <ds:schemaRef ds:uri="5461c984-ac8e-487d-a9f7-286f0296a7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C5D880-7221-4D5B-B2D8-185BDDC841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53BAF9-40FD-4C17-B4E4-BDC67403BA6D}">
  <ds:schemaRefs>
    <ds:schemaRef ds:uri="http://www.w3.org/XML/1998/namespace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5461c984-ac8e-487d-a9f7-286f0296a7db"/>
    <ds:schemaRef ds:uri="666fb006-8488-490c-b909-c1c08ecd12b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452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Greetings from Valdosta State University!</vt:lpstr>
      <vt:lpstr>Presentation by Chris Cooke and R.K. Prine</vt:lpstr>
      <vt:lpstr>Two Part Methodology, 1 (N=65, 43% return rate)</vt:lpstr>
      <vt:lpstr>Survey Results</vt:lpstr>
      <vt:lpstr>Methodology Part 2</vt:lpstr>
      <vt:lpstr>Results</vt:lpstr>
      <vt:lpstr>A Note on Financial Costs to Obtain (CALEA)</vt:lpstr>
      <vt:lpstr>CALEA Annual Fees</vt:lpstr>
      <vt:lpstr>GA State Certification  GA Association of Chiefs of Police</vt:lpstr>
      <vt:lpstr>Of the 45 CALEA Agencies in GA 40 are also Ga State Certified</vt:lpstr>
      <vt:lpstr>In Conclusion</vt:lpstr>
    </vt:vector>
  </TitlesOfParts>
  <Company>Valdosta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Greetings from Valdosta State University!</dc:title>
  <dc:creator>Rudy Prine</dc:creator>
  <cp:lastModifiedBy>Rudy K Prine</cp:lastModifiedBy>
  <cp:revision>13</cp:revision>
  <dcterms:created xsi:type="dcterms:W3CDTF">2021-10-01T16:11:50Z</dcterms:created>
  <dcterms:modified xsi:type="dcterms:W3CDTF">2021-10-19T14:11:30Z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0x010100C5CFB50694F29F4B9765D212BB2CF6BB</vt:lpwstr>
  </property>
</Properties>
</file>