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71" r:id="rId6"/>
    <p:sldId id="260" r:id="rId7"/>
    <p:sldId id="270" r:id="rId8"/>
    <p:sldId id="261" r:id="rId9"/>
    <p:sldId id="262" r:id="rId10"/>
    <p:sldId id="264" r:id="rId11"/>
    <p:sldId id="265"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837313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60016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9088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921095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21319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01982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03077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849449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7133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1151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6516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DA76A-B3D4-48FF-9F7F-C05B6D0F3982}"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682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DA76A-B3D4-48FF-9F7F-C05B6D0F3982}"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61234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DA76A-B3D4-48FF-9F7F-C05B6D0F3982}"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8303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92DA76A-B3D4-48FF-9F7F-C05B6D0F3982}"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2444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05194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7623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2DA76A-B3D4-48FF-9F7F-C05B6D0F3982}" type="datetimeFigureOut">
              <a:rPr lang="en-US" smtClean="0"/>
              <a:t>12/4/2020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067F78-BD62-41FF-8E09-E3B3DDBCC996}" type="slidenum">
              <a:rPr lang="en-US" smtClean="0"/>
              <a:t>‹#›</a:t>
            </a:fld>
            <a:endParaRPr lang="en-US"/>
          </a:p>
        </p:txBody>
      </p:sp>
    </p:spTree>
    <p:extLst>
      <p:ext uri="{BB962C8B-B14F-4D97-AF65-F5344CB8AC3E}">
        <p14:creationId xmlns:p14="http://schemas.microsoft.com/office/powerpoint/2010/main" val="412452132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504" y="858253"/>
            <a:ext cx="11253537" cy="3527478"/>
          </a:xfrm>
        </p:spPr>
        <p:txBody>
          <a:bodyPr>
            <a:normAutofit/>
          </a:bodyPr>
          <a:lstStyle/>
          <a:p>
            <a:pPr algn="ctr"/>
            <a:r>
              <a:rPr lang="en-US" b="1" dirty="0">
                <a:solidFill>
                  <a:srgbClr val="FF0000"/>
                </a:solidFill>
              </a:rPr>
              <a:t>A QUANTITATIVE PREDICTIVE STUDY OF DRUG TRAFFICKER BEHAVIORAL CHARACTERISTICS IMPACTING POLICE ACTIONS</a:t>
            </a:r>
            <a:br>
              <a:rPr lang="en-US" b="1" dirty="0">
                <a:solidFill>
                  <a:srgbClr val="FF0000"/>
                </a:solidFill>
              </a:rPr>
            </a:br>
            <a:endParaRPr lang="en-US" b="1" dirty="0">
              <a:solidFill>
                <a:srgbClr val="FF0000"/>
              </a:solidFill>
            </a:endParaRPr>
          </a:p>
        </p:txBody>
      </p:sp>
      <p:sp>
        <p:nvSpPr>
          <p:cNvPr id="3" name="Subtitle 2"/>
          <p:cNvSpPr>
            <a:spLocks noGrp="1"/>
          </p:cNvSpPr>
          <p:nvPr>
            <p:ph type="subTitle" idx="1"/>
          </p:nvPr>
        </p:nvSpPr>
        <p:spPr>
          <a:xfrm>
            <a:off x="-160421" y="4385732"/>
            <a:ext cx="11320546" cy="1405467"/>
          </a:xfrm>
        </p:spPr>
        <p:txBody>
          <a:bodyPr>
            <a:normAutofit/>
          </a:bodyPr>
          <a:lstStyle/>
          <a:p>
            <a:pPr algn="ctr"/>
            <a:r>
              <a:rPr lang="en-US" sz="4400" b="1" dirty="0">
                <a:solidFill>
                  <a:srgbClr val="66FF33"/>
                </a:solidFill>
              </a:rPr>
              <a:t>Dr. Butch Newkirk</a:t>
            </a:r>
          </a:p>
        </p:txBody>
      </p:sp>
    </p:spTree>
    <p:extLst>
      <p:ext uri="{BB962C8B-B14F-4D97-AF65-F5344CB8AC3E}">
        <p14:creationId xmlns:p14="http://schemas.microsoft.com/office/powerpoint/2010/main" val="278951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Research</a:t>
            </a:r>
            <a:br>
              <a:rPr lang="en-US" b="1" dirty="0">
                <a:solidFill>
                  <a:srgbClr val="FF0000"/>
                </a:solidFill>
              </a:rPr>
            </a:br>
            <a:r>
              <a:rPr lang="en-US" b="1" dirty="0">
                <a:solidFill>
                  <a:srgbClr val="00B050"/>
                </a:solidFill>
              </a:rPr>
              <a:t>Question 2</a:t>
            </a:r>
            <a:endParaRPr lang="en-US" dirty="0">
              <a:solidFill>
                <a:srgbClr val="00B050"/>
              </a:solidFill>
            </a:endParaRPr>
          </a:p>
        </p:txBody>
      </p:sp>
      <p:sp>
        <p:nvSpPr>
          <p:cNvPr id="3" name="Content Placeholder 2"/>
          <p:cNvSpPr>
            <a:spLocks noGrp="1"/>
          </p:cNvSpPr>
          <p:nvPr>
            <p:ph idx="1"/>
          </p:nvPr>
        </p:nvSpPr>
        <p:spPr/>
        <p:txBody>
          <a:bodyPr/>
          <a:lstStyle/>
          <a:p>
            <a:r>
              <a:rPr lang="en-US" dirty="0"/>
              <a:t>RQ2How does the behavioral characteristic of misdirection impact officer actions?</a:t>
            </a:r>
          </a:p>
          <a:p>
            <a:pPr marL="0" indent="0">
              <a:buNone/>
            </a:pPr>
            <a:endParaRPr lang="en-US" dirty="0"/>
          </a:p>
          <a:p>
            <a:r>
              <a:rPr lang="en-US" dirty="0"/>
              <a:t>H2o- The behavioral characteristic of misdirection has no statistically significant impact on officer actions.</a:t>
            </a:r>
          </a:p>
          <a:p>
            <a:endParaRPr lang="en-US" dirty="0"/>
          </a:p>
          <a:p>
            <a:endParaRPr lang="en-US" dirty="0"/>
          </a:p>
        </p:txBody>
      </p:sp>
    </p:spTree>
    <p:extLst>
      <p:ext uri="{BB962C8B-B14F-4D97-AF65-F5344CB8AC3E}">
        <p14:creationId xmlns:p14="http://schemas.microsoft.com/office/powerpoint/2010/main" val="54210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Research</a:t>
            </a:r>
            <a:br>
              <a:rPr lang="en-US" b="1" dirty="0">
                <a:solidFill>
                  <a:srgbClr val="FF0000"/>
                </a:solidFill>
              </a:rPr>
            </a:br>
            <a:r>
              <a:rPr lang="en-US" b="1" dirty="0">
                <a:solidFill>
                  <a:srgbClr val="00B050"/>
                </a:solidFill>
              </a:rPr>
              <a:t>Question 3</a:t>
            </a:r>
            <a:endParaRPr lang="en-US" dirty="0">
              <a:solidFill>
                <a:srgbClr val="00B050"/>
              </a:solidFill>
            </a:endParaRPr>
          </a:p>
        </p:txBody>
      </p:sp>
      <p:sp>
        <p:nvSpPr>
          <p:cNvPr id="3" name="Content Placeholder 2"/>
          <p:cNvSpPr>
            <a:spLocks noGrp="1"/>
          </p:cNvSpPr>
          <p:nvPr>
            <p:ph idx="1"/>
          </p:nvPr>
        </p:nvSpPr>
        <p:spPr/>
        <p:txBody>
          <a:bodyPr/>
          <a:lstStyle/>
          <a:p>
            <a:r>
              <a:rPr lang="en-US" dirty="0"/>
              <a:t>RQ-3 How does other overall behavioral characteristics impact officers’ actions?</a:t>
            </a:r>
          </a:p>
          <a:p>
            <a:endParaRPr lang="en-US" dirty="0"/>
          </a:p>
          <a:p>
            <a:r>
              <a:rPr lang="en-US" dirty="0"/>
              <a:t>H3o- The overall behavioral characteristics will not affect officer action.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65051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Conclusion</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685801" y="1515979"/>
            <a:ext cx="10131425" cy="5205663"/>
          </a:xfrm>
        </p:spPr>
        <p:txBody>
          <a:bodyPr>
            <a:normAutofit/>
          </a:bodyPr>
          <a:lstStyle/>
          <a:p>
            <a:pPr>
              <a:lnSpc>
                <a:spcPct val="150000"/>
              </a:lnSpc>
              <a:spcAft>
                <a:spcPts val="0"/>
              </a:spcAft>
            </a:pPr>
            <a:r>
              <a:rPr lang="en-US" dirty="0"/>
              <a:t>This study analyzed the impact of behaviors and characteristics of arrested drug traffickers towards law enforcement officer actions of arrest or non-arrest within the state of Georgia. Furthermore, it expanded the knowledge base regarding behaviors and characteristic trends associated with drug traffickers.</a:t>
            </a:r>
          </a:p>
          <a:p>
            <a:pPr>
              <a:lnSpc>
                <a:spcPct val="150000"/>
              </a:lnSpc>
              <a:spcAft>
                <a:spcPts val="0"/>
              </a:spcAft>
            </a:pPr>
            <a:endParaRPr lang="en-US" dirty="0"/>
          </a:p>
          <a:p>
            <a:pPr>
              <a:lnSpc>
                <a:spcPct val="150000"/>
              </a:lnSpc>
              <a:spcAft>
                <a:spcPts val="0"/>
              </a:spcAft>
            </a:pPr>
            <a:r>
              <a:rPr lang="en-US" dirty="0"/>
              <a:t>Results of the current study suggest implications for developing basic and advance training in the proper use of behaviors and characteristic profiles in the detection of drug traffickers.</a:t>
            </a:r>
          </a:p>
          <a:p>
            <a:pPr marL="0" indent="0">
              <a:lnSpc>
                <a:spcPct val="150000"/>
              </a:lnSpc>
              <a:spcAft>
                <a:spcPts val="0"/>
              </a:spcAft>
              <a:buNone/>
            </a:pPr>
            <a:endParaRPr lang="en-US" dirty="0"/>
          </a:p>
          <a:p>
            <a:pPr>
              <a:lnSpc>
                <a:spcPct val="150000"/>
              </a:lnSpc>
              <a:spcAft>
                <a:spcPts val="0"/>
              </a:spcAft>
            </a:pPr>
            <a:r>
              <a:rPr lang="en-US" dirty="0"/>
              <a:t>The current results of the study revealed statistical significance and are relevant to law enforcement drug interdiction.  Findings suggest leaders and trainers should proactively develop professional training in order to eliminate improper use of drug interdiction techniques.</a:t>
            </a:r>
          </a:p>
          <a:p>
            <a:endParaRPr lang="en-US" dirty="0"/>
          </a:p>
          <a:p>
            <a:endParaRPr lang="en-US" dirty="0"/>
          </a:p>
        </p:txBody>
      </p:sp>
    </p:spTree>
    <p:extLst>
      <p:ext uri="{BB962C8B-B14F-4D97-AF65-F5344CB8AC3E}">
        <p14:creationId xmlns:p14="http://schemas.microsoft.com/office/powerpoint/2010/main" val="374723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Conclusion continued</a:t>
            </a:r>
            <a:endParaRPr lang="en-US" dirty="0"/>
          </a:p>
        </p:txBody>
      </p:sp>
      <p:sp>
        <p:nvSpPr>
          <p:cNvPr id="3" name="Content Placeholder 2"/>
          <p:cNvSpPr>
            <a:spLocks noGrp="1"/>
          </p:cNvSpPr>
          <p:nvPr>
            <p:ph idx="1"/>
          </p:nvPr>
        </p:nvSpPr>
        <p:spPr/>
        <p:txBody>
          <a:bodyPr/>
          <a:lstStyle/>
          <a:p>
            <a:pPr>
              <a:lnSpc>
                <a:spcPct val="150000"/>
              </a:lnSpc>
              <a:spcAft>
                <a:spcPts val="0"/>
              </a:spcAft>
            </a:pPr>
            <a:r>
              <a:rPr lang="en-US" dirty="0"/>
              <a:t>Finally, as many scholars have suggested, no solitary study or quantitative findings will provide all of the knowledge and decision-making answers for leaders (Bielefeld, 2006).  However, replicating, extending, and exploring other empirical studies in the law enforcement field will help advance the training and techniques used in law enforcement drug interdiction and will in turn better serve the citizens law enforcement officer serve.</a:t>
            </a:r>
          </a:p>
          <a:p>
            <a:endParaRPr lang="en-US" dirty="0"/>
          </a:p>
        </p:txBody>
      </p:sp>
    </p:spTree>
    <p:extLst>
      <p:ext uri="{BB962C8B-B14F-4D97-AF65-F5344CB8AC3E}">
        <p14:creationId xmlns:p14="http://schemas.microsoft.com/office/powerpoint/2010/main" val="1400212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850233"/>
          </a:xfrm>
        </p:spPr>
        <p:txBody>
          <a:bodyPr/>
          <a:lstStyle/>
          <a:p>
            <a:pPr algn="ctr"/>
            <a:r>
              <a:rPr lang="en-US" b="1" dirty="0">
                <a:solidFill>
                  <a:srgbClr val="FF0000"/>
                </a:solidFill>
              </a:rPr>
              <a:t>Recommendations</a:t>
            </a:r>
          </a:p>
        </p:txBody>
      </p:sp>
      <p:sp>
        <p:nvSpPr>
          <p:cNvPr id="3" name="Content Placeholder 2"/>
          <p:cNvSpPr>
            <a:spLocks noGrp="1"/>
          </p:cNvSpPr>
          <p:nvPr>
            <p:ph idx="1"/>
          </p:nvPr>
        </p:nvSpPr>
        <p:spPr>
          <a:xfrm>
            <a:off x="685801" y="1459832"/>
            <a:ext cx="10131425" cy="5125451"/>
          </a:xfrm>
        </p:spPr>
        <p:txBody>
          <a:bodyPr>
            <a:normAutofit/>
          </a:bodyPr>
          <a:lstStyle/>
          <a:p>
            <a:pPr>
              <a:lnSpc>
                <a:spcPct val="150000"/>
              </a:lnSpc>
              <a:spcAft>
                <a:spcPts val="0"/>
              </a:spcAft>
            </a:pPr>
            <a:endParaRPr lang="en-US" dirty="0"/>
          </a:p>
          <a:p>
            <a:pPr>
              <a:lnSpc>
                <a:spcPct val="150000"/>
              </a:lnSpc>
              <a:spcAft>
                <a:spcPts val="0"/>
              </a:spcAft>
            </a:pPr>
            <a:r>
              <a:rPr lang="en-US" dirty="0"/>
              <a:t>A problem exists related to the inconsistent profiling of behavioral characteristics by law enforcement officers during drug interdiction traffic stops.  Inconsistent profiling is a problem because of the paucity of research on the impact of behavioral characteristics of drug traffickers on law enforcement actions of arrest or non-arrest. Research has revealed these same characteristics are present time after time when compared to information of arrested drug traffickers (</a:t>
            </a:r>
            <a:r>
              <a:rPr lang="en-US" dirty="0" err="1"/>
              <a:t>Lichtenwald</a:t>
            </a:r>
            <a:r>
              <a:rPr lang="en-US" dirty="0"/>
              <a:t> and Perri,2013).</a:t>
            </a:r>
          </a:p>
          <a:p>
            <a:pPr marL="0" indent="0">
              <a:lnSpc>
                <a:spcPct val="150000"/>
              </a:lnSpc>
              <a:spcAft>
                <a:spcPts val="0"/>
              </a:spcAft>
              <a:buNone/>
            </a:pPr>
            <a:endParaRPr lang="en-US" dirty="0"/>
          </a:p>
          <a:p>
            <a:pPr>
              <a:lnSpc>
                <a:spcPct val="150000"/>
              </a:lnSpc>
              <a:spcAft>
                <a:spcPts val="0"/>
              </a:spcAft>
            </a:pPr>
            <a:r>
              <a:rPr lang="en-US" dirty="0"/>
              <a:t>Continue the research on a larger scale creating a valid database of behavior profiles and behaviors of suspects who transport illegal drugs in vehicles. Training can then be developed for the advanced training of patrol and drug interdiction officers. Furthermore, it will be a significant advancement within the law enforcement profession in order to reduce complaints and law suits based on racial profiling.</a:t>
            </a:r>
          </a:p>
          <a:p>
            <a:endParaRPr lang="en-US" dirty="0"/>
          </a:p>
        </p:txBody>
      </p:sp>
    </p:spTree>
    <p:extLst>
      <p:ext uri="{BB962C8B-B14F-4D97-AF65-F5344CB8AC3E}">
        <p14:creationId xmlns:p14="http://schemas.microsoft.com/office/powerpoint/2010/main" val="110800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solidFill>
                  <a:srgbClr val="FF0000"/>
                </a:solidFill>
              </a:rPr>
              <a:t>Statement of the Problem</a:t>
            </a:r>
          </a:p>
        </p:txBody>
      </p:sp>
      <p:sp>
        <p:nvSpPr>
          <p:cNvPr id="3" name="Content Placeholder 2"/>
          <p:cNvSpPr>
            <a:spLocks noGrp="1"/>
          </p:cNvSpPr>
          <p:nvPr>
            <p:ph idx="1"/>
          </p:nvPr>
        </p:nvSpPr>
        <p:spPr>
          <a:xfrm>
            <a:off x="685801" y="2065867"/>
            <a:ext cx="10131425" cy="3725333"/>
          </a:xfrm>
        </p:spPr>
        <p:txBody>
          <a:bodyPr/>
          <a:lstStyle/>
          <a:p>
            <a:pPr marL="0" indent="0">
              <a:buNone/>
            </a:pPr>
            <a:r>
              <a:rPr lang="en-US" sz="3200" dirty="0"/>
              <a:t>Drug interdiction profiling is a problem because law enforcement officers inconsistently recognize behavioral profiles during drug interdiction traffic stops. </a:t>
            </a:r>
            <a:r>
              <a:rPr lang="en-US" sz="3200" dirty="0">
                <a:solidFill>
                  <a:srgbClr val="FFFF00"/>
                </a:solidFill>
              </a:rPr>
              <a:t>Yet little research has been conducted on the impact of behavioral characteristics toward officer actions of arrest or non-arrest during investigative stops </a:t>
            </a:r>
            <a:r>
              <a:rPr lang="en-US" sz="3200" dirty="0"/>
              <a:t>(</a:t>
            </a:r>
            <a:r>
              <a:rPr lang="en-US" sz="3200" dirty="0" err="1"/>
              <a:t>Lichtenwald</a:t>
            </a:r>
            <a:r>
              <a:rPr lang="en-US" sz="3200" dirty="0"/>
              <a:t> and </a:t>
            </a:r>
            <a:r>
              <a:rPr lang="en-US" sz="3200" dirty="0" err="1"/>
              <a:t>Perri</a:t>
            </a:r>
            <a:r>
              <a:rPr lang="en-US" sz="3200" dirty="0"/>
              <a:t>, 2013).</a:t>
            </a:r>
          </a:p>
          <a:p>
            <a:endParaRPr lang="en-US" dirty="0"/>
          </a:p>
        </p:txBody>
      </p:sp>
    </p:spTree>
    <p:extLst>
      <p:ext uri="{BB962C8B-B14F-4D97-AF65-F5344CB8AC3E}">
        <p14:creationId xmlns:p14="http://schemas.microsoft.com/office/powerpoint/2010/main" val="17969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986589"/>
          </a:xfrm>
        </p:spPr>
        <p:txBody>
          <a:bodyPr>
            <a:normAutofit fontScale="90000"/>
          </a:bodyPr>
          <a:lstStyle/>
          <a:p>
            <a:pPr algn="ctr"/>
            <a:r>
              <a:rPr lang="en-US" sz="4900" b="1" dirty="0">
                <a:solidFill>
                  <a:srgbClr val="FF0000"/>
                </a:solidFill>
              </a:rPr>
              <a:t>Methodology</a:t>
            </a:r>
            <a:br>
              <a:rPr lang="en-US" sz="4900" b="1" dirty="0">
                <a:solidFill>
                  <a:srgbClr val="FF0000"/>
                </a:solidFill>
              </a:rPr>
            </a:br>
            <a:r>
              <a:rPr lang="en-US" sz="4900" b="1" dirty="0">
                <a:solidFill>
                  <a:srgbClr val="00B050"/>
                </a:solidFill>
              </a:rPr>
              <a:t>Sampling</a:t>
            </a:r>
            <a:br>
              <a:rPr lang="en-US" sz="4800" b="1" dirty="0">
                <a:solidFill>
                  <a:srgbClr val="FF0000"/>
                </a:solidFill>
              </a:rPr>
            </a:br>
            <a:endParaRPr lang="en-US" sz="4800" b="1" dirty="0">
              <a:solidFill>
                <a:srgbClr val="FF0000"/>
              </a:solidFill>
            </a:endParaRPr>
          </a:p>
        </p:txBody>
      </p:sp>
      <p:sp>
        <p:nvSpPr>
          <p:cNvPr id="3" name="Content Placeholder 2"/>
          <p:cNvSpPr>
            <a:spLocks noGrp="1"/>
          </p:cNvSpPr>
          <p:nvPr>
            <p:ph idx="1"/>
          </p:nvPr>
        </p:nvSpPr>
        <p:spPr>
          <a:xfrm>
            <a:off x="854243" y="1692442"/>
            <a:ext cx="10131425" cy="5085347"/>
          </a:xfrm>
        </p:spPr>
        <p:txBody>
          <a:bodyPr>
            <a:normAutofit/>
          </a:bodyPr>
          <a:lstStyle/>
          <a:p>
            <a:r>
              <a:rPr lang="en-US" sz="2400" dirty="0"/>
              <a:t>A quantitative methodology using logistic regression and secondary data analysis was the most appropriate for this study and was the only one used in this research.</a:t>
            </a:r>
          </a:p>
          <a:p>
            <a:endParaRPr lang="en-US" sz="2400" dirty="0"/>
          </a:p>
          <a:p>
            <a:r>
              <a:rPr lang="en-US" sz="2400" dirty="0"/>
              <a:t>A nonprobability sampling method was used because it would be impossible to select data from each available metropolitan or rural law enforcement agency.</a:t>
            </a:r>
          </a:p>
          <a:p>
            <a:endParaRPr lang="en-US" sz="2400" dirty="0"/>
          </a:p>
          <a:p>
            <a:endParaRPr lang="en-US" dirty="0"/>
          </a:p>
          <a:p>
            <a:endParaRPr lang="en-US" dirty="0"/>
          </a:p>
        </p:txBody>
      </p:sp>
    </p:spTree>
    <p:extLst>
      <p:ext uri="{BB962C8B-B14F-4D97-AF65-F5344CB8AC3E}">
        <p14:creationId xmlns:p14="http://schemas.microsoft.com/office/powerpoint/2010/main" val="269314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solidFill>
                  <a:srgbClr val="FF0000"/>
                </a:solidFill>
              </a:rPr>
              <a:t>Methodology</a:t>
            </a:r>
            <a:br>
              <a:rPr lang="en-US" sz="4400" b="1" dirty="0">
                <a:solidFill>
                  <a:srgbClr val="FF0000"/>
                </a:solidFill>
              </a:rPr>
            </a:br>
            <a:r>
              <a:rPr lang="en-US" sz="4400" b="1" dirty="0">
                <a:solidFill>
                  <a:srgbClr val="00B050"/>
                </a:solidFill>
              </a:rPr>
              <a:t>Data Collection</a:t>
            </a:r>
          </a:p>
        </p:txBody>
      </p:sp>
      <p:sp>
        <p:nvSpPr>
          <p:cNvPr id="3" name="Content Placeholder 2"/>
          <p:cNvSpPr>
            <a:spLocks noGrp="1"/>
          </p:cNvSpPr>
          <p:nvPr>
            <p:ph idx="1"/>
          </p:nvPr>
        </p:nvSpPr>
        <p:spPr>
          <a:xfrm>
            <a:off x="685801" y="2005264"/>
            <a:ext cx="10131425" cy="4539916"/>
          </a:xfrm>
        </p:spPr>
        <p:txBody>
          <a:bodyPr>
            <a:normAutofit fontScale="47500" lnSpcReduction="20000"/>
          </a:bodyPr>
          <a:lstStyle/>
          <a:p>
            <a:endParaRPr lang="en-US" sz="4400" dirty="0"/>
          </a:p>
          <a:p>
            <a:r>
              <a:rPr lang="en-US" sz="4400" dirty="0"/>
              <a:t>The data was collected from three Georgia law enforcement agencies located in the metropolitan Atlanta area and contained 120 samples.</a:t>
            </a:r>
          </a:p>
          <a:p>
            <a:r>
              <a:rPr lang="en-US" sz="4400" dirty="0"/>
              <a:t>This study used logistic regression to test each hypothesis for the study.  The research questions were answered by testing the null hypotheses using logistic regression to obtain statistical results (Creswell, 2009).  Using logistic regression allowed me to break down categories and make it understandable for readers and for any future research (</a:t>
            </a:r>
            <a:r>
              <a:rPr lang="en-US" sz="4400" dirty="0" err="1"/>
              <a:t>Pampel</a:t>
            </a:r>
            <a:r>
              <a:rPr lang="en-US" sz="4400" dirty="0"/>
              <a:t>, 2000).</a:t>
            </a:r>
          </a:p>
          <a:p>
            <a:r>
              <a:rPr lang="en-US" sz="4400" dirty="0"/>
              <a:t>The general purpose of this quantitative secondary correlational data analysis using logistic regression was to investigate whether statistical significance existed among the shared behaviors and characteristics of arrested drug traffickers (</a:t>
            </a:r>
            <a:r>
              <a:rPr lang="en-US" sz="4400" dirty="0" err="1"/>
              <a:t>Lichtenwald</a:t>
            </a:r>
            <a:r>
              <a:rPr lang="en-US" sz="4400" dirty="0"/>
              <a:t>, 2004).</a:t>
            </a:r>
          </a:p>
          <a:p>
            <a:r>
              <a:rPr lang="en-US" sz="4400" dirty="0"/>
              <a:t>SPSS version 21.0 was used to conduct various statistical analyses for this research.</a:t>
            </a:r>
          </a:p>
          <a:p>
            <a:endParaRPr lang="en-US" sz="3200" dirty="0"/>
          </a:p>
        </p:txBody>
      </p:sp>
    </p:spTree>
    <p:extLst>
      <p:ext uri="{BB962C8B-B14F-4D97-AF65-F5344CB8AC3E}">
        <p14:creationId xmlns:p14="http://schemas.microsoft.com/office/powerpoint/2010/main" val="144258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0000"/>
                </a:solidFill>
              </a:rPr>
              <a:t>Methodology</a:t>
            </a:r>
            <a:br>
              <a:rPr lang="en-US" dirty="0"/>
            </a:br>
            <a:r>
              <a:rPr lang="en-US" b="1" dirty="0">
                <a:solidFill>
                  <a:srgbClr val="66FF33"/>
                </a:solidFill>
              </a:rPr>
              <a:t>Instrumentation</a:t>
            </a:r>
            <a:br>
              <a:rPr lang="en-US" dirty="0"/>
            </a:br>
            <a:endParaRPr lang="en-US" dirty="0"/>
          </a:p>
        </p:txBody>
      </p:sp>
      <p:sp>
        <p:nvSpPr>
          <p:cNvPr id="3" name="Content Placeholder 2"/>
          <p:cNvSpPr>
            <a:spLocks noGrp="1"/>
          </p:cNvSpPr>
          <p:nvPr>
            <p:ph idx="1"/>
          </p:nvPr>
        </p:nvSpPr>
        <p:spPr/>
        <p:txBody>
          <a:bodyPr>
            <a:normAutofit/>
          </a:bodyPr>
          <a:lstStyle/>
          <a:p>
            <a:pPr algn="ctr"/>
            <a:r>
              <a:rPr lang="en-US" sz="2800" b="1" dirty="0"/>
              <a:t>Retrieved Achieved Secondary Data For Regression Analysis from Three Metropolitan Atlanta Law Enforcement Agencies</a:t>
            </a:r>
          </a:p>
          <a:p>
            <a:r>
              <a:rPr lang="en-US" sz="2800" b="1" dirty="0">
                <a:solidFill>
                  <a:srgbClr val="92D050"/>
                </a:solidFill>
              </a:rPr>
              <a:t>For logistic regression in order to achieve a statistical power of .80 or greater of a population size of 132 samples, the sampling size for this study needed to consist of at least 115 to 120 samples or more. This study used a sample size of 120 samples from the secondary data.</a:t>
            </a:r>
          </a:p>
          <a:p>
            <a:pPr algn="ctr"/>
            <a:endParaRPr lang="en-US" sz="2800" b="1" dirty="0"/>
          </a:p>
        </p:txBody>
      </p:sp>
    </p:spTree>
    <p:extLst>
      <p:ext uri="{BB962C8B-B14F-4D97-AF65-F5344CB8AC3E}">
        <p14:creationId xmlns:p14="http://schemas.microsoft.com/office/powerpoint/2010/main" val="232170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10126"/>
          </a:xfrm>
        </p:spPr>
        <p:txBody>
          <a:bodyPr>
            <a:normAutofit fontScale="90000"/>
          </a:bodyPr>
          <a:lstStyle/>
          <a:p>
            <a:pPr algn="ctr"/>
            <a:r>
              <a:rPr lang="en-US" sz="4400" b="1" dirty="0">
                <a:solidFill>
                  <a:srgbClr val="FF0000"/>
                </a:solidFill>
              </a:rPr>
              <a:t>Methodology</a:t>
            </a:r>
            <a:br>
              <a:rPr lang="en-US" sz="4400" b="1" dirty="0">
                <a:solidFill>
                  <a:srgbClr val="FF0000"/>
                </a:solidFill>
              </a:rPr>
            </a:br>
            <a:r>
              <a:rPr lang="en-US" sz="4400" b="1" dirty="0">
                <a:solidFill>
                  <a:srgbClr val="00B050"/>
                </a:solidFill>
              </a:rPr>
              <a:t>Data analysis</a:t>
            </a:r>
            <a:br>
              <a:rPr lang="en-US" sz="4400" b="1" dirty="0">
                <a:solidFill>
                  <a:srgbClr val="FF0000"/>
                </a:solidFill>
              </a:rPr>
            </a:br>
            <a:endParaRPr lang="en-US" sz="4400" dirty="0"/>
          </a:p>
        </p:txBody>
      </p:sp>
      <p:sp>
        <p:nvSpPr>
          <p:cNvPr id="3" name="Content Placeholder 2"/>
          <p:cNvSpPr>
            <a:spLocks noGrp="1"/>
          </p:cNvSpPr>
          <p:nvPr>
            <p:ph idx="1"/>
          </p:nvPr>
        </p:nvSpPr>
        <p:spPr>
          <a:xfrm>
            <a:off x="685801" y="1227221"/>
            <a:ext cx="10131425" cy="5550568"/>
          </a:xfrm>
        </p:spPr>
        <p:txBody>
          <a:bodyPr>
            <a:normAutofit/>
          </a:bodyPr>
          <a:lstStyle/>
          <a:p>
            <a:pPr>
              <a:lnSpc>
                <a:spcPct val="150000"/>
              </a:lnSpc>
              <a:spcAft>
                <a:spcPts val="0"/>
              </a:spcAft>
            </a:pPr>
            <a:r>
              <a:rPr lang="en-US" dirty="0"/>
              <a:t>This study used logistic regression to test each hypothesis for this study. </a:t>
            </a:r>
          </a:p>
          <a:p>
            <a:pPr>
              <a:lnSpc>
                <a:spcPct val="150000"/>
              </a:lnSpc>
              <a:spcAft>
                <a:spcPts val="0"/>
              </a:spcAft>
            </a:pPr>
            <a:r>
              <a:rPr lang="en-US" dirty="0"/>
              <a:t>Using logistic regression allowed me to break down categories and make it understandable for readers and for any future research (</a:t>
            </a:r>
            <a:r>
              <a:rPr lang="en-US" dirty="0" err="1"/>
              <a:t>Pampel</a:t>
            </a:r>
            <a:r>
              <a:rPr lang="en-US" dirty="0"/>
              <a:t>, 2000).</a:t>
            </a:r>
          </a:p>
          <a:p>
            <a:pPr>
              <a:lnSpc>
                <a:spcPct val="150000"/>
              </a:lnSpc>
              <a:spcAft>
                <a:spcPts val="0"/>
              </a:spcAft>
            </a:pPr>
            <a:r>
              <a:rPr lang="en-US" dirty="0"/>
              <a:t>The general purpose of this quantitative secondary correlational data analysis using logistic regression was to investigate whether statistical significance existed among the shared behaviors and characteristics of arrested drug traffickers (</a:t>
            </a:r>
            <a:r>
              <a:rPr lang="en-US" dirty="0" err="1"/>
              <a:t>Lichtenwald</a:t>
            </a:r>
            <a:r>
              <a:rPr lang="en-US" dirty="0"/>
              <a:t>, 2004).</a:t>
            </a:r>
          </a:p>
          <a:p>
            <a:pPr>
              <a:lnSpc>
                <a:spcPct val="150000"/>
              </a:lnSpc>
              <a:spcAft>
                <a:spcPts val="0"/>
              </a:spcAft>
            </a:pPr>
            <a:r>
              <a:rPr lang="en-US" dirty="0"/>
              <a:t>Lying and misdirection was a significant factor when it came to officer actions to arrest or not.  Some examples of lying or misdirection include where subjects lied directly to officers or gave false information about their identity or vehicle ownership. This type of data was meant to answer research question one (Jensen, 2007).  An example of data collected for misdirection was attempts by drug traffickers to lead law enforcement officers in the opposite direction an officer intended his investigation to go. </a:t>
            </a:r>
          </a:p>
        </p:txBody>
      </p:sp>
    </p:spTree>
    <p:extLst>
      <p:ext uri="{BB962C8B-B14F-4D97-AF65-F5344CB8AC3E}">
        <p14:creationId xmlns:p14="http://schemas.microsoft.com/office/powerpoint/2010/main" val="408905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a:solidFill>
                  <a:srgbClr val="FF0000"/>
                </a:solidFill>
              </a:rPr>
              <a:t>Methodology</a:t>
            </a:r>
            <a:br>
              <a:rPr lang="en-US" sz="4400" b="1" dirty="0">
                <a:solidFill>
                  <a:srgbClr val="FF0000"/>
                </a:solidFill>
              </a:rPr>
            </a:br>
            <a:r>
              <a:rPr lang="en-US" sz="4400" b="1" dirty="0">
                <a:solidFill>
                  <a:srgbClr val="00B050"/>
                </a:solidFill>
              </a:rPr>
              <a:t>Data analysis</a:t>
            </a:r>
            <a:br>
              <a:rPr lang="en-US" sz="4400" b="1" dirty="0">
                <a:solidFill>
                  <a:srgbClr val="FF0000"/>
                </a:solidFill>
              </a:rPr>
            </a:br>
            <a:endParaRPr lang="en-US" sz="4400" dirty="0"/>
          </a:p>
        </p:txBody>
      </p:sp>
      <p:sp>
        <p:nvSpPr>
          <p:cNvPr id="3" name="Content Placeholder 2"/>
          <p:cNvSpPr>
            <a:spLocks noGrp="1"/>
          </p:cNvSpPr>
          <p:nvPr>
            <p:ph idx="1"/>
          </p:nvPr>
        </p:nvSpPr>
        <p:spPr>
          <a:xfrm>
            <a:off x="685801" y="1620253"/>
            <a:ext cx="10131425" cy="4170947"/>
          </a:xfrm>
        </p:spPr>
        <p:txBody>
          <a:bodyPr>
            <a:normAutofit/>
          </a:bodyPr>
          <a:lstStyle/>
          <a:p>
            <a:pPr>
              <a:lnSpc>
                <a:spcPct val="150000"/>
              </a:lnSpc>
              <a:spcAft>
                <a:spcPts val="0"/>
              </a:spcAft>
            </a:pPr>
            <a:r>
              <a:rPr lang="en-US" dirty="0"/>
              <a:t>For example, an officer asks a question and a suspect attempts to change question or attempts to get officers’ attention drawn to another area of the vehicle or a passenger.  This type of data was meant to answer Research Question 2 (Jensen, 2007).  Examples of data that were collected for other behavioral characteristics were abrupt exiting from vehicle by driver when pulled over, drug paraphernalia in vehicle, or excessive eye contact through the mirror early in stop. Analyses of these types of data were intended to answer Research Question 3 (Jensen, 2007).</a:t>
            </a:r>
          </a:p>
          <a:p>
            <a:endParaRPr lang="en-US" dirty="0"/>
          </a:p>
        </p:txBody>
      </p:sp>
    </p:spTree>
    <p:extLst>
      <p:ext uri="{BB962C8B-B14F-4D97-AF65-F5344CB8AC3E}">
        <p14:creationId xmlns:p14="http://schemas.microsoft.com/office/powerpoint/2010/main" val="386754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Results</a:t>
            </a:r>
          </a:p>
        </p:txBody>
      </p:sp>
      <p:sp>
        <p:nvSpPr>
          <p:cNvPr id="3" name="Content Placeholder 2"/>
          <p:cNvSpPr>
            <a:spLocks noGrp="1"/>
          </p:cNvSpPr>
          <p:nvPr>
            <p:ph idx="1"/>
          </p:nvPr>
        </p:nvSpPr>
        <p:spPr/>
        <p:txBody>
          <a:bodyPr/>
          <a:lstStyle/>
          <a:p>
            <a:pPr>
              <a:lnSpc>
                <a:spcPct val="150000"/>
              </a:lnSpc>
              <a:spcAft>
                <a:spcPts val="0"/>
              </a:spcAft>
            </a:pPr>
            <a:r>
              <a:rPr lang="en-US" dirty="0"/>
              <a:t>Results from secondary data analysis revealed an outcome for the behavior of lying to be approximately 40% to 50% for behavior or characteristic cues given about arrested drug traffickers.  Results from secondary data analysis revealed an outcome for behavior of misdirection at approximately 30% for behavior or characteristic cues given about arrested drug traffickers.  Results from secondary data analysis revealed an outcome for behavior of misdirection at approximately 20%, excluding lying and misdirection in the arresting of suspected drug traffickers.</a:t>
            </a:r>
          </a:p>
          <a:p>
            <a:endParaRPr lang="en-US" dirty="0"/>
          </a:p>
        </p:txBody>
      </p:sp>
    </p:spTree>
    <p:extLst>
      <p:ext uri="{BB962C8B-B14F-4D97-AF65-F5344CB8AC3E}">
        <p14:creationId xmlns:p14="http://schemas.microsoft.com/office/powerpoint/2010/main" val="3631545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Research</a:t>
            </a:r>
            <a:br>
              <a:rPr lang="en-US" b="1" dirty="0">
                <a:solidFill>
                  <a:srgbClr val="FF0000"/>
                </a:solidFill>
              </a:rPr>
            </a:br>
            <a:r>
              <a:rPr lang="en-US" b="1" dirty="0">
                <a:solidFill>
                  <a:srgbClr val="00B050"/>
                </a:solidFill>
              </a:rPr>
              <a:t>Question 1</a:t>
            </a:r>
          </a:p>
        </p:txBody>
      </p:sp>
      <p:sp>
        <p:nvSpPr>
          <p:cNvPr id="3" name="Content Placeholder 2"/>
          <p:cNvSpPr>
            <a:spLocks noGrp="1"/>
          </p:cNvSpPr>
          <p:nvPr>
            <p:ph idx="1"/>
          </p:nvPr>
        </p:nvSpPr>
        <p:spPr/>
        <p:txBody>
          <a:bodyPr/>
          <a:lstStyle/>
          <a:p>
            <a:r>
              <a:rPr lang="en-US" dirty="0"/>
              <a:t>RQ1- How does the behavioral characteristic of lying impact officer actions?</a:t>
            </a:r>
          </a:p>
          <a:p>
            <a:pPr marL="0" indent="0">
              <a:buNone/>
            </a:pPr>
            <a:endParaRPr lang="en-US" dirty="0"/>
          </a:p>
          <a:p>
            <a:r>
              <a:rPr lang="en-US" dirty="0"/>
              <a:t>H1o- The behavioral characteristic of lying has no statistically significant impact on officer actions.</a:t>
            </a:r>
          </a:p>
          <a:p>
            <a:endParaRPr lang="en-US" dirty="0"/>
          </a:p>
          <a:p>
            <a:endParaRPr lang="en-US" dirty="0"/>
          </a:p>
        </p:txBody>
      </p:sp>
    </p:spTree>
    <p:extLst>
      <p:ext uri="{BB962C8B-B14F-4D97-AF65-F5344CB8AC3E}">
        <p14:creationId xmlns:p14="http://schemas.microsoft.com/office/powerpoint/2010/main" val="2005064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1210</TotalTime>
  <Words>1114</Words>
  <Application>Microsoft Office PowerPoint</Application>
  <PresentationFormat>Widescreen</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Celestial</vt:lpstr>
      <vt:lpstr>A QUANTITATIVE PREDICTIVE STUDY OF DRUG TRAFFICKER BEHAVIORAL CHARACTERISTICS IMPACTING POLICE ACTIONS </vt:lpstr>
      <vt:lpstr>Statement of the Problem</vt:lpstr>
      <vt:lpstr>Methodology Sampling </vt:lpstr>
      <vt:lpstr>Methodology Data Collection</vt:lpstr>
      <vt:lpstr>Methodology Instrumentation </vt:lpstr>
      <vt:lpstr>Methodology Data analysis </vt:lpstr>
      <vt:lpstr>Methodology Data analysis </vt:lpstr>
      <vt:lpstr>Results</vt:lpstr>
      <vt:lpstr>Research Question 1</vt:lpstr>
      <vt:lpstr>Research Question 2</vt:lpstr>
      <vt:lpstr>Research Question 3</vt:lpstr>
      <vt:lpstr>Conclusion </vt:lpstr>
      <vt:lpstr>Conclusion continued</vt:lpstr>
      <vt:lpstr>Recommendations</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QUANTITATIVE PREDICTIVE STUDY OF DRUG TRAFFICKER BEHAVIORAL CHARACTERISTICS IMPACTING POLICE ACTIONS</dc:title>
  <dc:creator>Willie Newkirk</dc:creator>
  <cp:lastModifiedBy>Butch Newkirk</cp:lastModifiedBy>
  <cp:revision>56</cp:revision>
  <dcterms:created xsi:type="dcterms:W3CDTF">2015-07-28T19:41:57Z</dcterms:created>
  <dcterms:modified xsi:type="dcterms:W3CDTF">2020-12-04T20:25:33Z</dcterms:modified>
</cp:coreProperties>
</file>