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3"/>
  </p:notesMasterIdLst>
  <p:sldIdLst>
    <p:sldId id="256" r:id="rId2"/>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ason, Olivia" initials="EO" lastIdx="1" clrIdx="0">
    <p:extLst>
      <p:ext uri="{19B8F6BF-5375-455C-9EA6-DF929625EA0E}">
        <p15:presenceInfo xmlns:p15="http://schemas.microsoft.com/office/powerpoint/2012/main" userId="Eason, Oli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6" d="100"/>
          <a:sy n="116" d="100"/>
        </p:scale>
        <p:origin x="146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5310A-C39D-4EF1-830F-728732A8D16C}" type="datetimeFigureOut">
              <a:rPr lang="en-US" smtClean="0"/>
              <a:t>10/9/2020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653F4-DA75-4491-80E0-6F8C0565587F}" type="slidenum">
              <a:rPr lang="en-US" smtClean="0"/>
              <a:t>‹#›</a:t>
            </a:fld>
            <a:endParaRPr lang="en-US"/>
          </a:p>
        </p:txBody>
      </p:sp>
    </p:spTree>
    <p:extLst>
      <p:ext uri="{BB962C8B-B14F-4D97-AF65-F5344CB8AC3E}">
        <p14:creationId xmlns:p14="http://schemas.microsoft.com/office/powerpoint/2010/main" val="305609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1653F4-DA75-4491-80E0-6F8C0565587F}" type="slidenum">
              <a:rPr lang="en-US" smtClean="0"/>
              <a:t>1</a:t>
            </a:fld>
            <a:endParaRPr lang="en-US"/>
          </a:p>
        </p:txBody>
      </p:sp>
    </p:spTree>
    <p:extLst>
      <p:ext uri="{BB962C8B-B14F-4D97-AF65-F5344CB8AC3E}">
        <p14:creationId xmlns:p14="http://schemas.microsoft.com/office/powerpoint/2010/main" val="70194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7AFFB9B-9FB8-469E-96F9-4D32314110B6}" type="datetimeFigureOut">
              <a:rPr lang="en-US" smtClean="0"/>
              <a:t>10/9/2020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24574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44424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3143924"/>
      </p:ext>
    </p:extLst>
  </p:cSld>
  <p:clrMapOvr>
    <a:masterClrMapping/>
  </p:clrMapOvr>
  <p:hf sldNum="0" hdr="0" ftr="0" dt="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1200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10/9/2020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93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06655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53669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10/9/2020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361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908380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091036"/>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tx2"/>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625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C35BB1C6-BF8F-4481-8AB2-603A1C8A906A}" type="datetimeFigureOut">
              <a:rPr lang="en-US" smtClean="0"/>
              <a:t>10/9/2020</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tx1">
                    <a:alpha val="20000"/>
                  </a:schemeClr>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3116072"/>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sldNum="0" hdr="0" ftr="0" dt="0"/>
  <p:txStyles>
    <p:titleStyle>
      <a:lvl1pPr algn="l" defTabSz="914400" rtl="0" eaLnBrk="1" latinLnBrk="0" hangingPunct="1">
        <a:lnSpc>
          <a:spcPct val="90000"/>
        </a:lnSpc>
        <a:spcBef>
          <a:spcPct val="0"/>
        </a:spcBef>
        <a:buNone/>
        <a:defRPr sz="48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2">
              <a:lumMod val="7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2">
              <a:lumMod val="7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2">
              <a:lumMod val="7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olivia.eason@bobcats.gc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croll: Horizontal 18">
            <a:extLst>
              <a:ext uri="{FF2B5EF4-FFF2-40B4-BE49-F238E27FC236}">
                <a16:creationId xmlns:a16="http://schemas.microsoft.com/office/drawing/2014/main" id="{B507816D-FA4C-4789-AFAD-B30C02A0E2A2}"/>
              </a:ext>
            </a:extLst>
          </p:cNvPr>
          <p:cNvSpPr/>
          <p:nvPr/>
        </p:nvSpPr>
        <p:spPr>
          <a:xfrm>
            <a:off x="52042" y="0"/>
            <a:ext cx="3040567" cy="2392627"/>
          </a:xfrm>
          <a:prstGeom prst="horizont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75A92A4-2343-4BC6-A64C-A6AA21A52DE0}"/>
              </a:ext>
            </a:extLst>
          </p:cNvPr>
          <p:cNvSpPr txBox="1"/>
          <p:nvPr/>
        </p:nvSpPr>
        <p:spPr>
          <a:xfrm>
            <a:off x="3199379" y="788"/>
            <a:ext cx="5944621" cy="1092607"/>
          </a:xfrm>
          <a:prstGeom prst="rect">
            <a:avLst/>
          </a:prstGeom>
          <a:solidFill>
            <a:schemeClr val="bg1">
              <a:lumMod val="50000"/>
            </a:schemeClr>
          </a:solidFill>
          <a:ln w="38100">
            <a:noFill/>
            <a:prstDash val="solid"/>
          </a:ln>
        </p:spPr>
        <p:txBody>
          <a:bodyPr wrap="square" rtlCol="0">
            <a:spAutoFit/>
          </a:bodyPr>
          <a:lstStyle/>
          <a:p>
            <a:r>
              <a:rPr lang="en-US" sz="1400" b="1" dirty="0">
                <a:latin typeface="Calibri" panose="020F0502020204030204" pitchFamily="34" charset="0"/>
                <a:cs typeface="Calibri" panose="020F0502020204030204" pitchFamily="34" charset="0"/>
              </a:rPr>
              <a:t>Violence Behind Bars: Effect of Numbers of Juvenile </a:t>
            </a:r>
          </a:p>
          <a:p>
            <a:r>
              <a:rPr lang="en-US" sz="1400" b="1" dirty="0">
                <a:latin typeface="Calibri" panose="020F0502020204030204" pitchFamily="34" charset="0"/>
                <a:cs typeface="Calibri" panose="020F0502020204030204" pitchFamily="34" charset="0"/>
              </a:rPr>
              <a:t>Inmates and Correctional Staff in Predicting Jailhouse Assaults</a:t>
            </a:r>
          </a:p>
          <a:p>
            <a:r>
              <a:rPr lang="en-US" sz="1200" b="1" dirty="0">
                <a:latin typeface="Calibri" panose="020F0502020204030204" pitchFamily="34" charset="0"/>
                <a:cs typeface="Calibri" panose="020F0502020204030204" pitchFamily="34" charset="0"/>
              </a:rPr>
              <a:t>                                  Olivia Eason</a:t>
            </a:r>
            <a:r>
              <a:rPr lang="en-US" sz="1200" b="1" baseline="30000" dirty="0">
                <a:latin typeface="Calibri" panose="020F0502020204030204" pitchFamily="34" charset="0"/>
                <a:cs typeface="Calibri" panose="020F0502020204030204" pitchFamily="34" charset="0"/>
              </a:rPr>
              <a:t>1 </a:t>
            </a:r>
            <a:r>
              <a:rPr lang="en-US" sz="1200" b="1" dirty="0">
                <a:latin typeface="Calibri" panose="020F0502020204030204" pitchFamily="34" charset="0"/>
                <a:cs typeface="Calibri" panose="020F0502020204030204" pitchFamily="34" charset="0"/>
              </a:rPr>
              <a:t>&amp; Ji Seun Sohn</a:t>
            </a:r>
            <a:r>
              <a:rPr lang="en-US" sz="1200" b="1" baseline="30000" dirty="0">
                <a:latin typeface="Calibri" panose="020F0502020204030204" pitchFamily="34" charset="0"/>
                <a:cs typeface="Calibri" panose="020F0502020204030204" pitchFamily="34" charset="0"/>
              </a:rPr>
              <a:t>2 </a:t>
            </a:r>
          </a:p>
          <a:p>
            <a:r>
              <a:rPr lang="en-US" sz="900" b="1" dirty="0">
                <a:solidFill>
                  <a:srgbClr val="008000"/>
                </a:solidFill>
                <a:latin typeface="Calibri" panose="020F0502020204030204" pitchFamily="34" charset="0"/>
                <a:cs typeface="Calibri" panose="020F0502020204030204" pitchFamily="34" charset="0"/>
              </a:rPr>
              <a:t>Criminal Justice, Department of Government &amp; Sociology, Georgia College &amp; State University   </a:t>
            </a:r>
          </a:p>
          <a:p>
            <a:r>
              <a:rPr lang="en-US" sz="700" dirty="0">
                <a:latin typeface="Calibri" panose="020F0502020204030204" pitchFamily="34" charset="0"/>
                <a:cs typeface="Calibri" panose="020F0502020204030204" pitchFamily="34" charset="0"/>
              </a:rPr>
              <a:t>1. </a:t>
            </a:r>
            <a:r>
              <a:rPr lang="en-US" sz="700" b="1" dirty="0">
                <a:latin typeface="Calibri" panose="020F0502020204030204" pitchFamily="34" charset="0"/>
                <a:cs typeface="Calibri" panose="020F0502020204030204" pitchFamily="34" charset="0"/>
              </a:rPr>
              <a:t>Olivia Eason is a graduate student of Master of Science and works as a juvenile probation and parole specialist: </a:t>
            </a:r>
            <a:r>
              <a:rPr lang="en-US" sz="700" b="1" dirty="0">
                <a:solidFill>
                  <a:srgbClr val="3366C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olivia.eason@bobcats.gcsu.edu</a:t>
            </a:r>
            <a:r>
              <a:rPr lang="en-US" sz="700" b="1" dirty="0">
                <a:solidFill>
                  <a:srgbClr val="3366CC"/>
                </a:solidFill>
                <a:latin typeface="Calibri" panose="020F0502020204030204" pitchFamily="34" charset="0"/>
                <a:cs typeface="Calibri" panose="020F0502020204030204" pitchFamily="34" charset="0"/>
              </a:rPr>
              <a:t> </a:t>
            </a:r>
          </a:p>
          <a:p>
            <a:r>
              <a:rPr lang="en-US" sz="700" dirty="0">
                <a:latin typeface="Calibri" panose="020F0502020204030204" pitchFamily="34" charset="0"/>
                <a:cs typeface="Calibri" panose="020F0502020204030204" pitchFamily="34" charset="0"/>
              </a:rPr>
              <a:t>2. Ji Seun Sohn, Ph.D., is an associate professor of Criminal Justice.</a:t>
            </a:r>
          </a:p>
        </p:txBody>
      </p:sp>
      <p:sp>
        <p:nvSpPr>
          <p:cNvPr id="6" name="TextBox 5">
            <a:extLst>
              <a:ext uri="{FF2B5EF4-FFF2-40B4-BE49-F238E27FC236}">
                <a16:creationId xmlns:a16="http://schemas.microsoft.com/office/drawing/2014/main" id="{2677523E-574B-4207-BF97-833D11271777}"/>
              </a:ext>
            </a:extLst>
          </p:cNvPr>
          <p:cNvSpPr txBox="1"/>
          <p:nvPr/>
        </p:nvSpPr>
        <p:spPr>
          <a:xfrm>
            <a:off x="3036026" y="5319015"/>
            <a:ext cx="6040073" cy="151580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solidFill>
                  <a:schemeClr val="tx1"/>
                </a:solidFill>
              </a:rPr>
              <a:t>References</a:t>
            </a:r>
          </a:p>
          <a:p>
            <a:pPr marL="274320" indent="-457200"/>
            <a:r>
              <a:rPr lang="en-US" sz="750" dirty="0">
                <a:solidFill>
                  <a:schemeClr val="tx1"/>
                </a:solidFill>
              </a:rPr>
              <a:t>Bell, K.E. and </a:t>
            </a:r>
            <a:r>
              <a:rPr lang="en-US" sz="750" dirty="0" err="1">
                <a:solidFill>
                  <a:schemeClr val="tx1"/>
                </a:solidFill>
              </a:rPr>
              <a:t>Lindekugel</a:t>
            </a:r>
            <a:r>
              <a:rPr lang="en-US" sz="750" dirty="0">
                <a:solidFill>
                  <a:schemeClr val="tx1"/>
                </a:solidFill>
              </a:rPr>
              <a:t>, D.M. (2015). Correlates of violence in Washington State Prisons. </a:t>
            </a:r>
            <a:r>
              <a:rPr lang="en-US" sz="750" i="1" dirty="0">
                <a:solidFill>
                  <a:schemeClr val="tx1"/>
                </a:solidFill>
              </a:rPr>
              <a:t>Criminology, Criminal Justice Law, &amp; Society, 16</a:t>
            </a:r>
            <a:r>
              <a:rPr lang="en-US" sz="750" dirty="0">
                <a:solidFill>
                  <a:schemeClr val="tx1"/>
                </a:solidFill>
              </a:rPr>
              <a:t>(1), 21-34.</a:t>
            </a:r>
          </a:p>
          <a:p>
            <a:r>
              <a:rPr lang="en-US" sz="750" dirty="0">
                <a:solidFill>
                  <a:schemeClr val="tx1"/>
                </a:solidFill>
              </a:rPr>
              <a:t>Edgar, K., Martin, C., &amp; O’Donnell, I. (2003). Prison violence: conflict, power and victimization. Cullompton, UK: Willan. </a:t>
            </a:r>
          </a:p>
          <a:p>
            <a:r>
              <a:rPr lang="en-US" sz="750" dirty="0">
                <a:solidFill>
                  <a:schemeClr val="tx1"/>
                </a:solidFill>
              </a:rPr>
              <a:t>Morin, K. M. (2016). The late-modern American jail: epistemologies of space and violence. </a:t>
            </a:r>
            <a:r>
              <a:rPr lang="en-US" sz="750" i="1" dirty="0">
                <a:solidFill>
                  <a:schemeClr val="tx1"/>
                </a:solidFill>
              </a:rPr>
              <a:t>Geographical Journal, </a:t>
            </a:r>
            <a:r>
              <a:rPr lang="en-US" sz="750" dirty="0">
                <a:solidFill>
                  <a:schemeClr val="tx1"/>
                </a:solidFill>
              </a:rPr>
              <a:t>182(1), 38–48. </a:t>
            </a:r>
          </a:p>
          <a:p>
            <a:pPr marL="274320" indent="-457200"/>
            <a:r>
              <a:rPr lang="en-US" sz="750" dirty="0">
                <a:solidFill>
                  <a:schemeClr val="tx1"/>
                </a:solidFill>
              </a:rPr>
              <a:t>Pont, J., </a:t>
            </a:r>
            <a:r>
              <a:rPr lang="en-US" sz="750" dirty="0" err="1">
                <a:solidFill>
                  <a:schemeClr val="tx1"/>
                </a:solidFill>
              </a:rPr>
              <a:t>Stöver</a:t>
            </a:r>
            <a:r>
              <a:rPr lang="en-US" sz="750" dirty="0">
                <a:solidFill>
                  <a:schemeClr val="tx1"/>
                </a:solidFill>
              </a:rPr>
              <a:t>, H., </a:t>
            </a:r>
            <a:r>
              <a:rPr lang="en-US" sz="750" dirty="0" err="1">
                <a:solidFill>
                  <a:schemeClr val="tx1"/>
                </a:solidFill>
              </a:rPr>
              <a:t>Gétaz</a:t>
            </a:r>
            <a:r>
              <a:rPr lang="en-US" sz="750" dirty="0">
                <a:solidFill>
                  <a:schemeClr val="tx1"/>
                </a:solidFill>
              </a:rPr>
              <a:t>, L., Casillas, A., &amp; Wolff, H. (2015). Prevention of violence in prison – The role of health care professionals. </a:t>
            </a:r>
            <a:r>
              <a:rPr lang="en-US" sz="750" i="1" dirty="0">
                <a:solidFill>
                  <a:schemeClr val="tx1"/>
                </a:solidFill>
              </a:rPr>
              <a:t>Journal of Forensic and Legal  Medicine, 34,</a:t>
            </a:r>
            <a:r>
              <a:rPr lang="en-US" sz="750" dirty="0">
                <a:solidFill>
                  <a:schemeClr val="tx1"/>
                </a:solidFill>
              </a:rPr>
              <a:t> 127–132.</a:t>
            </a:r>
          </a:p>
          <a:p>
            <a:pPr marL="274320" indent="-457200"/>
            <a:r>
              <a:rPr lang="en-US" sz="750" dirty="0">
                <a:solidFill>
                  <a:schemeClr val="tx1"/>
                </a:solidFill>
              </a:rPr>
              <a:t>Reidy, T. J., </a:t>
            </a:r>
            <a:r>
              <a:rPr lang="en-US" sz="750" dirty="0" err="1">
                <a:solidFill>
                  <a:schemeClr val="tx1"/>
                </a:solidFill>
              </a:rPr>
              <a:t>Cihan</a:t>
            </a:r>
            <a:r>
              <a:rPr lang="en-US" sz="750" dirty="0">
                <a:solidFill>
                  <a:schemeClr val="tx1"/>
                </a:solidFill>
              </a:rPr>
              <a:t>, A., &amp; Sorensen, J. R. (2017). Women in prison: Investigating trajectories of institutional female misconduct. </a:t>
            </a:r>
            <a:r>
              <a:rPr lang="en-US" sz="750" i="1" dirty="0">
                <a:solidFill>
                  <a:schemeClr val="tx1"/>
                </a:solidFill>
              </a:rPr>
              <a:t>Journal of Criminal Justice, 52, </a:t>
            </a:r>
            <a:r>
              <a:rPr lang="en-US" sz="750" dirty="0">
                <a:solidFill>
                  <a:schemeClr val="tx1"/>
                </a:solidFill>
              </a:rPr>
              <a:t>49–56. </a:t>
            </a:r>
          </a:p>
          <a:p>
            <a:pPr marL="274320" indent="-457200"/>
            <a:r>
              <a:rPr lang="en-US" sz="750" dirty="0" err="1">
                <a:solidFill>
                  <a:schemeClr val="tx1"/>
                </a:solidFill>
              </a:rPr>
              <a:t>Tartaro</a:t>
            </a:r>
            <a:r>
              <a:rPr lang="en-US" sz="750" dirty="0">
                <a:solidFill>
                  <a:schemeClr val="tx1"/>
                </a:solidFill>
              </a:rPr>
              <a:t>, C. (2002). Th impact of density on jail violence. </a:t>
            </a:r>
            <a:r>
              <a:rPr lang="en-US" sz="750" i="1" dirty="0">
                <a:solidFill>
                  <a:schemeClr val="tx1"/>
                </a:solidFill>
              </a:rPr>
              <a:t>Journal of Criminal Justice 30 </a:t>
            </a:r>
            <a:r>
              <a:rPr lang="en-US" sz="750" dirty="0">
                <a:solidFill>
                  <a:schemeClr val="tx1"/>
                </a:solidFill>
              </a:rPr>
              <a:t>(2002) 499-510.</a:t>
            </a:r>
          </a:p>
          <a:p>
            <a:pPr marL="274320" indent="-457200"/>
            <a:r>
              <a:rPr lang="en-US" sz="750" dirty="0">
                <a:solidFill>
                  <a:schemeClr val="tx1"/>
                </a:solidFill>
              </a:rPr>
              <a:t>Valentine, C. L., Mears, D. P., &amp; Bales, W. D. (2015). Unpacking the relationship between age and prison misconduct. </a:t>
            </a:r>
            <a:r>
              <a:rPr lang="en-US" sz="750" i="1" dirty="0">
                <a:solidFill>
                  <a:schemeClr val="tx1"/>
                </a:solidFill>
              </a:rPr>
              <a:t>Journal of Criminal Justice, </a:t>
            </a:r>
            <a:r>
              <a:rPr lang="en-US" sz="750" dirty="0">
                <a:solidFill>
                  <a:schemeClr val="tx1"/>
                </a:solidFill>
              </a:rPr>
              <a:t>43(5), 418–427.</a:t>
            </a:r>
          </a:p>
          <a:p>
            <a:r>
              <a:rPr lang="en-US" sz="750" dirty="0">
                <a:solidFill>
                  <a:schemeClr val="tx1"/>
                </a:solidFill>
              </a:rPr>
              <a:t>Wood, A. (2012). Cruel and unusual punishment: confining juveniles with adults after </a:t>
            </a:r>
            <a:r>
              <a:rPr lang="en-US" sz="750" i="1" dirty="0">
                <a:solidFill>
                  <a:schemeClr val="tx1"/>
                </a:solidFill>
              </a:rPr>
              <a:t>Graham and Miller</a:t>
            </a:r>
            <a:r>
              <a:rPr lang="en-US" sz="750" dirty="0">
                <a:solidFill>
                  <a:schemeClr val="tx1"/>
                </a:solidFill>
              </a:rPr>
              <a:t>. </a:t>
            </a:r>
            <a:r>
              <a:rPr lang="en-US" sz="750" i="1" dirty="0">
                <a:solidFill>
                  <a:schemeClr val="tx1"/>
                </a:solidFill>
              </a:rPr>
              <a:t>Emory Law Journal 61</a:t>
            </a:r>
            <a:r>
              <a:rPr lang="en-US" sz="750" dirty="0">
                <a:solidFill>
                  <a:schemeClr val="tx1"/>
                </a:solidFill>
              </a:rPr>
              <a:t>, 1444-1490.</a:t>
            </a:r>
          </a:p>
        </p:txBody>
      </p:sp>
      <p:sp>
        <p:nvSpPr>
          <p:cNvPr id="12" name="TextBox 11">
            <a:extLst>
              <a:ext uri="{FF2B5EF4-FFF2-40B4-BE49-F238E27FC236}">
                <a16:creationId xmlns:a16="http://schemas.microsoft.com/office/drawing/2014/main" id="{C170A3F2-2EAE-484C-B15B-EE92BB337F8E}"/>
              </a:ext>
            </a:extLst>
          </p:cNvPr>
          <p:cNvSpPr txBox="1"/>
          <p:nvPr/>
        </p:nvSpPr>
        <p:spPr>
          <a:xfrm>
            <a:off x="3051527" y="3081207"/>
            <a:ext cx="6026488" cy="221599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000" b="1" dirty="0">
                <a:solidFill>
                  <a:schemeClr val="bg1"/>
                </a:solidFill>
              </a:rPr>
              <a:t>Discussion</a:t>
            </a:r>
            <a:endParaRPr lang="en-US" sz="800" dirty="0">
              <a:solidFill>
                <a:schemeClr val="bg1"/>
              </a:solidFill>
            </a:endParaRPr>
          </a:p>
          <a:p>
            <a:pPr marL="182880" indent="-182880">
              <a:buFont typeface="Wingdings" panose="05000000000000000000" pitchFamily="2" charset="2"/>
              <a:buChar char="q"/>
            </a:pPr>
            <a:r>
              <a:rPr lang="en-US" sz="800" dirty="0">
                <a:solidFill>
                  <a:schemeClr val="bg1"/>
                </a:solidFill>
              </a:rPr>
              <a:t>One factor that may have affected the results for the presence juvenile females being related to a higher number of assaults is the greater prevalence of mental illness in incarcerated females compared with incarcerated males. Young, incarcerated females are more likely than men  to experience severe psychological distress while behind bars (Reidy, </a:t>
            </a:r>
            <a:r>
              <a:rPr lang="en-US" sz="800" dirty="0" err="1">
                <a:solidFill>
                  <a:schemeClr val="bg1"/>
                </a:solidFill>
              </a:rPr>
              <a:t>Cihan</a:t>
            </a:r>
            <a:r>
              <a:rPr lang="en-US" sz="800" dirty="0">
                <a:solidFill>
                  <a:schemeClr val="bg1"/>
                </a:solidFill>
              </a:rPr>
              <a:t>, &amp; Sorenson, 2017); this may have resulted in more violence in females.</a:t>
            </a:r>
          </a:p>
          <a:p>
            <a:pPr marL="182880" indent="-182880">
              <a:buFont typeface="Wingdings" panose="05000000000000000000" pitchFamily="2" charset="2"/>
              <a:buChar char="q"/>
            </a:pPr>
            <a:r>
              <a:rPr lang="en-US" sz="800" dirty="0">
                <a:solidFill>
                  <a:schemeClr val="bg1"/>
                </a:solidFill>
              </a:rPr>
              <a:t>Another possible explanation for lower levels of violence among juvenile males than juvenile females is the implementation of violence prevention programs for incarcerated juveniles that have often been rolled out in male-only facilities. This is an area that needs further study, assuming these results can be replicated.  </a:t>
            </a:r>
          </a:p>
          <a:p>
            <a:pPr marL="182880" indent="-182880">
              <a:buFont typeface="Wingdings" panose="05000000000000000000" pitchFamily="2" charset="2"/>
              <a:buChar char="q"/>
            </a:pPr>
            <a:r>
              <a:rPr lang="en-US" sz="800" dirty="0">
                <a:solidFill>
                  <a:schemeClr val="bg1"/>
                </a:solidFill>
              </a:rPr>
              <a:t>For the results concerning “other staff,” an explanation is that auxiliary staff can provide some more active experiences in prison settings. For example, educational and counseling opportunities, etc. that resulted in lower physical assaults. </a:t>
            </a:r>
          </a:p>
          <a:p>
            <a:pPr marL="182880" indent="-182880">
              <a:buFont typeface="Wingdings" panose="05000000000000000000" pitchFamily="2" charset="2"/>
              <a:buChar char="q"/>
            </a:pPr>
            <a:r>
              <a:rPr lang="en-US" sz="800" dirty="0">
                <a:solidFill>
                  <a:schemeClr val="bg1"/>
                </a:solidFill>
              </a:rPr>
              <a:t>More corrections officers positively predicting physical assaults is somewhat surprising, though also consistent with the findings of </a:t>
            </a:r>
            <a:r>
              <a:rPr lang="en-US" sz="800" dirty="0" err="1">
                <a:solidFill>
                  <a:schemeClr val="bg1"/>
                </a:solidFill>
              </a:rPr>
              <a:t>Tartaro</a:t>
            </a:r>
            <a:r>
              <a:rPr lang="en-US" sz="800" dirty="0">
                <a:solidFill>
                  <a:schemeClr val="bg1"/>
                </a:solidFill>
              </a:rPr>
              <a:t> (2002). In that study, institutional factors, such as having larger staff in facilities may cause a jail that houses a thousand inmates to have more inmate-on-inmate violence than a jail that houses a hundred. In the future, more specific characteristics of institutions must be investigated, including determining whether jails with larger populations are overall more violent and whether this violence has other possible explanations besides the number of correctional staff.</a:t>
            </a:r>
          </a:p>
          <a:p>
            <a:pPr marL="182880" indent="-182880">
              <a:buFont typeface="Wingdings" panose="05000000000000000000" pitchFamily="2" charset="2"/>
              <a:buChar char="q"/>
            </a:pPr>
            <a:r>
              <a:rPr lang="en-US" sz="800" dirty="0">
                <a:solidFill>
                  <a:schemeClr val="bg1"/>
                </a:solidFill>
              </a:rPr>
              <a:t>One major limitation of this study is the lack of ratios in the data. It would be worth exploring whether the ratios of juvenile to adult inmates or specific staffing levels would affect the conclusions drawn. </a:t>
            </a:r>
            <a:endParaRPr lang="en-US" sz="800" b="1" dirty="0">
              <a:solidFill>
                <a:schemeClr val="bg1"/>
              </a:solidFill>
            </a:endParaRPr>
          </a:p>
        </p:txBody>
      </p:sp>
      <p:sp>
        <p:nvSpPr>
          <p:cNvPr id="13" name="TextBox 12">
            <a:extLst>
              <a:ext uri="{FF2B5EF4-FFF2-40B4-BE49-F238E27FC236}">
                <a16:creationId xmlns:a16="http://schemas.microsoft.com/office/drawing/2014/main" id="{50392159-B3BE-4415-8972-739170A7DC5B}"/>
              </a:ext>
            </a:extLst>
          </p:cNvPr>
          <p:cNvSpPr txBox="1"/>
          <p:nvPr/>
        </p:nvSpPr>
        <p:spPr>
          <a:xfrm>
            <a:off x="109002" y="2196683"/>
            <a:ext cx="2926646" cy="4093428"/>
          </a:xfrm>
          <a:prstGeom prst="rect">
            <a:avLst/>
          </a:prstGeom>
          <a:noFill/>
          <a:ln w="28575">
            <a:noFill/>
            <a:prstDash val="solid"/>
          </a:ln>
        </p:spPr>
        <p:txBody>
          <a:bodyPr wrap="square" rtlCol="0">
            <a:spAutoFit/>
          </a:bodyPr>
          <a:lstStyle/>
          <a:p>
            <a:pPr algn="ctr"/>
            <a:r>
              <a:rPr lang="en-US" sz="1000" b="1" dirty="0"/>
              <a:t>Literature Review</a:t>
            </a:r>
          </a:p>
          <a:p>
            <a:pPr marL="171450" indent="-171450">
              <a:buFont typeface="Wingdings" panose="05000000000000000000" pitchFamily="2" charset="2"/>
              <a:buChar char="q"/>
            </a:pPr>
            <a:r>
              <a:rPr lang="en-US" sz="800" dirty="0"/>
              <a:t>Juveniles were often the targets of physical assaults. While 39% of juveniles in adult detention had been threatened in the past month and 32% had actually been assaulted, 16% of adult inmates reported being assaulted in the same time frame. (Edgar, Martin, &amp; O’Donnell, 2003). </a:t>
            </a:r>
          </a:p>
          <a:p>
            <a:pPr marL="171450" indent="-171450">
              <a:buFont typeface="Wingdings" panose="05000000000000000000" pitchFamily="2" charset="2"/>
              <a:buChar char="q"/>
            </a:pPr>
            <a:r>
              <a:rPr lang="en-US" sz="800" dirty="0"/>
              <a:t>Nineteen states do not require juveniles housed in adult facilities to be segregated from adult offenders (Wood, 2012).</a:t>
            </a:r>
          </a:p>
          <a:p>
            <a:pPr marL="171450" indent="-171450">
              <a:buFont typeface="Wingdings" panose="05000000000000000000" pitchFamily="2" charset="2"/>
              <a:buChar char="q"/>
            </a:pPr>
            <a:r>
              <a:rPr lang="en-US" sz="800" dirty="0"/>
              <a:t>Juveniles incarcerated in adult detention facilities tend to be engaged in more misconduct than adult inmates. The initial transition period into incarceration had higher rates of misconduct for this population (Valentine, Mears, &amp; Bales, 2015).</a:t>
            </a:r>
          </a:p>
          <a:p>
            <a:pPr marL="171450" indent="-171450">
              <a:buFont typeface="Wingdings" panose="05000000000000000000" pitchFamily="2" charset="2"/>
              <a:buChar char="q"/>
            </a:pPr>
            <a:r>
              <a:rPr lang="en-US" sz="800" dirty="0"/>
              <a:t>Despite other studies about the role of gender reporting that female inmates were less prone to violence than male inmates, Bell and </a:t>
            </a:r>
            <a:r>
              <a:rPr lang="en-US" sz="800" dirty="0" err="1"/>
              <a:t>Lindekugal</a:t>
            </a:r>
            <a:r>
              <a:rPr lang="en-US" sz="800" dirty="0"/>
              <a:t> (2015) found no difference in males and females as perpetrators of prison violence. </a:t>
            </a:r>
          </a:p>
          <a:p>
            <a:pPr marL="171450" indent="-171450">
              <a:buFont typeface="Wingdings" panose="05000000000000000000" pitchFamily="2" charset="2"/>
              <a:buChar char="q"/>
            </a:pPr>
            <a:r>
              <a:rPr lang="en-US" sz="800" dirty="0"/>
              <a:t>Well-trained health care staff who conduct intake screenings immediately after initial incarceration or transfer to another facility have been shown to be able to reduce violence that may result from mental or physical illness, either on the part of the victim or the perpetrator (Pont, Stover, </a:t>
            </a:r>
            <a:r>
              <a:rPr lang="en-US" sz="800" dirty="0" err="1"/>
              <a:t>Getaz</a:t>
            </a:r>
            <a:r>
              <a:rPr lang="en-US" sz="800" dirty="0"/>
              <a:t>, Casillas, &amp; Wolff, 2015).</a:t>
            </a:r>
          </a:p>
          <a:p>
            <a:pPr marL="171450" indent="-171450">
              <a:buFont typeface="Wingdings" panose="05000000000000000000" pitchFamily="2" charset="2"/>
              <a:buChar char="q"/>
            </a:pPr>
            <a:r>
              <a:rPr lang="en-US" sz="800" dirty="0">
                <a:latin typeface="Calibri" panose="020F0502020204030204" pitchFamily="34" charset="0"/>
                <a:ea typeface="맑은 고딕" panose="020B0503020000020004" pitchFamily="50" charset="-127"/>
                <a:cs typeface="Times New Roman" panose="02020603050405020304" pitchFamily="18" charset="0"/>
              </a:rPr>
              <a:t>Higher levels of supervision resulted in higher levels of reported assaults. The authors speculated that this was the due to more assaults being identified rather than higher levels of violence </a:t>
            </a:r>
            <a:r>
              <a:rPr lang="en-US" sz="800" dirty="0">
                <a:effectLst/>
                <a:latin typeface="Calibri" panose="020F0502020204030204" pitchFamily="34" charset="0"/>
                <a:ea typeface="맑은 고딕" panose="020B0503020000020004" pitchFamily="50" charset="-127"/>
                <a:cs typeface="Times New Roman" panose="02020603050405020304" pitchFamily="18" charset="0"/>
              </a:rPr>
              <a:t>(</a:t>
            </a:r>
            <a:r>
              <a:rPr lang="en-US" sz="800" dirty="0" err="1">
                <a:effectLst/>
                <a:latin typeface="Calibri" panose="020F0502020204030204" pitchFamily="34" charset="0"/>
                <a:ea typeface="맑은 고딕" panose="020B0503020000020004" pitchFamily="50" charset="-127"/>
                <a:cs typeface="Times New Roman" panose="02020603050405020304" pitchFamily="18" charset="0"/>
              </a:rPr>
              <a:t>Tartaro</a:t>
            </a:r>
            <a:r>
              <a:rPr lang="en-US" sz="800" dirty="0">
                <a:effectLst/>
                <a:latin typeface="Calibri" panose="020F0502020204030204" pitchFamily="34" charset="0"/>
                <a:ea typeface="맑은 고딕" panose="020B0503020000020004" pitchFamily="50" charset="-127"/>
                <a:cs typeface="Times New Roman" panose="02020603050405020304" pitchFamily="18" charset="0"/>
              </a:rPr>
              <a:t>, 2002). </a:t>
            </a:r>
            <a:endParaRPr lang="en-US" sz="800" b="1" dirty="0">
              <a:latin typeface="Calibri" panose="020F0502020204030204" pitchFamily="34" charset="0"/>
              <a:ea typeface="맑은 고딕" panose="020B0503020000020004" pitchFamily="50" charset="-127"/>
              <a:cs typeface="Times New Roman" panose="02020603050405020304" pitchFamily="18" charset="0"/>
            </a:endParaRPr>
          </a:p>
          <a:p>
            <a:pPr algn="ctr"/>
            <a:r>
              <a:rPr lang="en-US" sz="1000" b="1" dirty="0"/>
              <a:t>Research Hypotheses</a:t>
            </a:r>
            <a:r>
              <a:rPr lang="en-US" sz="1000" dirty="0"/>
              <a:t> </a:t>
            </a:r>
          </a:p>
          <a:p>
            <a:pPr marL="171450" indent="-171450">
              <a:buFont typeface="Wingdings" panose="05000000000000000000" pitchFamily="2" charset="2"/>
              <a:buChar char="q"/>
            </a:pPr>
            <a:r>
              <a:rPr lang="en-US" sz="800" dirty="0"/>
              <a:t>Hypothesis 1: The presence of male and female juveniles will differently affect the numbers of physical assaults.</a:t>
            </a:r>
          </a:p>
          <a:p>
            <a:pPr marL="171450" indent="-171450">
              <a:buFont typeface="Wingdings" panose="05000000000000000000" pitchFamily="2" charset="2"/>
              <a:buChar char="q"/>
            </a:pPr>
            <a:r>
              <a:rPr lang="en-US" sz="800" dirty="0"/>
              <a:t>Hypothesis 2: The numbers of correctional officers and other auxiliary staff will predict lower numbers of physical assaults.</a:t>
            </a:r>
          </a:p>
        </p:txBody>
      </p:sp>
      <p:sp>
        <p:nvSpPr>
          <p:cNvPr id="7" name="TextBox 6">
            <a:extLst>
              <a:ext uri="{FF2B5EF4-FFF2-40B4-BE49-F238E27FC236}">
                <a16:creationId xmlns:a16="http://schemas.microsoft.com/office/drawing/2014/main" id="{5EB752C2-37E5-4FB2-B1F6-4DF4FC3449EE}"/>
              </a:ext>
            </a:extLst>
          </p:cNvPr>
          <p:cNvSpPr txBox="1"/>
          <p:nvPr/>
        </p:nvSpPr>
        <p:spPr>
          <a:xfrm>
            <a:off x="381803" y="279044"/>
            <a:ext cx="2710806" cy="1846659"/>
          </a:xfrm>
          <a:prstGeom prst="rect">
            <a:avLst/>
          </a:prstGeom>
          <a:noFill/>
          <a:ln>
            <a:noFill/>
          </a:ln>
        </p:spPr>
        <p:txBody>
          <a:bodyPr wrap="square" rtlCol="0">
            <a:spAutoFit/>
          </a:bodyPr>
          <a:lstStyle/>
          <a:p>
            <a:pPr algn="ctr"/>
            <a:r>
              <a:rPr lang="en-US" sz="1000" b="1" dirty="0">
                <a:solidFill>
                  <a:schemeClr val="bg1"/>
                </a:solidFill>
              </a:rPr>
              <a:t>Abstract</a:t>
            </a:r>
          </a:p>
          <a:p>
            <a:r>
              <a:rPr lang="en-US" sz="800" b="1" dirty="0">
                <a:solidFill>
                  <a:schemeClr val="bg1"/>
                </a:solidFill>
              </a:rPr>
              <a:t>This paper explores a link between numbers of juveniles who are incarcerated in adult detention, the numbers of staff in jails, and the number of physical assaults among these juveniles. The research hypothesized that the presence of juveniles would predict higher numbers of physical assaults, while the numbers of correctional officers and other auxiliary staff would predict lower numbers of physical assaults. The data were gathered by the US Department of Justice, BJS in the Annual Survey of Jails, 2012. Multiple regression results showed that all predictors were significant in predicting the numbers of physical assaults on juveniles by other juveniles that occurred in jails. We will further discuss an issue relates to juveniles in jails. </a:t>
            </a:r>
          </a:p>
        </p:txBody>
      </p:sp>
      <p:sp>
        <p:nvSpPr>
          <p:cNvPr id="11" name="TextBox 10">
            <a:extLst>
              <a:ext uri="{FF2B5EF4-FFF2-40B4-BE49-F238E27FC236}">
                <a16:creationId xmlns:a16="http://schemas.microsoft.com/office/drawing/2014/main" id="{2B16FDD1-645C-4AAA-B9B0-9EED2E35AD10}"/>
              </a:ext>
            </a:extLst>
          </p:cNvPr>
          <p:cNvSpPr txBox="1"/>
          <p:nvPr/>
        </p:nvSpPr>
        <p:spPr>
          <a:xfrm>
            <a:off x="5087747" y="2392627"/>
            <a:ext cx="4018327" cy="707886"/>
          </a:xfrm>
          <a:prstGeom prst="rect">
            <a:avLst/>
          </a:prstGeom>
          <a:noFill/>
        </p:spPr>
        <p:txBody>
          <a:bodyPr wrap="square" rtlCol="0">
            <a:spAutoFit/>
          </a:bodyPr>
          <a:lstStyle/>
          <a:p>
            <a:pPr lvl="0"/>
            <a:r>
              <a:rPr lang="en-US" sz="800" dirty="0">
                <a:cs typeface="Aharoni" panose="020B0604020202020204" pitchFamily="2" charset="-79"/>
              </a:rPr>
              <a:t>Based on the results, our first hypothesis is supported. A higher number of females under the age of 18 predicted a higher number of assaults, whereas a higher number of males predicted a lower number of physical assaults. Our second hypothesis is partially supported. As predicted, a lower number of other staff predicted more assaults. However, a higher number of correctional officers predicted more assaults.</a:t>
            </a:r>
          </a:p>
        </p:txBody>
      </p:sp>
      <p:pic>
        <p:nvPicPr>
          <p:cNvPr id="3" name="Picture 31">
            <a:extLst>
              <a:ext uri="{FF2B5EF4-FFF2-40B4-BE49-F238E27FC236}">
                <a16:creationId xmlns:a16="http://schemas.microsoft.com/office/drawing/2014/main" id="{9DC2C1FD-3FF1-4648-9898-9E8A47404D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729" t="7458" r="6526" b="8304"/>
          <a:stretch>
            <a:fillRect/>
          </a:stretch>
        </p:blipFill>
        <p:spPr bwMode="auto">
          <a:xfrm>
            <a:off x="8324849" y="23856"/>
            <a:ext cx="787189" cy="73862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Box 4">
            <a:extLst>
              <a:ext uri="{FF2B5EF4-FFF2-40B4-BE49-F238E27FC236}">
                <a16:creationId xmlns:a16="http://schemas.microsoft.com/office/drawing/2014/main" id="{E876B59B-A069-4FCC-A447-C40E91009D2D}"/>
              </a:ext>
            </a:extLst>
          </p:cNvPr>
          <p:cNvSpPr txBox="1"/>
          <p:nvPr/>
        </p:nvSpPr>
        <p:spPr>
          <a:xfrm>
            <a:off x="3199379" y="1111771"/>
            <a:ext cx="1901651" cy="1969770"/>
          </a:xfrm>
          <a:prstGeom prst="rect">
            <a:avLst/>
          </a:prstGeom>
          <a:noFill/>
        </p:spPr>
        <p:txBody>
          <a:bodyPr wrap="square" rtlCol="0">
            <a:spAutoFit/>
          </a:bodyPr>
          <a:lstStyle/>
          <a:p>
            <a:pPr algn="ctr"/>
            <a:r>
              <a:rPr lang="en-US" sz="1000" b="1" dirty="0"/>
              <a:t>Method</a:t>
            </a:r>
          </a:p>
          <a:p>
            <a:r>
              <a:rPr lang="en-US" sz="800" b="1" dirty="0"/>
              <a:t>Sample</a:t>
            </a:r>
            <a:r>
              <a:rPr lang="en-US" sz="800" dirty="0"/>
              <a:t>. This research analyzes data from the Annual Survey of Jails: Jail-Level Data, 2012, which is compiled by the U.S. Department of Justice, Bureau of Justice Statistics. The study surveyed a total of 2881 inmates from 819 jails nationwide. </a:t>
            </a:r>
          </a:p>
          <a:p>
            <a:endParaRPr lang="en-US" sz="800" b="1" dirty="0"/>
          </a:p>
          <a:p>
            <a:r>
              <a:rPr lang="en-US" sz="800" b="1" dirty="0"/>
              <a:t>Variables. </a:t>
            </a:r>
            <a:r>
              <a:rPr lang="en-US" sz="800" dirty="0"/>
              <a:t>The dependent variable was physical assault on another inmate. The independent variables were females under age 18, males under age 18, number of correctional officers, and number of all other auxiliary staff in jails.</a:t>
            </a:r>
          </a:p>
          <a:p>
            <a:endParaRPr lang="en-US" sz="800" dirty="0"/>
          </a:p>
        </p:txBody>
      </p:sp>
      <p:pic>
        <p:nvPicPr>
          <p:cNvPr id="9" name="Picture 8" descr="Table&#10;&#10;Description automatically generated">
            <a:extLst>
              <a:ext uri="{FF2B5EF4-FFF2-40B4-BE49-F238E27FC236}">
                <a16:creationId xmlns:a16="http://schemas.microsoft.com/office/drawing/2014/main" id="{530FB1DE-B654-4B22-928B-CB4B4BC527D5}"/>
              </a:ext>
            </a:extLst>
          </p:cNvPr>
          <p:cNvPicPr>
            <a:picLocks noChangeAspect="1"/>
          </p:cNvPicPr>
          <p:nvPr/>
        </p:nvPicPr>
        <p:blipFill>
          <a:blip r:embed="rId5"/>
          <a:stretch>
            <a:fillRect/>
          </a:stretch>
        </p:blipFill>
        <p:spPr>
          <a:xfrm>
            <a:off x="5157991" y="1100484"/>
            <a:ext cx="3974323" cy="1338641"/>
          </a:xfrm>
          <a:prstGeom prst="rect">
            <a:avLst/>
          </a:prstGeom>
        </p:spPr>
      </p:pic>
      <p:pic>
        <p:nvPicPr>
          <p:cNvPr id="16" name="Picture 15">
            <a:extLst>
              <a:ext uri="{FF2B5EF4-FFF2-40B4-BE49-F238E27FC236}">
                <a16:creationId xmlns:a16="http://schemas.microsoft.com/office/drawing/2014/main" id="{B851DE48-515E-4C9A-9579-5B7E6C372E81}"/>
              </a:ext>
            </a:extLst>
          </p:cNvPr>
          <p:cNvPicPr>
            <a:picLocks noChangeAspect="1"/>
          </p:cNvPicPr>
          <p:nvPr/>
        </p:nvPicPr>
        <p:blipFill>
          <a:blip r:embed="rId6"/>
          <a:stretch>
            <a:fillRect/>
          </a:stretch>
        </p:blipFill>
        <p:spPr>
          <a:xfrm>
            <a:off x="716015" y="6245932"/>
            <a:ext cx="1532235" cy="571978"/>
          </a:xfrm>
          <a:prstGeom prst="rect">
            <a:avLst/>
          </a:prstGeom>
        </p:spPr>
      </p:pic>
    </p:spTree>
    <p:extLst>
      <p:ext uri="{BB962C8B-B14F-4D97-AF65-F5344CB8AC3E}">
        <p14:creationId xmlns:p14="http://schemas.microsoft.com/office/powerpoint/2010/main" val="248437722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D5487D36-20B9-4AF8-9845-4EE893DA08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1253</Words>
  <Application>Microsoft Office PowerPoint</Application>
  <PresentationFormat>Letter Paper (8.5x11 in)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Metropolitan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Michael Shapiro</cp:lastModifiedBy>
  <cp:revision>1</cp:revision>
  <dcterms:modified xsi:type="dcterms:W3CDTF">2020-10-09T19:59:41Z</dcterms:modified>
</cp:coreProperties>
</file>