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15"/>
  </p:notesMasterIdLst>
  <p:sldIdLst>
    <p:sldId id="256" r:id="rId2"/>
    <p:sldId id="265" r:id="rId3"/>
    <p:sldId id="311" r:id="rId4"/>
    <p:sldId id="269" r:id="rId5"/>
    <p:sldId id="260" r:id="rId6"/>
    <p:sldId id="312" r:id="rId7"/>
    <p:sldId id="313" r:id="rId8"/>
    <p:sldId id="314" r:id="rId9"/>
    <p:sldId id="315" r:id="rId10"/>
    <p:sldId id="316" r:id="rId11"/>
    <p:sldId id="318" r:id="rId12"/>
    <p:sldId id="317" r:id="rId13"/>
    <p:sldId id="278" r:id="rId14"/>
  </p:sldIdLst>
  <p:sldSz cx="9144000" cy="5143500" type="screen16x9"/>
  <p:notesSz cx="6946900" cy="9220200"/>
  <p:embeddedFontLst>
    <p:embeddedFont>
      <p:font typeface="Saira Semi Condensed" panose="020B0604020202020204" charset="0"/>
      <p:regular r:id="rId16"/>
      <p:bold r:id="rId17"/>
    </p:embeddedFont>
    <p:embeddedFont>
      <p:font typeface="Saira SemiCondensed SemiBold" panose="020B0604020202020204" charset="0"/>
      <p:regular r:id="rId18"/>
      <p:bold r:id="rId19"/>
    </p:embeddedFont>
    <p:embeddedFont>
      <p:font typeface="Fira Sans Extra Condensed Medium" panose="020B0604020202020204" charset="0"/>
      <p:regular r:id="rId20"/>
      <p:bold r:id="rId21"/>
      <p:italic r:id="rId22"/>
      <p:boldItalic r:id="rId23"/>
    </p:embeddedFont>
    <p:embeddedFont>
      <p:font typeface="Saira SemiCondensed Medium" panose="020B0604020202020204" charset="0"/>
      <p:regular r:id="rId24"/>
      <p:bold r:id="rId25"/>
    </p:embeddedFont>
    <p:embeddedFont>
      <p:font typeface="Anaheim" panose="020B0604020202020204" charset="0"/>
      <p:regular r:id="rId26"/>
    </p:embeddedFont>
    <p:embeddedFont>
      <p:font typeface="Bahiana" panose="020B0604020202020204" charset="0"/>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7F6FE6-7131-43F2-AC6D-88FFE59F83E9}">
  <a:tblStyle styleId="{7C7F6FE6-7131-43F2-AC6D-88FFE59F83E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4690" y="4379595"/>
            <a:ext cx="5557520" cy="4149090"/>
          </a:xfrm>
          <a:prstGeom prst="rect">
            <a:avLst/>
          </a:prstGeom>
          <a:noFill/>
          <a:ln>
            <a:noFill/>
          </a:ln>
        </p:spPr>
        <p:txBody>
          <a:bodyPr spcFirstLastPara="1" wrap="square" lIns="92367" tIns="92367" rIns="92367" bIns="92367"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714ab38a4c_0_17: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714ab38a4c_0_17: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714ab38a4c_0_335: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714ab38a4c_0_335: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extLst>
      <p:ext uri="{BB962C8B-B14F-4D97-AF65-F5344CB8AC3E}">
        <p14:creationId xmlns:p14="http://schemas.microsoft.com/office/powerpoint/2010/main" val="2777105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714ab38a4c_0_335: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714ab38a4c_0_335: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extLst>
      <p:ext uri="{BB962C8B-B14F-4D97-AF65-F5344CB8AC3E}">
        <p14:creationId xmlns:p14="http://schemas.microsoft.com/office/powerpoint/2010/main" val="3515797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714ab38a4c_0_335: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714ab38a4c_0_335: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extLst>
      <p:ext uri="{BB962C8B-B14F-4D97-AF65-F5344CB8AC3E}">
        <p14:creationId xmlns:p14="http://schemas.microsoft.com/office/powerpoint/2010/main" val="1053974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714ab38a4c_0_335: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714ab38a4c_0_335: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bd56c9061_0_2199: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bd56c9061_0_2199: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bd56c9061_0_2199: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bd56c9061_0_2199: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extLst>
      <p:ext uri="{BB962C8B-B14F-4D97-AF65-F5344CB8AC3E}">
        <p14:creationId xmlns:p14="http://schemas.microsoft.com/office/powerpoint/2010/main" val="1961515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bad27d065_0_2548: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bad27d065_0_2548: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extLst>
      <p:ext uri="{BB962C8B-B14F-4D97-AF65-F5344CB8AC3E}">
        <p14:creationId xmlns:p14="http://schemas.microsoft.com/office/powerpoint/2010/main" val="4095552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extLst>
      <p:ext uri="{BB962C8B-B14F-4D97-AF65-F5344CB8AC3E}">
        <p14:creationId xmlns:p14="http://schemas.microsoft.com/office/powerpoint/2010/main" val="2391903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extLst>
      <p:ext uri="{BB962C8B-B14F-4D97-AF65-F5344CB8AC3E}">
        <p14:creationId xmlns:p14="http://schemas.microsoft.com/office/powerpoint/2010/main" val="2591016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694690" y="4379595"/>
            <a:ext cx="5557520" cy="4149090"/>
          </a:xfrm>
          <a:prstGeom prst="rect">
            <a:avLst/>
          </a:prstGeom>
        </p:spPr>
        <p:txBody>
          <a:bodyPr spcFirstLastPara="1" wrap="square" lIns="92367" tIns="92367" rIns="92367" bIns="92367" anchor="t" anchorCtr="0">
            <a:noAutofit/>
          </a:bodyPr>
          <a:lstStyle/>
          <a:p>
            <a:pPr marL="0" indent="0">
              <a:buNone/>
            </a:pPr>
            <a:endParaRPr/>
          </a:p>
        </p:txBody>
      </p:sp>
    </p:spTree>
    <p:extLst>
      <p:ext uri="{BB962C8B-B14F-4D97-AF65-F5344CB8AC3E}">
        <p14:creationId xmlns:p14="http://schemas.microsoft.com/office/powerpoint/2010/main" val="4194691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463" y="-1"/>
            <a:ext cx="9143063" cy="5431201"/>
            <a:chOff x="463" y="-1"/>
            <a:chExt cx="9143063" cy="5431201"/>
          </a:xfrm>
        </p:grpSpPr>
        <p:sp>
          <p:nvSpPr>
            <p:cNvPr id="10" name="Google Shape;10;p2"/>
            <p:cNvSpPr/>
            <p:nvPr/>
          </p:nvSpPr>
          <p:spPr>
            <a:xfrm flipH="1">
              <a:off x="6622962" y="4136025"/>
              <a:ext cx="791100" cy="791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716550" y="274077"/>
              <a:ext cx="1082100" cy="1082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486612" y="2400300"/>
              <a:ext cx="1039500" cy="1039500"/>
            </a:xfrm>
            <a:prstGeom prst="ellipse">
              <a:avLst/>
            </a:prstGeom>
            <a:gradFill>
              <a:gsLst>
                <a:gs pos="0">
                  <a:srgbClr val="00151F">
                    <a:alpha val="42745"/>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810337" y="2681700"/>
              <a:ext cx="2749500" cy="2749500"/>
            </a:xfrm>
            <a:prstGeom prst="ellipse">
              <a:avLst/>
            </a:prstGeom>
            <a:gradFill>
              <a:gsLst>
                <a:gs pos="0">
                  <a:srgbClr val="00151F">
                    <a:alpha val="56862"/>
                  </a:srgbClr>
                </a:gs>
                <a:gs pos="51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rotWithShape="1">
            <a:blip r:embed="rId3">
              <a:alphaModFix/>
            </a:blip>
            <a:srcRect l="48250" b="42676"/>
            <a:stretch/>
          </p:blipFill>
          <p:spPr>
            <a:xfrm rot="10800000" flipH="1">
              <a:off x="463" y="-1"/>
              <a:ext cx="3659323" cy="4045026"/>
            </a:xfrm>
            <a:prstGeom prst="rect">
              <a:avLst/>
            </a:prstGeom>
            <a:noFill/>
            <a:ln>
              <a:noFill/>
            </a:ln>
          </p:spPr>
        </p:pic>
        <p:pic>
          <p:nvPicPr>
            <p:cNvPr id="15" name="Google Shape;15;p2"/>
            <p:cNvPicPr preferRelativeResize="0"/>
            <p:nvPr/>
          </p:nvPicPr>
          <p:blipFill>
            <a:blip r:embed="rId4">
              <a:alphaModFix/>
            </a:blip>
            <a:stretch>
              <a:fillRect/>
            </a:stretch>
          </p:blipFill>
          <p:spPr>
            <a:xfrm rot="10800000" flipH="1">
              <a:off x="4063887" y="625175"/>
              <a:ext cx="403575" cy="402725"/>
            </a:xfrm>
            <a:prstGeom prst="rect">
              <a:avLst/>
            </a:prstGeom>
            <a:noFill/>
            <a:ln>
              <a:noFill/>
            </a:ln>
          </p:spPr>
        </p:pic>
        <p:pic>
          <p:nvPicPr>
            <p:cNvPr id="16" name="Google Shape;16;p2"/>
            <p:cNvPicPr preferRelativeResize="0"/>
            <p:nvPr/>
          </p:nvPicPr>
          <p:blipFill>
            <a:blip r:embed="rId5">
              <a:alphaModFix/>
            </a:blip>
            <a:stretch>
              <a:fillRect/>
            </a:stretch>
          </p:blipFill>
          <p:spPr>
            <a:xfrm flipH="1">
              <a:off x="6848788" y="4362200"/>
              <a:ext cx="339425" cy="338750"/>
            </a:xfrm>
            <a:prstGeom prst="rect">
              <a:avLst/>
            </a:prstGeom>
            <a:noFill/>
            <a:ln>
              <a:noFill/>
            </a:ln>
          </p:spPr>
        </p:pic>
        <p:sp>
          <p:nvSpPr>
            <p:cNvPr id="17" name="Google Shape;17;p2"/>
            <p:cNvSpPr/>
            <p:nvPr/>
          </p:nvSpPr>
          <p:spPr>
            <a:xfrm flipH="1">
              <a:off x="5351500" y="211675"/>
              <a:ext cx="1947900" cy="19479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18;p2"/>
            <p:cNvPicPr preferRelativeResize="0"/>
            <p:nvPr/>
          </p:nvPicPr>
          <p:blipFill>
            <a:blip r:embed="rId6">
              <a:alphaModFix/>
            </a:blip>
            <a:stretch>
              <a:fillRect/>
            </a:stretch>
          </p:blipFill>
          <p:spPr>
            <a:xfrm rot="10800000" flipH="1">
              <a:off x="2388003" y="3263743"/>
              <a:ext cx="1666877" cy="1663390"/>
            </a:xfrm>
            <a:prstGeom prst="rect">
              <a:avLst/>
            </a:prstGeom>
            <a:noFill/>
            <a:ln>
              <a:noFill/>
            </a:ln>
          </p:spPr>
        </p:pic>
        <p:pic>
          <p:nvPicPr>
            <p:cNvPr id="19" name="Google Shape;19;p2"/>
            <p:cNvPicPr preferRelativeResize="0"/>
            <p:nvPr/>
          </p:nvPicPr>
          <p:blipFill>
            <a:blip r:embed="rId6">
              <a:alphaModFix/>
            </a:blip>
            <a:stretch>
              <a:fillRect/>
            </a:stretch>
          </p:blipFill>
          <p:spPr>
            <a:xfrm flipH="1">
              <a:off x="5915994" y="777017"/>
              <a:ext cx="818909" cy="817169"/>
            </a:xfrm>
            <a:prstGeom prst="rect">
              <a:avLst/>
            </a:prstGeom>
            <a:noFill/>
            <a:ln>
              <a:noFill/>
            </a:ln>
          </p:spPr>
        </p:pic>
        <p:pic>
          <p:nvPicPr>
            <p:cNvPr id="20" name="Google Shape;20;p2"/>
            <p:cNvPicPr preferRelativeResize="0"/>
            <p:nvPr/>
          </p:nvPicPr>
          <p:blipFill rotWithShape="1">
            <a:blip r:embed="rId3">
              <a:alphaModFix/>
            </a:blip>
            <a:srcRect l="47244" t="1700" r="-12382" b="49281"/>
            <a:stretch/>
          </p:blipFill>
          <p:spPr>
            <a:xfrm rot="10800000">
              <a:off x="7231123" y="-1"/>
              <a:ext cx="1912402" cy="1436076"/>
            </a:xfrm>
            <a:prstGeom prst="rect">
              <a:avLst/>
            </a:prstGeom>
            <a:noFill/>
            <a:ln>
              <a:noFill/>
            </a:ln>
          </p:spPr>
        </p:pic>
      </p:grpSp>
      <p:sp>
        <p:nvSpPr>
          <p:cNvPr id="21" name="Google Shape;21;p2"/>
          <p:cNvSpPr txBox="1">
            <a:spLocks noGrp="1"/>
          </p:cNvSpPr>
          <p:nvPr>
            <p:ph type="subTitle" idx="1"/>
          </p:nvPr>
        </p:nvSpPr>
        <p:spPr>
          <a:xfrm flipH="1">
            <a:off x="4721687" y="3220316"/>
            <a:ext cx="37023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rgbClr val="FFFFFF"/>
                </a:solidFill>
              </a:defRPr>
            </a:lvl1pPr>
            <a:lvl2pPr lvl="1" algn="r" rtl="0">
              <a:lnSpc>
                <a:spcPct val="100000"/>
              </a:lnSpc>
              <a:spcBef>
                <a:spcPts val="1600"/>
              </a:spcBef>
              <a:spcAft>
                <a:spcPts val="0"/>
              </a:spcAft>
              <a:buNone/>
              <a:defRPr sz="1600">
                <a:solidFill>
                  <a:srgbClr val="FFFFFF"/>
                </a:solidFill>
              </a:defRPr>
            </a:lvl2pPr>
            <a:lvl3pPr lvl="2" algn="r" rtl="0">
              <a:lnSpc>
                <a:spcPct val="100000"/>
              </a:lnSpc>
              <a:spcBef>
                <a:spcPts val="1600"/>
              </a:spcBef>
              <a:spcAft>
                <a:spcPts val="0"/>
              </a:spcAft>
              <a:buNone/>
              <a:defRPr sz="1600">
                <a:solidFill>
                  <a:srgbClr val="FFFFFF"/>
                </a:solidFill>
              </a:defRPr>
            </a:lvl3pPr>
            <a:lvl4pPr lvl="3" algn="r" rtl="0">
              <a:lnSpc>
                <a:spcPct val="100000"/>
              </a:lnSpc>
              <a:spcBef>
                <a:spcPts val="1600"/>
              </a:spcBef>
              <a:spcAft>
                <a:spcPts val="0"/>
              </a:spcAft>
              <a:buNone/>
              <a:defRPr sz="1600">
                <a:solidFill>
                  <a:srgbClr val="FFFFFF"/>
                </a:solidFill>
              </a:defRPr>
            </a:lvl4pPr>
            <a:lvl5pPr lvl="4" algn="r" rtl="0">
              <a:lnSpc>
                <a:spcPct val="100000"/>
              </a:lnSpc>
              <a:spcBef>
                <a:spcPts val="1600"/>
              </a:spcBef>
              <a:spcAft>
                <a:spcPts val="0"/>
              </a:spcAft>
              <a:buNone/>
              <a:defRPr sz="1600">
                <a:solidFill>
                  <a:srgbClr val="FFFFFF"/>
                </a:solidFill>
              </a:defRPr>
            </a:lvl5pPr>
            <a:lvl6pPr lvl="5" algn="r" rtl="0">
              <a:lnSpc>
                <a:spcPct val="100000"/>
              </a:lnSpc>
              <a:spcBef>
                <a:spcPts val="1600"/>
              </a:spcBef>
              <a:spcAft>
                <a:spcPts val="0"/>
              </a:spcAft>
              <a:buNone/>
              <a:defRPr sz="1600">
                <a:solidFill>
                  <a:srgbClr val="FFFFFF"/>
                </a:solidFill>
              </a:defRPr>
            </a:lvl6pPr>
            <a:lvl7pPr lvl="6" algn="r" rtl="0">
              <a:lnSpc>
                <a:spcPct val="100000"/>
              </a:lnSpc>
              <a:spcBef>
                <a:spcPts val="1600"/>
              </a:spcBef>
              <a:spcAft>
                <a:spcPts val="0"/>
              </a:spcAft>
              <a:buNone/>
              <a:defRPr sz="1600">
                <a:solidFill>
                  <a:srgbClr val="FFFFFF"/>
                </a:solidFill>
              </a:defRPr>
            </a:lvl7pPr>
            <a:lvl8pPr lvl="7" algn="r" rtl="0">
              <a:lnSpc>
                <a:spcPct val="100000"/>
              </a:lnSpc>
              <a:spcBef>
                <a:spcPts val="1600"/>
              </a:spcBef>
              <a:spcAft>
                <a:spcPts val="0"/>
              </a:spcAft>
              <a:buNone/>
              <a:defRPr sz="1600">
                <a:solidFill>
                  <a:srgbClr val="FFFFFF"/>
                </a:solidFill>
              </a:defRPr>
            </a:lvl8pPr>
            <a:lvl9pPr lvl="8" algn="r" rtl="0">
              <a:lnSpc>
                <a:spcPct val="100000"/>
              </a:lnSpc>
              <a:spcBef>
                <a:spcPts val="1600"/>
              </a:spcBef>
              <a:spcAft>
                <a:spcPts val="1600"/>
              </a:spcAft>
              <a:buNone/>
              <a:defRPr sz="1600">
                <a:solidFill>
                  <a:srgbClr val="FFFFFF"/>
                </a:solidFill>
              </a:defRPr>
            </a:lvl9pPr>
          </a:lstStyle>
          <a:p>
            <a:endParaRPr/>
          </a:p>
        </p:txBody>
      </p:sp>
      <p:sp>
        <p:nvSpPr>
          <p:cNvPr id="22" name="Google Shape;22;p2"/>
          <p:cNvSpPr txBox="1">
            <a:spLocks noGrp="1"/>
          </p:cNvSpPr>
          <p:nvPr>
            <p:ph type="ctrTitle"/>
          </p:nvPr>
        </p:nvSpPr>
        <p:spPr>
          <a:xfrm flipH="1">
            <a:off x="4721687" y="2290984"/>
            <a:ext cx="3702300" cy="10821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6000"/>
              <a:buNone/>
              <a:defRPr sz="7200">
                <a:solidFill>
                  <a:srgbClr val="FFFFFF"/>
                </a:solidFill>
                <a:latin typeface="Saira SemiCondensed SemiBold"/>
                <a:ea typeface="Saira SemiCondensed SemiBold"/>
                <a:cs typeface="Saira SemiCondensed SemiBold"/>
                <a:sym typeface="Saira SemiCondensed SemiBold"/>
              </a:defRPr>
            </a:lvl1pPr>
            <a:lvl2pPr lvl="1" rtl="0">
              <a:spcBef>
                <a:spcPts val="0"/>
              </a:spcBef>
              <a:spcAft>
                <a:spcPts val="0"/>
              </a:spcAft>
              <a:buSzPts val="6000"/>
              <a:buFont typeface="Bahiana"/>
              <a:buNone/>
              <a:defRPr sz="6000">
                <a:latin typeface="Bahiana"/>
                <a:ea typeface="Bahiana"/>
                <a:cs typeface="Bahiana"/>
                <a:sym typeface="Bahiana"/>
              </a:defRPr>
            </a:lvl2pPr>
            <a:lvl3pPr lvl="2" rtl="0">
              <a:spcBef>
                <a:spcPts val="0"/>
              </a:spcBef>
              <a:spcAft>
                <a:spcPts val="0"/>
              </a:spcAft>
              <a:buSzPts val="6000"/>
              <a:buFont typeface="Bahiana"/>
              <a:buNone/>
              <a:defRPr sz="6000">
                <a:latin typeface="Bahiana"/>
                <a:ea typeface="Bahiana"/>
                <a:cs typeface="Bahiana"/>
                <a:sym typeface="Bahiana"/>
              </a:defRPr>
            </a:lvl3pPr>
            <a:lvl4pPr lvl="3" rtl="0">
              <a:spcBef>
                <a:spcPts val="0"/>
              </a:spcBef>
              <a:spcAft>
                <a:spcPts val="0"/>
              </a:spcAft>
              <a:buSzPts val="6000"/>
              <a:buFont typeface="Bahiana"/>
              <a:buNone/>
              <a:defRPr sz="6000">
                <a:latin typeface="Bahiana"/>
                <a:ea typeface="Bahiana"/>
                <a:cs typeface="Bahiana"/>
                <a:sym typeface="Bahiana"/>
              </a:defRPr>
            </a:lvl4pPr>
            <a:lvl5pPr lvl="4" rtl="0">
              <a:spcBef>
                <a:spcPts val="0"/>
              </a:spcBef>
              <a:spcAft>
                <a:spcPts val="0"/>
              </a:spcAft>
              <a:buSzPts val="6000"/>
              <a:buFont typeface="Bahiana"/>
              <a:buNone/>
              <a:defRPr sz="6000">
                <a:latin typeface="Bahiana"/>
                <a:ea typeface="Bahiana"/>
                <a:cs typeface="Bahiana"/>
                <a:sym typeface="Bahiana"/>
              </a:defRPr>
            </a:lvl5pPr>
            <a:lvl6pPr lvl="5" rtl="0">
              <a:spcBef>
                <a:spcPts val="0"/>
              </a:spcBef>
              <a:spcAft>
                <a:spcPts val="0"/>
              </a:spcAft>
              <a:buSzPts val="6000"/>
              <a:buFont typeface="Bahiana"/>
              <a:buNone/>
              <a:defRPr sz="6000">
                <a:latin typeface="Bahiana"/>
                <a:ea typeface="Bahiana"/>
                <a:cs typeface="Bahiana"/>
                <a:sym typeface="Bahiana"/>
              </a:defRPr>
            </a:lvl6pPr>
            <a:lvl7pPr lvl="6" rtl="0">
              <a:spcBef>
                <a:spcPts val="0"/>
              </a:spcBef>
              <a:spcAft>
                <a:spcPts val="0"/>
              </a:spcAft>
              <a:buSzPts val="6000"/>
              <a:buFont typeface="Bahiana"/>
              <a:buNone/>
              <a:defRPr sz="6000">
                <a:latin typeface="Bahiana"/>
                <a:ea typeface="Bahiana"/>
                <a:cs typeface="Bahiana"/>
                <a:sym typeface="Bahiana"/>
              </a:defRPr>
            </a:lvl7pPr>
            <a:lvl8pPr lvl="7" rtl="0">
              <a:spcBef>
                <a:spcPts val="0"/>
              </a:spcBef>
              <a:spcAft>
                <a:spcPts val="0"/>
              </a:spcAft>
              <a:buSzPts val="6000"/>
              <a:buFont typeface="Bahiana"/>
              <a:buNone/>
              <a:defRPr sz="6000">
                <a:latin typeface="Bahiana"/>
                <a:ea typeface="Bahiana"/>
                <a:cs typeface="Bahiana"/>
                <a:sym typeface="Bahiana"/>
              </a:defRPr>
            </a:lvl8pPr>
            <a:lvl9pPr lvl="8" rtl="0">
              <a:spcBef>
                <a:spcPts val="0"/>
              </a:spcBef>
              <a:spcAft>
                <a:spcPts val="0"/>
              </a:spcAft>
              <a:buSzPts val="6000"/>
              <a:buFont typeface="Bahiana"/>
              <a:buNone/>
              <a:defRPr sz="6000">
                <a:latin typeface="Bahiana"/>
                <a:ea typeface="Bahiana"/>
                <a:cs typeface="Bahiana"/>
                <a:sym typeface="Bahian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7"/>
          <p:cNvSpPr txBox="1">
            <a:spLocks noGrp="1"/>
          </p:cNvSpPr>
          <p:nvPr>
            <p:ph type="ctrTitle"/>
          </p:nvPr>
        </p:nvSpPr>
        <p:spPr>
          <a:xfrm>
            <a:off x="4540675" y="1234000"/>
            <a:ext cx="3893700" cy="953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0" name="Google Shape;50;p7"/>
          <p:cNvSpPr txBox="1">
            <a:spLocks noGrp="1"/>
          </p:cNvSpPr>
          <p:nvPr>
            <p:ph type="subTitle" idx="1"/>
          </p:nvPr>
        </p:nvSpPr>
        <p:spPr>
          <a:xfrm>
            <a:off x="4540575" y="2722193"/>
            <a:ext cx="3893700" cy="1849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a:solidFill>
                  <a:schemeClr val="dk1"/>
                </a:solidFill>
              </a:defRPr>
            </a:lvl1pPr>
            <a:lvl2pPr lvl="1" algn="r" rtl="0">
              <a:lnSpc>
                <a:spcPct val="100000"/>
              </a:lnSpc>
              <a:spcBef>
                <a:spcPts val="1600"/>
              </a:spcBef>
              <a:spcAft>
                <a:spcPts val="0"/>
              </a:spcAft>
              <a:buNone/>
              <a:defRPr sz="1600">
                <a:solidFill>
                  <a:schemeClr val="dk1"/>
                </a:solidFill>
              </a:defRPr>
            </a:lvl2pPr>
            <a:lvl3pPr lvl="2" algn="r" rtl="0">
              <a:lnSpc>
                <a:spcPct val="100000"/>
              </a:lnSpc>
              <a:spcBef>
                <a:spcPts val="1600"/>
              </a:spcBef>
              <a:spcAft>
                <a:spcPts val="0"/>
              </a:spcAft>
              <a:buNone/>
              <a:defRPr sz="1600">
                <a:solidFill>
                  <a:schemeClr val="dk1"/>
                </a:solidFill>
              </a:defRPr>
            </a:lvl3pPr>
            <a:lvl4pPr lvl="3" algn="r" rtl="0">
              <a:lnSpc>
                <a:spcPct val="100000"/>
              </a:lnSpc>
              <a:spcBef>
                <a:spcPts val="1600"/>
              </a:spcBef>
              <a:spcAft>
                <a:spcPts val="0"/>
              </a:spcAft>
              <a:buNone/>
              <a:defRPr sz="1600">
                <a:solidFill>
                  <a:schemeClr val="dk1"/>
                </a:solidFill>
              </a:defRPr>
            </a:lvl4pPr>
            <a:lvl5pPr lvl="4" algn="r" rtl="0">
              <a:lnSpc>
                <a:spcPct val="100000"/>
              </a:lnSpc>
              <a:spcBef>
                <a:spcPts val="1600"/>
              </a:spcBef>
              <a:spcAft>
                <a:spcPts val="0"/>
              </a:spcAft>
              <a:buNone/>
              <a:defRPr sz="1600">
                <a:solidFill>
                  <a:schemeClr val="dk1"/>
                </a:solidFill>
              </a:defRPr>
            </a:lvl5pPr>
            <a:lvl6pPr lvl="5" algn="r" rtl="0">
              <a:lnSpc>
                <a:spcPct val="100000"/>
              </a:lnSpc>
              <a:spcBef>
                <a:spcPts val="1600"/>
              </a:spcBef>
              <a:spcAft>
                <a:spcPts val="0"/>
              </a:spcAft>
              <a:buNone/>
              <a:defRPr sz="1600">
                <a:solidFill>
                  <a:schemeClr val="dk1"/>
                </a:solidFill>
              </a:defRPr>
            </a:lvl6pPr>
            <a:lvl7pPr lvl="6" algn="r" rtl="0">
              <a:lnSpc>
                <a:spcPct val="100000"/>
              </a:lnSpc>
              <a:spcBef>
                <a:spcPts val="1600"/>
              </a:spcBef>
              <a:spcAft>
                <a:spcPts val="0"/>
              </a:spcAft>
              <a:buNone/>
              <a:defRPr sz="1600">
                <a:solidFill>
                  <a:schemeClr val="dk1"/>
                </a:solidFill>
              </a:defRPr>
            </a:lvl7pPr>
            <a:lvl8pPr lvl="7" algn="r" rtl="0">
              <a:lnSpc>
                <a:spcPct val="100000"/>
              </a:lnSpc>
              <a:spcBef>
                <a:spcPts val="1600"/>
              </a:spcBef>
              <a:spcAft>
                <a:spcPts val="0"/>
              </a:spcAft>
              <a:buNone/>
              <a:defRPr sz="1600">
                <a:solidFill>
                  <a:schemeClr val="dk1"/>
                </a:solidFill>
              </a:defRPr>
            </a:lvl8pPr>
            <a:lvl9pPr lvl="8" algn="r" rtl="0">
              <a:lnSpc>
                <a:spcPct val="100000"/>
              </a:lnSpc>
              <a:spcBef>
                <a:spcPts val="1600"/>
              </a:spcBef>
              <a:spcAft>
                <a:spcPts val="1600"/>
              </a:spcAft>
              <a:buNone/>
              <a:defRPr sz="1600">
                <a:solidFill>
                  <a:schemeClr val="dk1"/>
                </a:solidFill>
              </a:defRPr>
            </a:lvl9pPr>
          </a:lstStyle>
          <a:p>
            <a:endParaRPr/>
          </a:p>
        </p:txBody>
      </p:sp>
      <p:sp>
        <p:nvSpPr>
          <p:cNvPr id="51" name="Google Shape;51;p7"/>
          <p:cNvSpPr/>
          <p:nvPr/>
        </p:nvSpPr>
        <p:spPr>
          <a:xfrm>
            <a:off x="-5575" y="3950"/>
            <a:ext cx="5403300" cy="5143500"/>
          </a:xfrm>
          <a:prstGeom prst="rect">
            <a:avLst/>
          </a:prstGeom>
          <a:gradFill>
            <a:gsLst>
              <a:gs pos="0">
                <a:srgbClr val="00151F">
                  <a:alpha val="66274"/>
                </a:srgbClr>
              </a:gs>
              <a:gs pos="62000">
                <a:srgbClr val="FFFFFF">
                  <a:alpha val="0"/>
                </a:srgbClr>
              </a:gs>
              <a:gs pos="100000">
                <a:srgbClr val="FFFFFF">
                  <a:alpha val="0"/>
                </a:srgbClr>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rot="10800000">
            <a:off x="5341989" y="82562"/>
            <a:ext cx="1039500" cy="1039500"/>
          </a:xfrm>
          <a:prstGeom prst="ellipse">
            <a:avLst/>
          </a:prstGeom>
          <a:gradFill>
            <a:gsLst>
              <a:gs pos="0">
                <a:srgbClr val="00151F">
                  <a:alpha val="42745"/>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53;p7"/>
          <p:cNvPicPr preferRelativeResize="0"/>
          <p:nvPr/>
        </p:nvPicPr>
        <p:blipFill rotWithShape="1">
          <a:blip r:embed="rId3">
            <a:alphaModFix/>
          </a:blip>
          <a:srcRect l="48250" b="42676"/>
          <a:stretch/>
        </p:blipFill>
        <p:spPr>
          <a:xfrm>
            <a:off x="2" y="1098474"/>
            <a:ext cx="3659323" cy="4045026"/>
          </a:xfrm>
          <a:prstGeom prst="rect">
            <a:avLst/>
          </a:prstGeom>
          <a:noFill/>
          <a:ln>
            <a:noFill/>
          </a:ln>
        </p:spPr>
      </p:pic>
      <p:pic>
        <p:nvPicPr>
          <p:cNvPr id="54" name="Google Shape;54;p7"/>
          <p:cNvPicPr preferRelativeResize="0"/>
          <p:nvPr/>
        </p:nvPicPr>
        <p:blipFill>
          <a:blip r:embed="rId4">
            <a:alphaModFix/>
          </a:blip>
          <a:stretch>
            <a:fillRect/>
          </a:stretch>
        </p:blipFill>
        <p:spPr>
          <a:xfrm>
            <a:off x="5513252" y="254549"/>
            <a:ext cx="696975" cy="6955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
  <p:cSld name="ONE_COLUMN_TEXT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720000" y="2584175"/>
            <a:ext cx="4016400" cy="16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accent2"/>
                </a:solidFill>
              </a:defRPr>
            </a:lvl1pPr>
            <a:lvl2pPr lvl="1" rtl="0">
              <a:lnSpc>
                <a:spcPct val="100000"/>
              </a:lnSpc>
              <a:spcBef>
                <a:spcPts val="1600"/>
              </a:spcBef>
              <a:spcAft>
                <a:spcPts val="0"/>
              </a:spcAft>
              <a:buNone/>
              <a:defRPr sz="1400">
                <a:solidFill>
                  <a:schemeClr val="accent2"/>
                </a:solidFill>
              </a:defRPr>
            </a:lvl2pPr>
            <a:lvl3pPr lvl="2" rtl="0">
              <a:lnSpc>
                <a:spcPct val="100000"/>
              </a:lnSpc>
              <a:spcBef>
                <a:spcPts val="1600"/>
              </a:spcBef>
              <a:spcAft>
                <a:spcPts val="0"/>
              </a:spcAft>
              <a:buNone/>
              <a:defRPr sz="1400">
                <a:solidFill>
                  <a:schemeClr val="accent2"/>
                </a:solidFill>
              </a:defRPr>
            </a:lvl3pPr>
            <a:lvl4pPr lvl="3" rtl="0">
              <a:lnSpc>
                <a:spcPct val="100000"/>
              </a:lnSpc>
              <a:spcBef>
                <a:spcPts val="1600"/>
              </a:spcBef>
              <a:spcAft>
                <a:spcPts val="0"/>
              </a:spcAft>
              <a:buNone/>
              <a:defRPr sz="1400">
                <a:solidFill>
                  <a:schemeClr val="accent2"/>
                </a:solidFill>
              </a:defRPr>
            </a:lvl4pPr>
            <a:lvl5pPr lvl="4" rtl="0">
              <a:lnSpc>
                <a:spcPct val="100000"/>
              </a:lnSpc>
              <a:spcBef>
                <a:spcPts val="1600"/>
              </a:spcBef>
              <a:spcAft>
                <a:spcPts val="0"/>
              </a:spcAft>
              <a:buNone/>
              <a:defRPr sz="1400">
                <a:solidFill>
                  <a:schemeClr val="accent2"/>
                </a:solidFill>
              </a:defRPr>
            </a:lvl5pPr>
            <a:lvl6pPr lvl="5" rtl="0">
              <a:lnSpc>
                <a:spcPct val="100000"/>
              </a:lnSpc>
              <a:spcBef>
                <a:spcPts val="1600"/>
              </a:spcBef>
              <a:spcAft>
                <a:spcPts val="0"/>
              </a:spcAft>
              <a:buNone/>
              <a:defRPr sz="1400">
                <a:solidFill>
                  <a:schemeClr val="accent2"/>
                </a:solidFill>
              </a:defRPr>
            </a:lvl6pPr>
            <a:lvl7pPr lvl="6" rtl="0">
              <a:lnSpc>
                <a:spcPct val="100000"/>
              </a:lnSpc>
              <a:spcBef>
                <a:spcPts val="1600"/>
              </a:spcBef>
              <a:spcAft>
                <a:spcPts val="0"/>
              </a:spcAft>
              <a:buNone/>
              <a:defRPr sz="1400">
                <a:solidFill>
                  <a:schemeClr val="accent2"/>
                </a:solidFill>
              </a:defRPr>
            </a:lvl7pPr>
            <a:lvl8pPr lvl="7" rtl="0">
              <a:lnSpc>
                <a:spcPct val="100000"/>
              </a:lnSpc>
              <a:spcBef>
                <a:spcPts val="1600"/>
              </a:spcBef>
              <a:spcAft>
                <a:spcPts val="0"/>
              </a:spcAft>
              <a:buNone/>
              <a:defRPr sz="1400">
                <a:solidFill>
                  <a:schemeClr val="accent2"/>
                </a:solidFill>
              </a:defRPr>
            </a:lvl8pPr>
            <a:lvl9pPr lvl="8" rtl="0">
              <a:lnSpc>
                <a:spcPct val="100000"/>
              </a:lnSpc>
              <a:spcBef>
                <a:spcPts val="1600"/>
              </a:spcBef>
              <a:spcAft>
                <a:spcPts val="1600"/>
              </a:spcAft>
              <a:buNone/>
              <a:defRPr sz="1400">
                <a:solidFill>
                  <a:schemeClr val="accent2"/>
                </a:solidFill>
              </a:defRPr>
            </a:lvl9pPr>
          </a:lstStyle>
          <a:p>
            <a:endParaRPr/>
          </a:p>
        </p:txBody>
      </p:sp>
      <p:sp>
        <p:nvSpPr>
          <p:cNvPr id="108" name="Google Shape;108;p16"/>
          <p:cNvSpPr txBox="1">
            <a:spLocks noGrp="1"/>
          </p:cNvSpPr>
          <p:nvPr>
            <p:ph type="ctrTitle"/>
          </p:nvPr>
        </p:nvSpPr>
        <p:spPr>
          <a:xfrm>
            <a:off x="720050" y="1234572"/>
            <a:ext cx="4559700" cy="1556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3600"/>
              <a:buNone/>
              <a:defRPr>
                <a:solidFill>
                  <a:schemeClr val="accent2"/>
                </a:solidFill>
              </a:defRPr>
            </a:lvl1pPr>
            <a:lvl2pPr lvl="1" rtl="0">
              <a:spcBef>
                <a:spcPts val="0"/>
              </a:spcBef>
              <a:spcAft>
                <a:spcPts val="0"/>
              </a:spcAft>
              <a:buClr>
                <a:schemeClr val="accent2"/>
              </a:buClr>
              <a:buSzPts val="3600"/>
              <a:buNone/>
              <a:defRPr sz="3600">
                <a:solidFill>
                  <a:schemeClr val="accent2"/>
                </a:solidFill>
              </a:defRPr>
            </a:lvl2pPr>
            <a:lvl3pPr lvl="2" rtl="0">
              <a:spcBef>
                <a:spcPts val="0"/>
              </a:spcBef>
              <a:spcAft>
                <a:spcPts val="0"/>
              </a:spcAft>
              <a:buClr>
                <a:schemeClr val="accent2"/>
              </a:buClr>
              <a:buSzPts val="3600"/>
              <a:buNone/>
              <a:defRPr sz="3600">
                <a:solidFill>
                  <a:schemeClr val="accent2"/>
                </a:solidFill>
              </a:defRPr>
            </a:lvl3pPr>
            <a:lvl4pPr lvl="3" rtl="0">
              <a:spcBef>
                <a:spcPts val="0"/>
              </a:spcBef>
              <a:spcAft>
                <a:spcPts val="0"/>
              </a:spcAft>
              <a:buClr>
                <a:schemeClr val="accent2"/>
              </a:buClr>
              <a:buSzPts val="3600"/>
              <a:buNone/>
              <a:defRPr sz="3600">
                <a:solidFill>
                  <a:schemeClr val="accent2"/>
                </a:solidFill>
              </a:defRPr>
            </a:lvl4pPr>
            <a:lvl5pPr lvl="4" rtl="0">
              <a:spcBef>
                <a:spcPts val="0"/>
              </a:spcBef>
              <a:spcAft>
                <a:spcPts val="0"/>
              </a:spcAft>
              <a:buClr>
                <a:schemeClr val="accent2"/>
              </a:buClr>
              <a:buSzPts val="3600"/>
              <a:buNone/>
              <a:defRPr sz="3600">
                <a:solidFill>
                  <a:schemeClr val="accent2"/>
                </a:solidFill>
              </a:defRPr>
            </a:lvl5pPr>
            <a:lvl6pPr lvl="5" rtl="0">
              <a:spcBef>
                <a:spcPts val="0"/>
              </a:spcBef>
              <a:spcAft>
                <a:spcPts val="0"/>
              </a:spcAft>
              <a:buClr>
                <a:schemeClr val="accent2"/>
              </a:buClr>
              <a:buSzPts val="3600"/>
              <a:buNone/>
              <a:defRPr sz="3600">
                <a:solidFill>
                  <a:schemeClr val="accent2"/>
                </a:solidFill>
              </a:defRPr>
            </a:lvl6pPr>
            <a:lvl7pPr lvl="6" rtl="0">
              <a:spcBef>
                <a:spcPts val="0"/>
              </a:spcBef>
              <a:spcAft>
                <a:spcPts val="0"/>
              </a:spcAft>
              <a:buClr>
                <a:schemeClr val="accent2"/>
              </a:buClr>
              <a:buSzPts val="3600"/>
              <a:buNone/>
              <a:defRPr sz="3600">
                <a:solidFill>
                  <a:schemeClr val="accent2"/>
                </a:solidFill>
              </a:defRPr>
            </a:lvl7pPr>
            <a:lvl8pPr lvl="7" rtl="0">
              <a:spcBef>
                <a:spcPts val="0"/>
              </a:spcBef>
              <a:spcAft>
                <a:spcPts val="0"/>
              </a:spcAft>
              <a:buClr>
                <a:schemeClr val="accent2"/>
              </a:buClr>
              <a:buSzPts val="3600"/>
              <a:buNone/>
              <a:defRPr sz="3600">
                <a:solidFill>
                  <a:schemeClr val="accent2"/>
                </a:solidFill>
              </a:defRPr>
            </a:lvl8pPr>
            <a:lvl9pPr lvl="8" rtl="0">
              <a:spcBef>
                <a:spcPts val="0"/>
              </a:spcBef>
              <a:spcAft>
                <a:spcPts val="0"/>
              </a:spcAft>
              <a:buClr>
                <a:schemeClr val="accent2"/>
              </a:buClr>
              <a:buSzPts val="3600"/>
              <a:buNone/>
              <a:defRPr sz="3600">
                <a:solidFill>
                  <a:schemeClr val="accent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title">
  <p:cSld name="MAIN_POINT_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720000" y="923400"/>
            <a:ext cx="4157100" cy="3296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4800"/>
              <a:buNone/>
              <a:defRPr sz="3000">
                <a:solidFill>
                  <a:schemeClr val="dk1"/>
                </a:solidFill>
              </a:defRPr>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
  <p:cSld name="CUSTOM_9_1_1_1">
    <p:bg>
      <p:bgPr>
        <a:blipFill>
          <a:blip r:embed="rId2">
            <a:alphaModFix/>
          </a:blip>
          <a:stretch>
            <a:fillRect/>
          </a:stretch>
        </a:blipFill>
        <a:effectLst/>
      </p:bgPr>
    </p:bg>
    <p:spTree>
      <p:nvGrpSpPr>
        <p:cNvPr id="1" name="Shape 18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numbers 1">
  <p:cSld name="Title and numbers 1">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flipH="1">
            <a:off x="2412300" y="2222475"/>
            <a:ext cx="4319400" cy="1621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4200"/>
              <a:buNone/>
              <a:defRPr>
                <a:solidFill>
                  <a:schemeClr val="dk1"/>
                </a:solidFill>
              </a:defRPr>
            </a:lvl1pPr>
            <a:lvl2pPr lvl="1" algn="ctr" rtl="0">
              <a:spcBef>
                <a:spcPts val="0"/>
              </a:spcBef>
              <a:spcAft>
                <a:spcPts val="0"/>
              </a:spcAft>
              <a:buClr>
                <a:schemeClr val="accent2"/>
              </a:buClr>
              <a:buSzPts val="4200"/>
              <a:buNone/>
              <a:defRPr sz="4200">
                <a:solidFill>
                  <a:schemeClr val="accent2"/>
                </a:solidFill>
              </a:defRPr>
            </a:lvl2pPr>
            <a:lvl3pPr lvl="2" algn="ctr" rtl="0">
              <a:spcBef>
                <a:spcPts val="0"/>
              </a:spcBef>
              <a:spcAft>
                <a:spcPts val="0"/>
              </a:spcAft>
              <a:buClr>
                <a:schemeClr val="accent2"/>
              </a:buClr>
              <a:buSzPts val="4200"/>
              <a:buNone/>
              <a:defRPr sz="4200">
                <a:solidFill>
                  <a:schemeClr val="accent2"/>
                </a:solidFill>
              </a:defRPr>
            </a:lvl3pPr>
            <a:lvl4pPr lvl="3" algn="ctr" rtl="0">
              <a:spcBef>
                <a:spcPts val="0"/>
              </a:spcBef>
              <a:spcAft>
                <a:spcPts val="0"/>
              </a:spcAft>
              <a:buClr>
                <a:schemeClr val="accent2"/>
              </a:buClr>
              <a:buSzPts val="4200"/>
              <a:buNone/>
              <a:defRPr sz="4200">
                <a:solidFill>
                  <a:schemeClr val="accent2"/>
                </a:solidFill>
              </a:defRPr>
            </a:lvl4pPr>
            <a:lvl5pPr lvl="4" algn="ctr" rtl="0">
              <a:spcBef>
                <a:spcPts val="0"/>
              </a:spcBef>
              <a:spcAft>
                <a:spcPts val="0"/>
              </a:spcAft>
              <a:buClr>
                <a:schemeClr val="accent2"/>
              </a:buClr>
              <a:buSzPts val="4200"/>
              <a:buNone/>
              <a:defRPr sz="4200">
                <a:solidFill>
                  <a:schemeClr val="accent2"/>
                </a:solidFill>
              </a:defRPr>
            </a:lvl5pPr>
            <a:lvl6pPr lvl="5" algn="ctr" rtl="0">
              <a:spcBef>
                <a:spcPts val="0"/>
              </a:spcBef>
              <a:spcAft>
                <a:spcPts val="0"/>
              </a:spcAft>
              <a:buClr>
                <a:schemeClr val="accent2"/>
              </a:buClr>
              <a:buSzPts val="4200"/>
              <a:buNone/>
              <a:defRPr sz="4200">
                <a:solidFill>
                  <a:schemeClr val="accent2"/>
                </a:solidFill>
              </a:defRPr>
            </a:lvl6pPr>
            <a:lvl7pPr lvl="6" algn="ctr" rtl="0">
              <a:spcBef>
                <a:spcPts val="0"/>
              </a:spcBef>
              <a:spcAft>
                <a:spcPts val="0"/>
              </a:spcAft>
              <a:buClr>
                <a:schemeClr val="accent2"/>
              </a:buClr>
              <a:buSzPts val="4200"/>
              <a:buNone/>
              <a:defRPr sz="4200">
                <a:solidFill>
                  <a:schemeClr val="accent2"/>
                </a:solidFill>
              </a:defRPr>
            </a:lvl7pPr>
            <a:lvl8pPr lvl="7" algn="ctr" rtl="0">
              <a:spcBef>
                <a:spcPts val="0"/>
              </a:spcBef>
              <a:spcAft>
                <a:spcPts val="0"/>
              </a:spcAft>
              <a:buClr>
                <a:schemeClr val="accent2"/>
              </a:buClr>
              <a:buSzPts val="4200"/>
              <a:buNone/>
              <a:defRPr sz="4200">
                <a:solidFill>
                  <a:schemeClr val="accent2"/>
                </a:solidFill>
              </a:defRPr>
            </a:lvl8pPr>
            <a:lvl9pPr lvl="8" algn="ctr" rtl="0">
              <a:spcBef>
                <a:spcPts val="0"/>
              </a:spcBef>
              <a:spcAft>
                <a:spcPts val="0"/>
              </a:spcAft>
              <a:buClr>
                <a:schemeClr val="accent2"/>
              </a:buClr>
              <a:buSzPts val="4200"/>
              <a:buNone/>
              <a:defRPr sz="4200">
                <a:solidFill>
                  <a:schemeClr val="accent2"/>
                </a:solidFill>
              </a:defRPr>
            </a:lvl9pPr>
          </a:lstStyle>
          <a:p>
            <a:endParaRPr/>
          </a:p>
        </p:txBody>
      </p:sp>
      <p:sp>
        <p:nvSpPr>
          <p:cNvPr id="121" name="Google Shape;121;p20"/>
          <p:cNvSpPr txBox="1">
            <a:spLocks noGrp="1"/>
          </p:cNvSpPr>
          <p:nvPr>
            <p:ph type="subTitle" idx="1"/>
          </p:nvPr>
        </p:nvSpPr>
        <p:spPr>
          <a:xfrm flipH="1">
            <a:off x="2412300" y="3948300"/>
            <a:ext cx="4319400" cy="3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100"/>
              <a:buNone/>
              <a:defRPr sz="1600">
                <a:solidFill>
                  <a:schemeClr val="accent2"/>
                </a:solidFill>
              </a:defRPr>
            </a:lvl1pPr>
            <a:lvl2pPr lvl="1" algn="ctr" rtl="0">
              <a:lnSpc>
                <a:spcPct val="100000"/>
              </a:lnSpc>
              <a:spcBef>
                <a:spcPts val="0"/>
              </a:spcBef>
              <a:spcAft>
                <a:spcPts val="0"/>
              </a:spcAft>
              <a:buClr>
                <a:schemeClr val="accent2"/>
              </a:buClr>
              <a:buSzPts val="2100"/>
              <a:buNone/>
              <a:defRPr sz="2100">
                <a:solidFill>
                  <a:schemeClr val="accent2"/>
                </a:solidFill>
              </a:defRPr>
            </a:lvl2pPr>
            <a:lvl3pPr lvl="2" algn="ctr" rtl="0">
              <a:lnSpc>
                <a:spcPct val="100000"/>
              </a:lnSpc>
              <a:spcBef>
                <a:spcPts val="0"/>
              </a:spcBef>
              <a:spcAft>
                <a:spcPts val="0"/>
              </a:spcAft>
              <a:buClr>
                <a:schemeClr val="accent2"/>
              </a:buClr>
              <a:buSzPts val="2100"/>
              <a:buNone/>
              <a:defRPr sz="2100">
                <a:solidFill>
                  <a:schemeClr val="accent2"/>
                </a:solidFill>
              </a:defRPr>
            </a:lvl3pPr>
            <a:lvl4pPr lvl="3" algn="ctr" rtl="0">
              <a:lnSpc>
                <a:spcPct val="100000"/>
              </a:lnSpc>
              <a:spcBef>
                <a:spcPts val="0"/>
              </a:spcBef>
              <a:spcAft>
                <a:spcPts val="0"/>
              </a:spcAft>
              <a:buClr>
                <a:schemeClr val="accent2"/>
              </a:buClr>
              <a:buSzPts val="2100"/>
              <a:buNone/>
              <a:defRPr sz="2100">
                <a:solidFill>
                  <a:schemeClr val="accent2"/>
                </a:solidFill>
              </a:defRPr>
            </a:lvl4pPr>
            <a:lvl5pPr lvl="4" algn="ctr" rtl="0">
              <a:lnSpc>
                <a:spcPct val="100000"/>
              </a:lnSpc>
              <a:spcBef>
                <a:spcPts val="0"/>
              </a:spcBef>
              <a:spcAft>
                <a:spcPts val="0"/>
              </a:spcAft>
              <a:buClr>
                <a:schemeClr val="accent2"/>
              </a:buClr>
              <a:buSzPts val="2100"/>
              <a:buNone/>
              <a:defRPr sz="2100">
                <a:solidFill>
                  <a:schemeClr val="accent2"/>
                </a:solidFill>
              </a:defRPr>
            </a:lvl5pPr>
            <a:lvl6pPr lvl="5" algn="ctr" rtl="0">
              <a:lnSpc>
                <a:spcPct val="100000"/>
              </a:lnSpc>
              <a:spcBef>
                <a:spcPts val="0"/>
              </a:spcBef>
              <a:spcAft>
                <a:spcPts val="0"/>
              </a:spcAft>
              <a:buClr>
                <a:schemeClr val="accent2"/>
              </a:buClr>
              <a:buSzPts val="2100"/>
              <a:buNone/>
              <a:defRPr sz="2100">
                <a:solidFill>
                  <a:schemeClr val="accent2"/>
                </a:solidFill>
              </a:defRPr>
            </a:lvl6pPr>
            <a:lvl7pPr lvl="6" algn="ctr" rtl="0">
              <a:lnSpc>
                <a:spcPct val="100000"/>
              </a:lnSpc>
              <a:spcBef>
                <a:spcPts val="0"/>
              </a:spcBef>
              <a:spcAft>
                <a:spcPts val="0"/>
              </a:spcAft>
              <a:buClr>
                <a:schemeClr val="accent2"/>
              </a:buClr>
              <a:buSzPts val="2100"/>
              <a:buNone/>
              <a:defRPr sz="2100">
                <a:solidFill>
                  <a:schemeClr val="accent2"/>
                </a:solidFill>
              </a:defRPr>
            </a:lvl7pPr>
            <a:lvl8pPr lvl="7" algn="ctr" rtl="0">
              <a:lnSpc>
                <a:spcPct val="100000"/>
              </a:lnSpc>
              <a:spcBef>
                <a:spcPts val="0"/>
              </a:spcBef>
              <a:spcAft>
                <a:spcPts val="0"/>
              </a:spcAft>
              <a:buClr>
                <a:schemeClr val="accent2"/>
              </a:buClr>
              <a:buSzPts val="2100"/>
              <a:buNone/>
              <a:defRPr sz="2100">
                <a:solidFill>
                  <a:schemeClr val="accent2"/>
                </a:solidFill>
              </a:defRPr>
            </a:lvl8pPr>
            <a:lvl9pPr lvl="8" algn="ctr" rtl="0">
              <a:lnSpc>
                <a:spcPct val="100000"/>
              </a:lnSpc>
              <a:spcBef>
                <a:spcPts val="0"/>
              </a:spcBef>
              <a:spcAft>
                <a:spcPts val="0"/>
              </a:spcAft>
              <a:buClr>
                <a:schemeClr val="accent2"/>
              </a:buClr>
              <a:buSzPts val="2100"/>
              <a:buNone/>
              <a:defRPr sz="2100">
                <a:solidFill>
                  <a:schemeClr val="accent2"/>
                </a:solidFill>
              </a:defRPr>
            </a:lvl9pPr>
          </a:lstStyle>
          <a:p>
            <a:endParaRPr/>
          </a:p>
        </p:txBody>
      </p:sp>
      <p:sp>
        <p:nvSpPr>
          <p:cNvPr id="122" name="Google Shape;122;p20"/>
          <p:cNvSpPr txBox="1">
            <a:spLocks noGrp="1"/>
          </p:cNvSpPr>
          <p:nvPr>
            <p:ph type="title" idx="2" hasCustomPrompt="1"/>
          </p:nvPr>
        </p:nvSpPr>
        <p:spPr>
          <a:xfrm flipH="1">
            <a:off x="3548850" y="1081627"/>
            <a:ext cx="2046300" cy="114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6000">
                <a:solidFill>
                  <a:schemeClr val="dk1"/>
                </a:solidFill>
              </a:defRPr>
            </a:lvl1pPr>
            <a:lvl2pPr lvl="1"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23" name="Google Shape;123;p20"/>
          <p:cNvGrpSpPr/>
          <p:nvPr/>
        </p:nvGrpSpPr>
        <p:grpSpPr>
          <a:xfrm>
            <a:off x="118950" y="-599425"/>
            <a:ext cx="3429900" cy="5850324"/>
            <a:chOff x="118950" y="-599425"/>
            <a:chExt cx="3429900" cy="5850324"/>
          </a:xfrm>
        </p:grpSpPr>
        <p:sp>
          <p:nvSpPr>
            <p:cNvPr id="124" name="Google Shape;124;p20"/>
            <p:cNvSpPr/>
            <p:nvPr/>
          </p:nvSpPr>
          <p:spPr>
            <a:xfrm>
              <a:off x="334131" y="3675599"/>
              <a:ext cx="1575300" cy="15753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0"/>
            <p:cNvSpPr/>
            <p:nvPr/>
          </p:nvSpPr>
          <p:spPr>
            <a:xfrm>
              <a:off x="118950" y="-599425"/>
              <a:ext cx="3429900" cy="34299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 name="Google Shape;126;p20"/>
            <p:cNvPicPr preferRelativeResize="0"/>
            <p:nvPr/>
          </p:nvPicPr>
          <p:blipFill>
            <a:blip r:embed="rId3">
              <a:alphaModFix/>
            </a:blip>
            <a:stretch>
              <a:fillRect/>
            </a:stretch>
          </p:blipFill>
          <p:spPr>
            <a:xfrm rot="10800000">
              <a:off x="816266" y="4186721"/>
              <a:ext cx="587517" cy="586279"/>
            </a:xfrm>
            <a:prstGeom prst="rect">
              <a:avLst/>
            </a:prstGeom>
            <a:noFill/>
            <a:ln>
              <a:noFill/>
            </a:ln>
          </p:spPr>
        </p:pic>
        <p:pic>
          <p:nvPicPr>
            <p:cNvPr id="127" name="Google Shape;127;p20"/>
            <p:cNvPicPr preferRelativeResize="0"/>
            <p:nvPr/>
          </p:nvPicPr>
          <p:blipFill>
            <a:blip r:embed="rId4">
              <a:alphaModFix/>
            </a:blip>
            <a:stretch>
              <a:fillRect/>
            </a:stretch>
          </p:blipFill>
          <p:spPr>
            <a:xfrm rot="10800000">
              <a:off x="1087555" y="435337"/>
              <a:ext cx="1430530" cy="1427535"/>
            </a:xfrm>
            <a:prstGeom prst="rect">
              <a:avLst/>
            </a:prstGeom>
            <a:noFill/>
            <a:ln>
              <a:noFill/>
            </a:ln>
          </p:spPr>
        </p:pic>
      </p:grpSp>
      <p:pic>
        <p:nvPicPr>
          <p:cNvPr id="128" name="Google Shape;128;p20"/>
          <p:cNvPicPr preferRelativeResize="0"/>
          <p:nvPr/>
        </p:nvPicPr>
        <p:blipFill rotWithShape="1">
          <a:blip r:embed="rId5">
            <a:alphaModFix/>
          </a:blip>
          <a:srcRect l="48250" b="42676"/>
          <a:stretch/>
        </p:blipFill>
        <p:spPr>
          <a:xfrm flipH="1">
            <a:off x="7009400" y="2783875"/>
            <a:ext cx="2134598" cy="2359626"/>
          </a:xfrm>
          <a:prstGeom prst="rect">
            <a:avLst/>
          </a:prstGeom>
          <a:noFill/>
          <a:ln>
            <a:noFill/>
          </a:ln>
        </p:spPr>
      </p:pic>
    </p:spTree>
    <p:extLst>
      <p:ext uri="{BB962C8B-B14F-4D97-AF65-F5344CB8AC3E}">
        <p14:creationId xmlns:p14="http://schemas.microsoft.com/office/powerpoint/2010/main" val="2834845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1pPr>
            <a:lvl2pPr lvl="1">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2pPr>
            <a:lvl3pPr lvl="2">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3pPr>
            <a:lvl4pPr lvl="3">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4pPr>
            <a:lvl5pPr lvl="4">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5pPr>
            <a:lvl6pPr lvl="5">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6pPr>
            <a:lvl7pPr lvl="6">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7pPr>
            <a:lvl8pPr lvl="7">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8pPr>
            <a:lvl9pPr lvl="8">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FFFFFF"/>
              </a:buClr>
              <a:buSzPts val="1400"/>
              <a:buFont typeface="Anaheim"/>
              <a:buChar char="●"/>
              <a:defRPr>
                <a:solidFill>
                  <a:srgbClr val="FFFFFF"/>
                </a:solidFill>
                <a:latin typeface="Anaheim"/>
                <a:ea typeface="Anaheim"/>
                <a:cs typeface="Anaheim"/>
                <a:sym typeface="Anaheim"/>
              </a:defRPr>
            </a:lvl1pPr>
            <a:lvl2pPr marL="914400" lvl="1"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2pPr>
            <a:lvl3pPr marL="1371600" lvl="2"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3pPr>
            <a:lvl4pPr marL="1828800" lvl="3"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4pPr>
            <a:lvl5pPr marL="2286000" lvl="4"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5pPr>
            <a:lvl6pPr marL="2743200" lvl="5"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6pPr>
            <a:lvl7pPr marL="3200400" lvl="6"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7pPr>
            <a:lvl8pPr marL="3657600" lvl="7"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8pPr>
            <a:lvl9pPr marL="4114800" lvl="8" indent="-317500">
              <a:lnSpc>
                <a:spcPct val="115000"/>
              </a:lnSpc>
              <a:spcBef>
                <a:spcPts val="1600"/>
              </a:spcBef>
              <a:spcAft>
                <a:spcPts val="1600"/>
              </a:spcAft>
              <a:buClr>
                <a:srgbClr val="FFFFFF"/>
              </a:buClr>
              <a:buSzPts val="1400"/>
              <a:buFont typeface="Anaheim"/>
              <a:buChar char="■"/>
              <a:defRPr>
                <a:solidFill>
                  <a:srgbClr val="FFFFFF"/>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62" r:id="rId3"/>
    <p:sldLayoutId id="2147483663" r:id="rId4"/>
    <p:sldLayoutId id="2147483673" r:id="rId5"/>
    <p:sldLayoutId id="2147483674"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mshapiro5@gsu.edu"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mailto:pfenton@kennesaw.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31"/>
          <p:cNvSpPr txBox="1">
            <a:spLocks noGrp="1"/>
          </p:cNvSpPr>
          <p:nvPr>
            <p:ph type="subTitle" idx="1"/>
          </p:nvPr>
        </p:nvSpPr>
        <p:spPr>
          <a:xfrm flipH="1">
            <a:off x="4253948" y="3135964"/>
            <a:ext cx="4445706" cy="1150793"/>
          </a:xfrm>
          <a:prstGeom prst="rect">
            <a:avLst/>
          </a:prstGeom>
        </p:spPr>
        <p:txBody>
          <a:bodyPr spcFirstLastPara="1" wrap="square" lIns="91425" tIns="91425" rIns="91425" bIns="91425" anchor="t" anchorCtr="0">
            <a:noAutofit/>
          </a:bodyPr>
          <a:lstStyle/>
          <a:p>
            <a:pPr marL="0" lvl="0" indent="0">
              <a:spcAft>
                <a:spcPts val="1600"/>
              </a:spcAft>
            </a:pPr>
            <a:r>
              <a:rPr lang="en-US" b="1" dirty="0">
                <a:latin typeface="+mj-lt"/>
              </a:rPr>
              <a:t>Michael B. Shapiro, J.D.</a:t>
            </a:r>
            <a:br>
              <a:rPr lang="en-US" b="1" dirty="0">
                <a:latin typeface="+mj-lt"/>
              </a:rPr>
            </a:br>
            <a:r>
              <a:rPr lang="en-US" dirty="0">
                <a:latin typeface="+mj-lt"/>
              </a:rPr>
              <a:t>Clinical Assistant Professor of Criminal Justice</a:t>
            </a:r>
            <a:br>
              <a:rPr lang="en-US" dirty="0">
                <a:latin typeface="+mj-lt"/>
              </a:rPr>
            </a:br>
            <a:r>
              <a:rPr lang="en-US" dirty="0">
                <a:latin typeface="+mj-lt"/>
              </a:rPr>
              <a:t>Georgia State University</a:t>
            </a:r>
            <a:br>
              <a:rPr lang="en-US" dirty="0">
                <a:latin typeface="+mj-lt"/>
              </a:rPr>
            </a:br>
            <a:r>
              <a:rPr lang="en-US" dirty="0">
                <a:latin typeface="+mj-lt"/>
              </a:rPr>
              <a:t>and</a:t>
            </a:r>
            <a:br>
              <a:rPr lang="en-US" dirty="0">
                <a:latin typeface="+mj-lt"/>
              </a:rPr>
            </a:br>
            <a:r>
              <a:rPr lang="en-US" b="1" dirty="0">
                <a:latin typeface="+mj-lt"/>
              </a:rPr>
              <a:t>Peter Fenton, J.D.</a:t>
            </a:r>
            <a:r>
              <a:rPr lang="en-US" dirty="0">
                <a:latin typeface="+mj-lt"/>
              </a:rPr>
              <a:t/>
            </a:r>
            <a:br>
              <a:rPr lang="en-US" dirty="0">
                <a:latin typeface="+mj-lt"/>
              </a:rPr>
            </a:br>
            <a:r>
              <a:rPr lang="en-US" dirty="0">
                <a:latin typeface="+mj-lt"/>
              </a:rPr>
              <a:t>Faculty Emeritus</a:t>
            </a:r>
            <a:br>
              <a:rPr lang="en-US" dirty="0">
                <a:latin typeface="+mj-lt"/>
              </a:rPr>
            </a:br>
            <a:r>
              <a:rPr lang="en-US" dirty="0">
                <a:latin typeface="+mj-lt"/>
              </a:rPr>
              <a:t>Kennesaw State University</a:t>
            </a:r>
          </a:p>
        </p:txBody>
      </p:sp>
      <p:sp>
        <p:nvSpPr>
          <p:cNvPr id="192" name="Google Shape;192;p31"/>
          <p:cNvSpPr txBox="1">
            <a:spLocks noGrp="1"/>
          </p:cNvSpPr>
          <p:nvPr>
            <p:ph type="ctrTitle"/>
          </p:nvPr>
        </p:nvSpPr>
        <p:spPr>
          <a:xfrm flipH="1">
            <a:off x="3669577" y="1450752"/>
            <a:ext cx="5041053" cy="1340632"/>
          </a:xfrm>
          <a:prstGeom prst="rect">
            <a:avLst/>
          </a:prstGeom>
        </p:spPr>
        <p:txBody>
          <a:bodyPr spcFirstLastPara="1" wrap="square" lIns="91425" tIns="91425" rIns="91425" bIns="91425" anchor="b" anchorCtr="0">
            <a:noAutofit/>
          </a:bodyPr>
          <a:lstStyle/>
          <a:p>
            <a:pPr lvl="0"/>
            <a:r>
              <a:rPr lang="en-US" sz="2400" dirty="0">
                <a:latin typeface="+mj-lt"/>
              </a:rPr>
              <a:t>United States Supreme Court</a:t>
            </a:r>
            <a:br>
              <a:rPr lang="en-US" sz="2400" dirty="0">
                <a:latin typeface="+mj-lt"/>
              </a:rPr>
            </a:br>
            <a:r>
              <a:rPr lang="en-US" sz="2400" dirty="0">
                <a:latin typeface="+mj-lt"/>
              </a:rPr>
              <a:t>Criminal &amp; Immigration Law Decisions of the 2019-2020 Term</a:t>
            </a:r>
            <a:endParaRPr sz="2400" dirty="0">
              <a:latin typeface="+mj-lt"/>
            </a:endParaRPr>
          </a:p>
        </p:txBody>
      </p:sp>
      <p:grpSp>
        <p:nvGrpSpPr>
          <p:cNvPr id="193" name="Google Shape;193;p31"/>
          <p:cNvGrpSpPr/>
          <p:nvPr/>
        </p:nvGrpSpPr>
        <p:grpSpPr>
          <a:xfrm flipH="1">
            <a:off x="3456108" y="1161950"/>
            <a:ext cx="5466218" cy="1800593"/>
            <a:chOff x="439473" y="1811648"/>
            <a:chExt cx="4206917" cy="1744178"/>
          </a:xfrm>
        </p:grpSpPr>
        <p:sp>
          <p:nvSpPr>
            <p:cNvPr id="194" name="Google Shape;194;p31"/>
            <p:cNvSpPr/>
            <p:nvPr/>
          </p:nvSpPr>
          <p:spPr>
            <a:xfrm>
              <a:off x="439473" y="3172127"/>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95" name="Google Shape;195;p31"/>
            <p:cNvSpPr/>
            <p:nvPr/>
          </p:nvSpPr>
          <p:spPr>
            <a:xfrm rot="10800000">
              <a:off x="4262691" y="1811648"/>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pic>
        <p:nvPicPr>
          <p:cNvPr id="7" name="Picture 2" descr="Image result for supreme court of the united states">
            <a:extLst>
              <a:ext uri="{FF2B5EF4-FFF2-40B4-BE49-F238E27FC236}">
                <a16:creationId xmlns:a16="http://schemas.microsoft.com/office/drawing/2014/main" id="{FC1B6762-77CA-4C48-917D-19D613E9D5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579" y="3521828"/>
            <a:ext cx="1195426" cy="11646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53"/>
          <p:cNvSpPr txBox="1">
            <a:spLocks noGrp="1"/>
          </p:cNvSpPr>
          <p:nvPr>
            <p:ph type="title"/>
          </p:nvPr>
        </p:nvSpPr>
        <p:spPr>
          <a:xfrm flipH="1">
            <a:off x="2412299" y="303616"/>
            <a:ext cx="4319400" cy="162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tx1"/>
                </a:solidFill>
                <a:latin typeface="+mn-lt"/>
              </a:rPr>
              <a:t>UPCOMING CASES</a:t>
            </a:r>
            <a:endParaRPr dirty="0">
              <a:solidFill>
                <a:schemeClr val="tx1"/>
              </a:solidFill>
              <a:latin typeface="+mn-lt"/>
            </a:endParaRPr>
          </a:p>
        </p:txBody>
      </p:sp>
      <p:sp>
        <p:nvSpPr>
          <p:cNvPr id="6" name="TextBox 5">
            <a:extLst>
              <a:ext uri="{FF2B5EF4-FFF2-40B4-BE49-F238E27FC236}">
                <a16:creationId xmlns:a16="http://schemas.microsoft.com/office/drawing/2014/main" id="{EFEE3969-0CB1-4239-A101-8E45DE758E50}"/>
              </a:ext>
            </a:extLst>
          </p:cNvPr>
          <p:cNvSpPr txBox="1"/>
          <p:nvPr/>
        </p:nvSpPr>
        <p:spPr>
          <a:xfrm>
            <a:off x="349621" y="2160290"/>
            <a:ext cx="6972304" cy="2308324"/>
          </a:xfrm>
          <a:prstGeom prst="rect">
            <a:avLst/>
          </a:prstGeom>
          <a:noFill/>
        </p:spPr>
        <p:txBody>
          <a:bodyPr wrap="square" rtlCol="0">
            <a:spAutoFit/>
          </a:bodyPr>
          <a:lstStyle/>
          <a:p>
            <a:r>
              <a:rPr lang="en-US" sz="1800" i="1" dirty="0">
                <a:solidFill>
                  <a:schemeClr val="tx1"/>
                </a:solidFill>
                <a:latin typeface="+mn-lt"/>
              </a:rPr>
              <a:t>Borden v. United States</a:t>
            </a:r>
            <a:r>
              <a:rPr lang="en-US" sz="1800" dirty="0">
                <a:solidFill>
                  <a:schemeClr val="tx1"/>
                </a:solidFill>
                <a:latin typeface="+mn-lt"/>
              </a:rPr>
              <a:t> (6</a:t>
            </a:r>
            <a:r>
              <a:rPr lang="en-US" sz="1800" baseline="30000" dirty="0">
                <a:solidFill>
                  <a:schemeClr val="tx1"/>
                </a:solidFill>
                <a:latin typeface="+mn-lt"/>
              </a:rPr>
              <a:t>th</a:t>
            </a:r>
            <a:r>
              <a:rPr lang="en-US" sz="1800" dirty="0">
                <a:solidFill>
                  <a:schemeClr val="tx1"/>
                </a:solidFill>
                <a:latin typeface="+mn-lt"/>
              </a:rPr>
              <a:t> Circuit) whether the “use of force” clause in the Armed Career Criminal Act encompasses crimes with an intent requirement of mere </a:t>
            </a:r>
            <a:r>
              <a:rPr lang="en-US" sz="1800" dirty="0" smtClean="0">
                <a:solidFill>
                  <a:schemeClr val="tx1"/>
                </a:solidFill>
                <a:latin typeface="+mn-lt"/>
              </a:rPr>
              <a:t>recklessness?</a:t>
            </a:r>
            <a:br>
              <a:rPr lang="en-US" sz="1800" dirty="0" smtClean="0">
                <a:solidFill>
                  <a:schemeClr val="tx1"/>
                </a:solidFill>
                <a:latin typeface="+mn-lt"/>
              </a:rPr>
            </a:br>
            <a:endParaRPr lang="en-US" sz="1800" dirty="0">
              <a:solidFill>
                <a:schemeClr val="tx1"/>
              </a:solidFill>
              <a:latin typeface="+mn-lt"/>
            </a:endParaRPr>
          </a:p>
          <a:p>
            <a:r>
              <a:rPr lang="en-US" sz="1800" i="1" dirty="0">
                <a:solidFill>
                  <a:schemeClr val="tx1"/>
                </a:solidFill>
                <a:latin typeface="+mn-lt"/>
              </a:rPr>
              <a:t>Edwards v. </a:t>
            </a:r>
            <a:r>
              <a:rPr lang="en-US" sz="1800" i="1" dirty="0" err="1">
                <a:solidFill>
                  <a:schemeClr val="tx1"/>
                </a:solidFill>
                <a:latin typeface="+mn-lt"/>
              </a:rPr>
              <a:t>Vannoy</a:t>
            </a:r>
            <a:r>
              <a:rPr lang="en-US" sz="1800" dirty="0">
                <a:solidFill>
                  <a:schemeClr val="tx1"/>
                </a:solidFill>
                <a:latin typeface="+mn-lt"/>
              </a:rPr>
              <a:t> (5</a:t>
            </a:r>
            <a:r>
              <a:rPr lang="en-US" sz="1800" baseline="30000" dirty="0">
                <a:solidFill>
                  <a:schemeClr val="tx1"/>
                </a:solidFill>
                <a:latin typeface="+mn-lt"/>
              </a:rPr>
              <a:t>th</a:t>
            </a:r>
            <a:r>
              <a:rPr lang="en-US" sz="1800" dirty="0">
                <a:solidFill>
                  <a:schemeClr val="tx1"/>
                </a:solidFill>
                <a:latin typeface="+mn-lt"/>
              </a:rPr>
              <a:t> Circuit) whether </a:t>
            </a:r>
            <a:r>
              <a:rPr lang="en-US" sz="1800" i="1" dirty="0">
                <a:solidFill>
                  <a:schemeClr val="tx1"/>
                </a:solidFill>
                <a:latin typeface="+mn-lt"/>
              </a:rPr>
              <a:t>Ramos v. Louisiana</a:t>
            </a:r>
            <a:r>
              <a:rPr lang="en-US" sz="1800" dirty="0">
                <a:solidFill>
                  <a:schemeClr val="tx1"/>
                </a:solidFill>
                <a:latin typeface="+mn-lt"/>
              </a:rPr>
              <a:t>, which held the U.S. Constitution requires states to obtain a unanimous verdict to convict a criminal defendant for a serious offense, applies retroactively to cases on federal collateral review?</a:t>
            </a:r>
          </a:p>
        </p:txBody>
      </p:sp>
    </p:spTree>
    <p:extLst>
      <p:ext uri="{BB962C8B-B14F-4D97-AF65-F5344CB8AC3E}">
        <p14:creationId xmlns:p14="http://schemas.microsoft.com/office/powerpoint/2010/main" val="2994887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53"/>
          <p:cNvSpPr txBox="1">
            <a:spLocks noGrp="1"/>
          </p:cNvSpPr>
          <p:nvPr>
            <p:ph type="title"/>
          </p:nvPr>
        </p:nvSpPr>
        <p:spPr>
          <a:xfrm flipH="1">
            <a:off x="2412299" y="303616"/>
            <a:ext cx="4319400" cy="162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tx1"/>
                </a:solidFill>
                <a:latin typeface="+mn-lt"/>
              </a:rPr>
              <a:t>UPCOMING CASES</a:t>
            </a:r>
            <a:endParaRPr dirty="0">
              <a:solidFill>
                <a:schemeClr val="tx1"/>
              </a:solidFill>
              <a:latin typeface="+mn-lt"/>
            </a:endParaRPr>
          </a:p>
        </p:txBody>
      </p:sp>
      <p:sp>
        <p:nvSpPr>
          <p:cNvPr id="6" name="TextBox 5">
            <a:extLst>
              <a:ext uri="{FF2B5EF4-FFF2-40B4-BE49-F238E27FC236}">
                <a16:creationId xmlns:a16="http://schemas.microsoft.com/office/drawing/2014/main" id="{EFEE3969-0CB1-4239-A101-8E45DE758E50}"/>
              </a:ext>
            </a:extLst>
          </p:cNvPr>
          <p:cNvSpPr txBox="1"/>
          <p:nvPr/>
        </p:nvSpPr>
        <p:spPr>
          <a:xfrm>
            <a:off x="349620" y="2140412"/>
            <a:ext cx="6663021" cy="2585323"/>
          </a:xfrm>
          <a:prstGeom prst="rect">
            <a:avLst/>
          </a:prstGeom>
          <a:noFill/>
        </p:spPr>
        <p:txBody>
          <a:bodyPr wrap="square" rtlCol="0">
            <a:spAutoFit/>
          </a:bodyPr>
          <a:lstStyle/>
          <a:p>
            <a:r>
              <a:rPr lang="en-US" sz="1800" i="1" dirty="0">
                <a:solidFill>
                  <a:schemeClr val="tx1"/>
                </a:solidFill>
                <a:latin typeface="+mn-lt"/>
              </a:rPr>
              <a:t>Jones v. Mississippi</a:t>
            </a:r>
            <a:r>
              <a:rPr lang="en-US" sz="1800" dirty="0">
                <a:solidFill>
                  <a:schemeClr val="tx1"/>
                </a:solidFill>
                <a:latin typeface="+mn-lt"/>
              </a:rPr>
              <a:t> (Supreme Court of Mississippi) whether under the 8</a:t>
            </a:r>
            <a:r>
              <a:rPr lang="en-US" sz="1800" baseline="30000" dirty="0">
                <a:solidFill>
                  <a:schemeClr val="tx1"/>
                </a:solidFill>
                <a:latin typeface="+mn-lt"/>
              </a:rPr>
              <a:t>th</a:t>
            </a:r>
            <a:r>
              <a:rPr lang="en-US" sz="1800" dirty="0">
                <a:solidFill>
                  <a:schemeClr val="tx1"/>
                </a:solidFill>
                <a:latin typeface="+mn-lt"/>
              </a:rPr>
              <a:t> Amendment a sentencing authority must find that a juvenile is permanently incorrigible before it may impose a sentence of life without parole</a:t>
            </a:r>
            <a:r>
              <a:rPr lang="en-US" sz="1800" dirty="0" smtClean="0">
                <a:solidFill>
                  <a:schemeClr val="tx1"/>
                </a:solidFill>
                <a:latin typeface="+mn-lt"/>
              </a:rPr>
              <a:t>?</a:t>
            </a:r>
            <a:br>
              <a:rPr lang="en-US" sz="1800" dirty="0" smtClean="0">
                <a:solidFill>
                  <a:schemeClr val="tx1"/>
                </a:solidFill>
                <a:latin typeface="+mn-lt"/>
              </a:rPr>
            </a:br>
            <a:endParaRPr lang="en-US" sz="1800" dirty="0">
              <a:solidFill>
                <a:schemeClr val="tx1"/>
              </a:solidFill>
              <a:latin typeface="+mn-lt"/>
            </a:endParaRPr>
          </a:p>
          <a:p>
            <a:r>
              <a:rPr lang="en-US" sz="1800" i="1" dirty="0" err="1">
                <a:solidFill>
                  <a:schemeClr val="tx1"/>
                </a:solidFill>
                <a:latin typeface="+mn-lt"/>
              </a:rPr>
              <a:t>Pereida</a:t>
            </a:r>
            <a:r>
              <a:rPr lang="en-US" sz="1800" i="1" dirty="0">
                <a:solidFill>
                  <a:schemeClr val="tx1"/>
                </a:solidFill>
                <a:latin typeface="+mn-lt"/>
              </a:rPr>
              <a:t> v. Barr</a:t>
            </a:r>
            <a:r>
              <a:rPr lang="en-US" sz="1800" dirty="0">
                <a:solidFill>
                  <a:schemeClr val="tx1"/>
                </a:solidFill>
                <a:latin typeface="+mn-lt"/>
              </a:rPr>
              <a:t> (8th Circuit) whether a criminal conviction bars a noncitizen from applying for relief from removal when the record of conviction is ambiguous as to whether it corresponds to an offense listed in the Immigration and Nationality Act?</a:t>
            </a:r>
          </a:p>
        </p:txBody>
      </p:sp>
    </p:spTree>
    <p:extLst>
      <p:ext uri="{BB962C8B-B14F-4D97-AF65-F5344CB8AC3E}">
        <p14:creationId xmlns:p14="http://schemas.microsoft.com/office/powerpoint/2010/main" val="167860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53"/>
          <p:cNvSpPr txBox="1">
            <a:spLocks noGrp="1"/>
          </p:cNvSpPr>
          <p:nvPr>
            <p:ph type="title"/>
          </p:nvPr>
        </p:nvSpPr>
        <p:spPr>
          <a:xfrm flipH="1">
            <a:off x="2412299" y="303616"/>
            <a:ext cx="4319400" cy="162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tx1"/>
                </a:solidFill>
                <a:latin typeface="+mn-lt"/>
              </a:rPr>
              <a:t>UPCOMING CASES</a:t>
            </a:r>
            <a:endParaRPr dirty="0">
              <a:solidFill>
                <a:schemeClr val="tx1"/>
              </a:solidFill>
              <a:latin typeface="+mn-lt"/>
            </a:endParaRPr>
          </a:p>
        </p:txBody>
      </p:sp>
      <p:sp>
        <p:nvSpPr>
          <p:cNvPr id="6" name="TextBox 5">
            <a:extLst>
              <a:ext uri="{FF2B5EF4-FFF2-40B4-BE49-F238E27FC236}">
                <a16:creationId xmlns:a16="http://schemas.microsoft.com/office/drawing/2014/main" id="{EFEE3969-0CB1-4239-A101-8E45DE758E50}"/>
              </a:ext>
            </a:extLst>
          </p:cNvPr>
          <p:cNvSpPr txBox="1"/>
          <p:nvPr/>
        </p:nvSpPr>
        <p:spPr>
          <a:xfrm>
            <a:off x="349620" y="2153667"/>
            <a:ext cx="7025215" cy="2585323"/>
          </a:xfrm>
          <a:prstGeom prst="rect">
            <a:avLst/>
          </a:prstGeom>
          <a:noFill/>
        </p:spPr>
        <p:txBody>
          <a:bodyPr wrap="square" rtlCol="0">
            <a:spAutoFit/>
          </a:bodyPr>
          <a:lstStyle/>
          <a:p>
            <a:r>
              <a:rPr lang="en-US" sz="1800" i="1" dirty="0">
                <a:solidFill>
                  <a:schemeClr val="tx1"/>
                </a:solidFill>
                <a:latin typeface="+mn-lt"/>
              </a:rPr>
              <a:t>Torres v. Madrid</a:t>
            </a:r>
            <a:r>
              <a:rPr lang="en-US" sz="1800" dirty="0">
                <a:solidFill>
                  <a:schemeClr val="tx1"/>
                </a:solidFill>
                <a:latin typeface="+mn-lt"/>
              </a:rPr>
              <a:t> (10</a:t>
            </a:r>
            <a:r>
              <a:rPr lang="en-US" sz="1800" baseline="30000" dirty="0">
                <a:solidFill>
                  <a:schemeClr val="tx1"/>
                </a:solidFill>
                <a:latin typeface="+mn-lt"/>
              </a:rPr>
              <a:t>th</a:t>
            </a:r>
            <a:r>
              <a:rPr lang="en-US" sz="1800" dirty="0">
                <a:solidFill>
                  <a:schemeClr val="tx1"/>
                </a:solidFill>
                <a:latin typeface="+mn-lt"/>
              </a:rPr>
              <a:t> Circuit) whether an unsuccessful attempt to detain a suspect by use of physical force is a “seizure” within the meaning of the Fourth Amendment, or whether physical force must be successful in detaining a suspect to constitute a “seizure</a:t>
            </a:r>
            <a:r>
              <a:rPr lang="en-US" sz="1800" dirty="0" smtClean="0">
                <a:solidFill>
                  <a:schemeClr val="tx1"/>
                </a:solidFill>
                <a:latin typeface="+mn-lt"/>
              </a:rPr>
              <a:t>”?</a:t>
            </a:r>
            <a:br>
              <a:rPr lang="en-US" sz="1800" dirty="0" smtClean="0">
                <a:solidFill>
                  <a:schemeClr val="tx1"/>
                </a:solidFill>
                <a:latin typeface="+mn-lt"/>
              </a:rPr>
            </a:br>
            <a:endParaRPr lang="en-US" sz="1800" dirty="0" smtClean="0">
              <a:solidFill>
                <a:schemeClr val="tx1"/>
              </a:solidFill>
              <a:latin typeface="+mn-lt"/>
            </a:endParaRPr>
          </a:p>
          <a:p>
            <a:r>
              <a:rPr lang="en-US" sz="1800" i="1" dirty="0" smtClean="0">
                <a:solidFill>
                  <a:schemeClr val="tx1"/>
                </a:solidFill>
                <a:latin typeface="+mn-lt"/>
              </a:rPr>
              <a:t>Van Buren v. United States </a:t>
            </a:r>
            <a:r>
              <a:rPr lang="en-US" sz="1800" dirty="0" smtClean="0">
                <a:solidFill>
                  <a:schemeClr val="tx1"/>
                </a:solidFill>
                <a:latin typeface="+mn-lt"/>
              </a:rPr>
              <a:t>(11</a:t>
            </a:r>
            <a:r>
              <a:rPr lang="en-US" sz="1800" baseline="30000" dirty="0" smtClean="0">
                <a:solidFill>
                  <a:schemeClr val="tx1"/>
                </a:solidFill>
                <a:latin typeface="+mn-lt"/>
              </a:rPr>
              <a:t>th</a:t>
            </a:r>
            <a:r>
              <a:rPr lang="en-US" sz="1800" dirty="0" smtClean="0">
                <a:solidFill>
                  <a:schemeClr val="tx1"/>
                </a:solidFill>
                <a:latin typeface="+mn-lt"/>
              </a:rPr>
              <a:t> Circuit) whether </a:t>
            </a:r>
            <a:r>
              <a:rPr lang="en-US" sz="1800" dirty="0">
                <a:solidFill>
                  <a:schemeClr val="tx1"/>
                </a:solidFill>
                <a:latin typeface="+mn-lt"/>
              </a:rPr>
              <a:t>someone who is authorized to access information on a computer for certain purposes </a:t>
            </a:r>
            <a:r>
              <a:rPr lang="en-US" sz="1800" dirty="0" smtClean="0">
                <a:solidFill>
                  <a:schemeClr val="tx1"/>
                </a:solidFill>
                <a:latin typeface="+mn-lt"/>
              </a:rPr>
              <a:t>violates </a:t>
            </a:r>
            <a:r>
              <a:rPr lang="en-US" sz="1800" dirty="0">
                <a:solidFill>
                  <a:schemeClr val="tx1"/>
                </a:solidFill>
                <a:latin typeface="+mn-lt"/>
              </a:rPr>
              <a:t>the Computer Fraud and Abuse Act if he or she accesses the same information for an unauthorized purpose? </a:t>
            </a:r>
            <a:endParaRPr lang="en-US" sz="1800" i="1" dirty="0">
              <a:solidFill>
                <a:schemeClr val="tx1"/>
              </a:solidFill>
              <a:latin typeface="+mn-lt"/>
            </a:endParaRPr>
          </a:p>
        </p:txBody>
      </p:sp>
    </p:spTree>
    <p:extLst>
      <p:ext uri="{BB962C8B-B14F-4D97-AF65-F5344CB8AC3E}">
        <p14:creationId xmlns:p14="http://schemas.microsoft.com/office/powerpoint/2010/main" val="580515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53"/>
          <p:cNvSpPr txBox="1">
            <a:spLocks noGrp="1"/>
          </p:cNvSpPr>
          <p:nvPr>
            <p:ph type="title"/>
          </p:nvPr>
        </p:nvSpPr>
        <p:spPr>
          <a:xfrm flipH="1">
            <a:off x="2412299" y="303616"/>
            <a:ext cx="4319400" cy="162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tx1"/>
                </a:solidFill>
                <a:latin typeface="+mn-lt"/>
              </a:rPr>
              <a:t>QUESTIONS?</a:t>
            </a:r>
            <a:endParaRPr dirty="0">
              <a:solidFill>
                <a:schemeClr val="tx1"/>
              </a:solidFill>
              <a:latin typeface="+mn-lt"/>
            </a:endParaRPr>
          </a:p>
        </p:txBody>
      </p:sp>
      <p:sp>
        <p:nvSpPr>
          <p:cNvPr id="6" name="TextBox 5">
            <a:extLst>
              <a:ext uri="{FF2B5EF4-FFF2-40B4-BE49-F238E27FC236}">
                <a16:creationId xmlns:a16="http://schemas.microsoft.com/office/drawing/2014/main" id="{EFEE3969-0CB1-4239-A101-8E45DE758E50}"/>
              </a:ext>
            </a:extLst>
          </p:cNvPr>
          <p:cNvSpPr txBox="1"/>
          <p:nvPr/>
        </p:nvSpPr>
        <p:spPr>
          <a:xfrm>
            <a:off x="1484245" y="2114550"/>
            <a:ext cx="5997662" cy="2246769"/>
          </a:xfrm>
          <a:prstGeom prst="rect">
            <a:avLst/>
          </a:prstGeom>
          <a:noFill/>
        </p:spPr>
        <p:txBody>
          <a:bodyPr wrap="square" rtlCol="0">
            <a:spAutoFit/>
          </a:bodyPr>
          <a:lstStyle/>
          <a:p>
            <a:r>
              <a:rPr lang="en-US" sz="2000" dirty="0">
                <a:solidFill>
                  <a:schemeClr val="tx1"/>
                </a:solidFill>
                <a:latin typeface="+mn-lt"/>
              </a:rPr>
              <a:t>More detailed information about each of these cases, as well as others decided during the 2019-2020 term, is available in a Word formatted file on the CJAG website (cjag.us</a:t>
            </a:r>
            <a:r>
              <a:rPr lang="en-US" sz="2000" dirty="0" smtClean="0">
                <a:solidFill>
                  <a:schemeClr val="tx1"/>
                </a:solidFill>
                <a:latin typeface="+mn-lt"/>
              </a:rPr>
              <a:t>).</a:t>
            </a:r>
          </a:p>
          <a:p>
            <a:endParaRPr lang="en-US" sz="2000" dirty="0">
              <a:solidFill>
                <a:schemeClr val="tx1"/>
              </a:solidFill>
              <a:latin typeface="+mn-lt"/>
            </a:endParaRPr>
          </a:p>
          <a:p>
            <a:r>
              <a:rPr lang="en-US" sz="2000" dirty="0" smtClean="0">
                <a:solidFill>
                  <a:schemeClr val="tx1"/>
                </a:solidFill>
                <a:latin typeface="+mn-lt"/>
                <a:hlinkClick r:id="rId3"/>
              </a:rPr>
              <a:t>mshapiro5@gsu.edu</a:t>
            </a:r>
            <a:r>
              <a:rPr lang="en-US" sz="2000" dirty="0" smtClean="0">
                <a:solidFill>
                  <a:schemeClr val="tx1"/>
                </a:solidFill>
                <a:latin typeface="+mn-lt"/>
              </a:rPr>
              <a:t> and </a:t>
            </a:r>
            <a:r>
              <a:rPr lang="en-US" sz="2000" dirty="0" smtClean="0">
                <a:solidFill>
                  <a:schemeClr val="tx1"/>
                </a:solidFill>
                <a:latin typeface="+mn-lt"/>
                <a:hlinkClick r:id="rId4"/>
              </a:rPr>
              <a:t>pfenton@kennesaw.edu</a:t>
            </a:r>
            <a:endParaRPr lang="en-US" sz="2000" dirty="0">
              <a:solidFill>
                <a:schemeClr val="tx1"/>
              </a:solidFill>
              <a:latin typeface="+mn-lt"/>
            </a:endParaRPr>
          </a:p>
          <a:p>
            <a:endParaRPr lang="en-US" sz="2000" dirty="0">
              <a:solidFill>
                <a:schemeClr val="tx1"/>
              </a:solidFill>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7"/>
        <p:cNvGrpSpPr/>
        <p:nvPr/>
      </p:nvGrpSpPr>
      <p:grpSpPr>
        <a:xfrm>
          <a:off x="0" y="0"/>
          <a:ext cx="0" cy="0"/>
          <a:chOff x="0" y="0"/>
          <a:chExt cx="0" cy="0"/>
        </a:xfrm>
      </p:grpSpPr>
      <p:sp>
        <p:nvSpPr>
          <p:cNvPr id="309" name="Google Shape;309;p40"/>
          <p:cNvSpPr txBox="1">
            <a:spLocks noGrp="1"/>
          </p:cNvSpPr>
          <p:nvPr>
            <p:ph type="subTitle" idx="1"/>
          </p:nvPr>
        </p:nvSpPr>
        <p:spPr>
          <a:xfrm>
            <a:off x="297873" y="2358887"/>
            <a:ext cx="5181599" cy="2835965"/>
          </a:xfrm>
          <a:prstGeom prst="rect">
            <a:avLst/>
          </a:prstGeom>
        </p:spPr>
        <p:txBody>
          <a:bodyPr spcFirstLastPara="1" wrap="square" lIns="91425" tIns="91425" rIns="91425" bIns="91425" anchor="b" anchorCtr="0">
            <a:noAutofit/>
          </a:bodyPr>
          <a:lstStyle/>
          <a:p>
            <a:pPr marL="0" lvl="0" indent="0">
              <a:spcAft>
                <a:spcPts val="1600"/>
              </a:spcAft>
            </a:pPr>
            <a:r>
              <a:rPr lang="en-US" sz="1600" dirty="0">
                <a:latin typeface="+mn-lt"/>
              </a:rPr>
              <a:t>Border Patrol Agent Mesa shot and killed Hernández, a 15-year-old Mexican while Mesa was standing on U.S. soil and Hernández was on Mexican soil, after having just run back across the border following entry onto U. S. territory. Hernández’s parents sued under </a:t>
            </a:r>
            <a:r>
              <a:rPr lang="en-US" sz="1600" i="1" dirty="0">
                <a:latin typeface="+mn-lt"/>
              </a:rPr>
              <a:t>Bivens v. Six Unknown Fed. Narcotics Agents</a:t>
            </a:r>
            <a:r>
              <a:rPr lang="en-US" sz="1600" dirty="0">
                <a:latin typeface="+mn-lt"/>
              </a:rPr>
              <a:t>, 403 U. S. 388, alleging that Mesa violated Hernández’s Fourth and Fifth Amendment rights.</a:t>
            </a:r>
            <a:br>
              <a:rPr lang="en-US" sz="1600" dirty="0">
                <a:latin typeface="+mn-lt"/>
              </a:rPr>
            </a:br>
            <a:r>
              <a:rPr lang="en-US" sz="1600" b="1" dirty="0">
                <a:latin typeface="+mn-lt"/>
              </a:rPr>
              <a:t>Held:</a:t>
            </a:r>
            <a:r>
              <a:rPr lang="en-US" sz="1600" dirty="0">
                <a:latin typeface="+mn-lt"/>
              </a:rPr>
              <a:t>  </a:t>
            </a:r>
            <a:r>
              <a:rPr lang="en-US" sz="1600" i="1" dirty="0">
                <a:latin typeface="+mn-lt"/>
              </a:rPr>
              <a:t>Bivens’</a:t>
            </a:r>
            <a:r>
              <a:rPr lang="en-US" sz="1600" dirty="0">
                <a:latin typeface="+mn-lt"/>
              </a:rPr>
              <a:t> holding does not extend to claims based on a cross-border shooting. </a:t>
            </a:r>
            <a:endParaRPr sz="1600" dirty="0">
              <a:solidFill>
                <a:schemeClr val="accent2"/>
              </a:solidFill>
              <a:latin typeface="+mn-lt"/>
            </a:endParaRPr>
          </a:p>
        </p:txBody>
      </p:sp>
      <p:sp>
        <p:nvSpPr>
          <p:cNvPr id="310" name="Google Shape;310;p40"/>
          <p:cNvSpPr txBox="1">
            <a:spLocks noGrp="1"/>
          </p:cNvSpPr>
          <p:nvPr>
            <p:ph type="ctrTitle"/>
          </p:nvPr>
        </p:nvSpPr>
        <p:spPr>
          <a:xfrm>
            <a:off x="590997" y="1031022"/>
            <a:ext cx="4888475" cy="1556100"/>
          </a:xfrm>
          <a:prstGeom prst="rect">
            <a:avLst/>
          </a:prstGeom>
        </p:spPr>
        <p:txBody>
          <a:bodyPr spcFirstLastPara="1" wrap="square" lIns="91425" tIns="91425" rIns="91425" bIns="91425" anchor="t" anchorCtr="0">
            <a:noAutofit/>
          </a:bodyPr>
          <a:lstStyle/>
          <a:p>
            <a:pPr lvl="0"/>
            <a:r>
              <a:rPr lang="en-US" sz="2000" i="1" dirty="0">
                <a:latin typeface="+mn-lt"/>
              </a:rPr>
              <a:t>Hernandez v. Mesa</a:t>
            </a:r>
            <a:r>
              <a:rPr lang="en-US" sz="2000" dirty="0">
                <a:latin typeface="+mn-lt"/>
              </a:rPr>
              <a:t>, No. 17–1678</a:t>
            </a:r>
            <a:br>
              <a:rPr lang="en-US" sz="2000" dirty="0">
                <a:latin typeface="+mn-lt"/>
              </a:rPr>
            </a:br>
            <a:r>
              <a:rPr lang="en-US" sz="2000" dirty="0">
                <a:latin typeface="+mn-lt"/>
              </a:rPr>
              <a:t>decided February 25, 2020 [Bivens claim]</a:t>
            </a:r>
            <a:br>
              <a:rPr lang="en-US" sz="2000" dirty="0">
                <a:latin typeface="+mn-lt"/>
              </a:rPr>
            </a:br>
            <a:r>
              <a:rPr lang="en-US" sz="2000" dirty="0">
                <a:latin typeface="+mn-lt"/>
              </a:rPr>
              <a:t>Alito majority, Thomas concurring, Ginsburg dissenting</a:t>
            </a:r>
          </a:p>
        </p:txBody>
      </p:sp>
      <p:sp>
        <p:nvSpPr>
          <p:cNvPr id="311" name="Google Shape;311;p40"/>
          <p:cNvSpPr/>
          <p:nvPr/>
        </p:nvSpPr>
        <p:spPr>
          <a:xfrm rot="10800000" flipH="1">
            <a:off x="297873" y="878000"/>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pic>
        <p:nvPicPr>
          <p:cNvPr id="4" name="Picture 3">
            <a:extLst>
              <a:ext uri="{FF2B5EF4-FFF2-40B4-BE49-F238E27FC236}">
                <a16:creationId xmlns:a16="http://schemas.microsoft.com/office/drawing/2014/main" id="{555F5266-A846-43F6-89EC-8B50D1C4CDFF}"/>
              </a:ext>
            </a:extLst>
          </p:cNvPr>
          <p:cNvPicPr>
            <a:picLocks noChangeAspect="1"/>
          </p:cNvPicPr>
          <p:nvPr/>
        </p:nvPicPr>
        <p:blipFill>
          <a:blip r:embed="rId4"/>
          <a:stretch>
            <a:fillRect/>
          </a:stretch>
        </p:blipFill>
        <p:spPr>
          <a:xfrm>
            <a:off x="5729917" y="271750"/>
            <a:ext cx="3142857" cy="4600000"/>
          </a:xfrm>
          <a:prstGeom prst="rect">
            <a:avLst/>
          </a:prstGeom>
        </p:spPr>
      </p:pic>
      <p:sp>
        <p:nvSpPr>
          <p:cNvPr id="5" name="TextBox 4">
            <a:extLst>
              <a:ext uri="{FF2B5EF4-FFF2-40B4-BE49-F238E27FC236}">
                <a16:creationId xmlns:a16="http://schemas.microsoft.com/office/drawing/2014/main" id="{9DA12254-348C-46BB-AF90-470C089BEDDB}"/>
              </a:ext>
            </a:extLst>
          </p:cNvPr>
          <p:cNvSpPr txBox="1"/>
          <p:nvPr/>
        </p:nvSpPr>
        <p:spPr>
          <a:xfrm>
            <a:off x="297873" y="263236"/>
            <a:ext cx="4981877" cy="707886"/>
          </a:xfrm>
          <a:prstGeom prst="rect">
            <a:avLst/>
          </a:prstGeom>
          <a:noFill/>
        </p:spPr>
        <p:txBody>
          <a:bodyPr wrap="square" rtlCol="0">
            <a:spAutoFit/>
          </a:bodyPr>
          <a:lstStyle/>
          <a:p>
            <a:pPr algn="ctr"/>
            <a:r>
              <a:rPr lang="en-US" sz="2000" dirty="0">
                <a:solidFill>
                  <a:schemeClr val="tx1"/>
                </a:solidFill>
                <a:latin typeface="+mn-lt"/>
                <a:cs typeface="Saira Semi Condensed" panose="020B0604020202020204" charset="0"/>
              </a:rPr>
              <a:t>Flying Fickle Finger of Fate Award</a:t>
            </a:r>
            <a:br>
              <a:rPr lang="en-US" sz="2000" dirty="0">
                <a:solidFill>
                  <a:schemeClr val="tx1"/>
                </a:solidFill>
                <a:latin typeface="+mn-lt"/>
                <a:cs typeface="Saira Semi Condensed" panose="020B0604020202020204" charset="0"/>
              </a:rPr>
            </a:br>
            <a:r>
              <a:rPr lang="en-US" sz="2000" dirty="0">
                <a:solidFill>
                  <a:schemeClr val="tx1"/>
                </a:solidFill>
                <a:latin typeface="+mn-lt"/>
                <a:cs typeface="Saira Semi Condensed" panose="020B0604020202020204" charset="0"/>
              </a:rPr>
              <a:t>Worst Decision of the Term, Part 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7"/>
        <p:cNvGrpSpPr/>
        <p:nvPr/>
      </p:nvGrpSpPr>
      <p:grpSpPr>
        <a:xfrm>
          <a:off x="0" y="0"/>
          <a:ext cx="0" cy="0"/>
          <a:chOff x="0" y="0"/>
          <a:chExt cx="0" cy="0"/>
        </a:xfrm>
      </p:grpSpPr>
      <p:sp>
        <p:nvSpPr>
          <p:cNvPr id="309" name="Google Shape;309;p40"/>
          <p:cNvSpPr txBox="1">
            <a:spLocks noGrp="1"/>
          </p:cNvSpPr>
          <p:nvPr>
            <p:ph type="subTitle" idx="1"/>
          </p:nvPr>
        </p:nvSpPr>
        <p:spPr>
          <a:xfrm>
            <a:off x="297873" y="3450300"/>
            <a:ext cx="5181599" cy="1693200"/>
          </a:xfrm>
          <a:prstGeom prst="rect">
            <a:avLst/>
          </a:prstGeom>
        </p:spPr>
        <p:txBody>
          <a:bodyPr spcFirstLastPara="1" wrap="square" lIns="91425" tIns="91425" rIns="91425" bIns="91425" anchor="b" anchorCtr="0">
            <a:noAutofit/>
          </a:bodyPr>
          <a:lstStyle/>
          <a:p>
            <a:pPr marL="0" lvl="0" indent="0">
              <a:spcAft>
                <a:spcPts val="1600"/>
              </a:spcAft>
            </a:pPr>
            <a:r>
              <a:rPr lang="en-US" sz="1600" dirty="0">
                <a:latin typeface="+mn-lt"/>
              </a:rPr>
              <a:t>Under Kansas law a defendant may raise mental illness to show that he “lacked the culpable mental state required as an element of the offense charged,” however Kansas does not recognize any additional way that mental illness can produce an acquittal, and Kansas does not recognize a moral-incapacity defense.</a:t>
            </a:r>
            <a:br>
              <a:rPr lang="en-US" sz="1600" dirty="0">
                <a:latin typeface="+mn-lt"/>
              </a:rPr>
            </a:br>
            <a:r>
              <a:rPr lang="en-US" sz="1600" b="1" dirty="0">
                <a:latin typeface="+mn-lt"/>
              </a:rPr>
              <a:t>Held:</a:t>
            </a:r>
            <a:r>
              <a:rPr lang="en-US" sz="1600" dirty="0">
                <a:latin typeface="+mn-lt"/>
              </a:rPr>
              <a:t>  Due process does not require Kansas to adopt an insanity test that turns on a defendant’s ability to recognize that his crime was morally wrong.</a:t>
            </a:r>
            <a:endParaRPr sz="1600" dirty="0">
              <a:solidFill>
                <a:schemeClr val="accent2"/>
              </a:solidFill>
              <a:latin typeface="+mn-lt"/>
            </a:endParaRPr>
          </a:p>
        </p:txBody>
      </p:sp>
      <p:sp>
        <p:nvSpPr>
          <p:cNvPr id="310" name="Google Shape;310;p40"/>
          <p:cNvSpPr txBox="1">
            <a:spLocks noGrp="1"/>
          </p:cNvSpPr>
          <p:nvPr>
            <p:ph type="ctrTitle"/>
          </p:nvPr>
        </p:nvSpPr>
        <p:spPr>
          <a:xfrm>
            <a:off x="590997" y="1031022"/>
            <a:ext cx="4888475" cy="1556100"/>
          </a:xfrm>
          <a:prstGeom prst="rect">
            <a:avLst/>
          </a:prstGeom>
        </p:spPr>
        <p:txBody>
          <a:bodyPr spcFirstLastPara="1" wrap="square" lIns="91425" tIns="91425" rIns="91425" bIns="91425" anchor="t" anchorCtr="0">
            <a:noAutofit/>
          </a:bodyPr>
          <a:lstStyle/>
          <a:p>
            <a:pPr lvl="0"/>
            <a:r>
              <a:rPr lang="en-US" sz="2000" i="1" dirty="0">
                <a:latin typeface="+mn-lt"/>
              </a:rPr>
              <a:t>Kahler v. Kansas</a:t>
            </a:r>
            <a:r>
              <a:rPr lang="en-US" sz="2000" dirty="0">
                <a:latin typeface="+mn-lt"/>
              </a:rPr>
              <a:t>, No. 18–6135</a:t>
            </a:r>
            <a:br>
              <a:rPr lang="en-US" sz="2000" dirty="0">
                <a:latin typeface="+mn-lt"/>
              </a:rPr>
            </a:br>
            <a:r>
              <a:rPr lang="en-US" sz="2000" dirty="0">
                <a:latin typeface="+mn-lt"/>
              </a:rPr>
              <a:t>decided March 23, 2020 [Insanity Defense]</a:t>
            </a:r>
            <a:br>
              <a:rPr lang="en-US" sz="2000" dirty="0">
                <a:latin typeface="+mn-lt"/>
              </a:rPr>
            </a:br>
            <a:r>
              <a:rPr lang="en-US" sz="2000" dirty="0">
                <a:latin typeface="+mn-lt"/>
              </a:rPr>
              <a:t>Kagan majority, Breyer dissenting</a:t>
            </a:r>
          </a:p>
        </p:txBody>
      </p:sp>
      <p:sp>
        <p:nvSpPr>
          <p:cNvPr id="311" name="Google Shape;311;p40"/>
          <p:cNvSpPr/>
          <p:nvPr/>
        </p:nvSpPr>
        <p:spPr>
          <a:xfrm rot="10800000" flipH="1">
            <a:off x="297873" y="878000"/>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pic>
        <p:nvPicPr>
          <p:cNvPr id="4" name="Picture 3">
            <a:extLst>
              <a:ext uri="{FF2B5EF4-FFF2-40B4-BE49-F238E27FC236}">
                <a16:creationId xmlns:a16="http://schemas.microsoft.com/office/drawing/2014/main" id="{555F5266-A846-43F6-89EC-8B50D1C4CDFF}"/>
              </a:ext>
            </a:extLst>
          </p:cNvPr>
          <p:cNvPicPr>
            <a:picLocks noChangeAspect="1"/>
          </p:cNvPicPr>
          <p:nvPr/>
        </p:nvPicPr>
        <p:blipFill>
          <a:blip r:embed="rId4"/>
          <a:stretch>
            <a:fillRect/>
          </a:stretch>
        </p:blipFill>
        <p:spPr>
          <a:xfrm>
            <a:off x="5729917" y="271750"/>
            <a:ext cx="3142857" cy="4600000"/>
          </a:xfrm>
          <a:prstGeom prst="rect">
            <a:avLst/>
          </a:prstGeom>
        </p:spPr>
      </p:pic>
      <p:sp>
        <p:nvSpPr>
          <p:cNvPr id="5" name="TextBox 4">
            <a:extLst>
              <a:ext uri="{FF2B5EF4-FFF2-40B4-BE49-F238E27FC236}">
                <a16:creationId xmlns:a16="http://schemas.microsoft.com/office/drawing/2014/main" id="{9DA12254-348C-46BB-AF90-470C089BEDDB}"/>
              </a:ext>
            </a:extLst>
          </p:cNvPr>
          <p:cNvSpPr txBox="1"/>
          <p:nvPr/>
        </p:nvSpPr>
        <p:spPr>
          <a:xfrm>
            <a:off x="297873" y="263236"/>
            <a:ext cx="4981877" cy="707886"/>
          </a:xfrm>
          <a:prstGeom prst="rect">
            <a:avLst/>
          </a:prstGeom>
          <a:noFill/>
        </p:spPr>
        <p:txBody>
          <a:bodyPr wrap="square" rtlCol="0">
            <a:spAutoFit/>
          </a:bodyPr>
          <a:lstStyle/>
          <a:p>
            <a:pPr algn="ctr"/>
            <a:r>
              <a:rPr lang="en-US" sz="2000" dirty="0">
                <a:solidFill>
                  <a:schemeClr val="tx1"/>
                </a:solidFill>
                <a:latin typeface="+mn-lt"/>
                <a:cs typeface="Saira Semi Condensed" panose="020B0604020202020204" charset="0"/>
              </a:rPr>
              <a:t>Flying Fickle Finger of Fate Award</a:t>
            </a:r>
            <a:br>
              <a:rPr lang="en-US" sz="2000" dirty="0">
                <a:solidFill>
                  <a:schemeClr val="tx1"/>
                </a:solidFill>
                <a:latin typeface="+mn-lt"/>
                <a:cs typeface="Saira Semi Condensed" panose="020B0604020202020204" charset="0"/>
              </a:rPr>
            </a:br>
            <a:r>
              <a:rPr lang="en-US" sz="2000" dirty="0">
                <a:solidFill>
                  <a:schemeClr val="tx1"/>
                </a:solidFill>
                <a:latin typeface="+mn-lt"/>
                <a:cs typeface="Saira Semi Condensed" panose="020B0604020202020204" charset="0"/>
              </a:rPr>
              <a:t>Worst Decision of the Term, Part 2</a:t>
            </a:r>
          </a:p>
        </p:txBody>
      </p:sp>
    </p:spTree>
    <p:extLst>
      <p:ext uri="{BB962C8B-B14F-4D97-AF65-F5344CB8AC3E}">
        <p14:creationId xmlns:p14="http://schemas.microsoft.com/office/powerpoint/2010/main" val="1322562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0"/>
        <p:cNvGrpSpPr/>
        <p:nvPr/>
      </p:nvGrpSpPr>
      <p:grpSpPr>
        <a:xfrm>
          <a:off x="0" y="0"/>
          <a:ext cx="0" cy="0"/>
          <a:chOff x="0" y="0"/>
          <a:chExt cx="0" cy="0"/>
        </a:xfrm>
      </p:grpSpPr>
      <p:sp>
        <p:nvSpPr>
          <p:cNvPr id="391" name="Google Shape;391;p44"/>
          <p:cNvSpPr/>
          <p:nvPr/>
        </p:nvSpPr>
        <p:spPr>
          <a:xfrm>
            <a:off x="1391452" y="170975"/>
            <a:ext cx="3952200" cy="39522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txBox="1">
            <a:spLocks noGrp="1"/>
          </p:cNvSpPr>
          <p:nvPr>
            <p:ph type="title"/>
          </p:nvPr>
        </p:nvSpPr>
        <p:spPr>
          <a:xfrm>
            <a:off x="720000" y="923400"/>
            <a:ext cx="4157100" cy="329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800" dirty="0">
                <a:latin typeface="+mn-lt"/>
              </a:rPr>
              <a:t>YOU HAVE A CASE OF WHAT?</a:t>
            </a:r>
            <a:endParaRPr sz="4800" dirty="0">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subTitle" idx="1"/>
          </p:nvPr>
        </p:nvSpPr>
        <p:spPr>
          <a:xfrm>
            <a:off x="3851564" y="2722193"/>
            <a:ext cx="5056909" cy="2251590"/>
          </a:xfrm>
          <a:prstGeom prst="rect">
            <a:avLst/>
          </a:prstGeom>
        </p:spPr>
        <p:txBody>
          <a:bodyPr spcFirstLastPara="1" wrap="square" lIns="91425" tIns="91425" rIns="91425" bIns="91425" anchor="b" anchorCtr="0">
            <a:noAutofit/>
          </a:bodyPr>
          <a:lstStyle/>
          <a:p>
            <a:pPr marL="0" lvl="0" indent="0" algn="l" rtl="0">
              <a:spcBef>
                <a:spcPts val="0"/>
              </a:spcBef>
              <a:spcAft>
                <a:spcPts val="1600"/>
              </a:spcAft>
              <a:buNone/>
            </a:pPr>
            <a:r>
              <a:rPr lang="en-US" dirty="0">
                <a:latin typeface="+mn-lt"/>
              </a:rPr>
              <a:t>Davis pled guilty to being a felon in possession of a firearm and possession of drugs with intent to distribute.  He was sentenced to 4 years and 9 months to run consecutive to any sentence under pending state charges.  Although Davis did not object at sentencing, he appealed, arguing that the sentence should be concurrent as part of the same course of conduct.  The Fifth Circuit failed to conduct a plain-error review of this unpreserved argument.  Judgement vacated for the Fifth Circuit’s practice of refusing to review.</a:t>
            </a:r>
            <a:endParaRPr dirty="0">
              <a:latin typeface="+mn-lt"/>
            </a:endParaRPr>
          </a:p>
        </p:txBody>
      </p:sp>
      <p:sp>
        <p:nvSpPr>
          <p:cNvPr id="236" name="Google Shape;236;p35"/>
          <p:cNvSpPr txBox="1">
            <a:spLocks noGrp="1"/>
          </p:cNvSpPr>
          <p:nvPr>
            <p:ph type="ctrTitle"/>
          </p:nvPr>
        </p:nvSpPr>
        <p:spPr>
          <a:xfrm>
            <a:off x="4041913" y="929198"/>
            <a:ext cx="4731899" cy="1038147"/>
          </a:xfrm>
          <a:prstGeom prst="rect">
            <a:avLst/>
          </a:prstGeom>
        </p:spPr>
        <p:txBody>
          <a:bodyPr spcFirstLastPara="1" wrap="square" lIns="91425" tIns="91425" rIns="91425" bIns="91425" anchor="t" anchorCtr="0">
            <a:noAutofit/>
          </a:bodyPr>
          <a:lstStyle/>
          <a:p>
            <a:pPr lvl="0"/>
            <a:r>
              <a:rPr lang="en-US" sz="1800" i="1" dirty="0">
                <a:latin typeface="+mn-lt"/>
              </a:rPr>
              <a:t>Davis v. United States</a:t>
            </a:r>
            <a:r>
              <a:rPr lang="en-US" sz="1800" dirty="0">
                <a:latin typeface="+mn-lt"/>
              </a:rPr>
              <a:t>, No. 19–5421</a:t>
            </a:r>
            <a:br>
              <a:rPr lang="en-US" sz="1800" dirty="0">
                <a:latin typeface="+mn-lt"/>
              </a:rPr>
            </a:br>
            <a:r>
              <a:rPr lang="en-US" sz="1800" dirty="0">
                <a:latin typeface="+mn-lt"/>
              </a:rPr>
              <a:t>decided March 23, 2020 [Plain Error Review]</a:t>
            </a:r>
            <a:br>
              <a:rPr lang="en-US" sz="1800" dirty="0">
                <a:latin typeface="+mn-lt"/>
              </a:rPr>
            </a:br>
            <a:r>
              <a:rPr lang="en-US" sz="1800" dirty="0">
                <a:latin typeface="+mn-lt"/>
              </a:rPr>
              <a:t>Per </a:t>
            </a:r>
            <a:r>
              <a:rPr lang="en-US" sz="1800" dirty="0" err="1">
                <a:latin typeface="+mn-lt"/>
              </a:rPr>
              <a:t>Curiam</a:t>
            </a:r>
            <a:endParaRPr lang="en-US" sz="1800" dirty="0">
              <a:latin typeface="+mn-lt"/>
            </a:endParaRPr>
          </a:p>
        </p:txBody>
      </p:sp>
      <p:sp>
        <p:nvSpPr>
          <p:cNvPr id="237" name="Google Shape;237;p35"/>
          <p:cNvSpPr/>
          <p:nvPr/>
        </p:nvSpPr>
        <p:spPr>
          <a:xfrm rot="10800000">
            <a:off x="8672815" y="776749"/>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subTitle" idx="1"/>
          </p:nvPr>
        </p:nvSpPr>
        <p:spPr>
          <a:xfrm>
            <a:off x="3796394" y="2729120"/>
            <a:ext cx="5112080" cy="2251590"/>
          </a:xfrm>
          <a:prstGeom prst="rect">
            <a:avLst/>
          </a:prstGeom>
        </p:spPr>
        <p:txBody>
          <a:bodyPr spcFirstLastPara="1" wrap="square" lIns="91425" tIns="91425" rIns="91425" bIns="91425" anchor="b" anchorCtr="0">
            <a:noAutofit/>
          </a:bodyPr>
          <a:lstStyle/>
          <a:p>
            <a:pPr marL="0" lvl="0" indent="0" algn="l">
              <a:spcAft>
                <a:spcPts val="1600"/>
              </a:spcAft>
            </a:pPr>
            <a:r>
              <a:rPr lang="en-US" dirty="0">
                <a:latin typeface="+mn-lt"/>
              </a:rPr>
              <a:t>A license plate check showed a vehicle owner’s driver’s license had been revoked. Assuming the owner was driving, which he was, the vehicle was stopped.  The trial and Kansas Supreme Court found a Fourth Amendment violation for lack of reasonable suspicion of criminal activity, suppressing all evidence from the traffic stop.</a:t>
            </a:r>
            <a:br>
              <a:rPr lang="en-US" dirty="0">
                <a:latin typeface="+mn-lt"/>
              </a:rPr>
            </a:br>
            <a:r>
              <a:rPr lang="en-US" b="1" dirty="0">
                <a:latin typeface="+mn-lt"/>
              </a:rPr>
              <a:t>Held:</a:t>
            </a:r>
            <a:r>
              <a:rPr lang="en-US" dirty="0">
                <a:latin typeface="+mn-lt"/>
              </a:rPr>
              <a:t> An investigative traffic stop learning the registered owner’s driver’s license has been revoked is reasonable under the Fourth Amendment.</a:t>
            </a:r>
            <a:endParaRPr dirty="0">
              <a:latin typeface="+mn-lt"/>
            </a:endParaRPr>
          </a:p>
        </p:txBody>
      </p:sp>
      <p:sp>
        <p:nvSpPr>
          <p:cNvPr id="236" name="Google Shape;236;p35"/>
          <p:cNvSpPr txBox="1">
            <a:spLocks noGrp="1"/>
          </p:cNvSpPr>
          <p:nvPr>
            <p:ph type="ctrTitle"/>
          </p:nvPr>
        </p:nvSpPr>
        <p:spPr>
          <a:xfrm>
            <a:off x="1835426" y="929198"/>
            <a:ext cx="6938387" cy="1038147"/>
          </a:xfrm>
          <a:prstGeom prst="rect">
            <a:avLst/>
          </a:prstGeom>
        </p:spPr>
        <p:txBody>
          <a:bodyPr spcFirstLastPara="1" wrap="square" lIns="91425" tIns="91425" rIns="91425" bIns="91425" anchor="t" anchorCtr="0">
            <a:noAutofit/>
          </a:bodyPr>
          <a:lstStyle/>
          <a:p>
            <a:pPr lvl="0"/>
            <a:r>
              <a:rPr lang="en-US" sz="1800" i="1" dirty="0">
                <a:latin typeface="+mn-lt"/>
              </a:rPr>
              <a:t>Kansas v. Glover</a:t>
            </a:r>
            <a:r>
              <a:rPr lang="en-US" sz="1800" dirty="0">
                <a:latin typeface="+mn-lt"/>
              </a:rPr>
              <a:t>, No. 18-556</a:t>
            </a:r>
            <a:br>
              <a:rPr lang="en-US" sz="1800" dirty="0">
                <a:latin typeface="+mn-lt"/>
              </a:rPr>
            </a:br>
            <a:r>
              <a:rPr lang="en-US" sz="1800" dirty="0">
                <a:latin typeface="+mn-lt"/>
              </a:rPr>
              <a:t>decided April 6, 2020 [Fourth Amendment, Reasonable Suspicion]</a:t>
            </a:r>
            <a:br>
              <a:rPr lang="en-US" sz="1800" dirty="0">
                <a:latin typeface="+mn-lt"/>
              </a:rPr>
            </a:br>
            <a:r>
              <a:rPr lang="en-US" sz="1800" dirty="0">
                <a:latin typeface="+mn-lt"/>
              </a:rPr>
              <a:t>Thomas majority, Kagan concurring, Sotomayor dissenting</a:t>
            </a:r>
          </a:p>
        </p:txBody>
      </p:sp>
      <p:sp>
        <p:nvSpPr>
          <p:cNvPr id="237" name="Google Shape;237;p35"/>
          <p:cNvSpPr/>
          <p:nvPr/>
        </p:nvSpPr>
        <p:spPr>
          <a:xfrm rot="10800000">
            <a:off x="8668629" y="776749"/>
            <a:ext cx="387886"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Tree>
    <p:extLst>
      <p:ext uri="{BB962C8B-B14F-4D97-AF65-F5344CB8AC3E}">
        <p14:creationId xmlns:p14="http://schemas.microsoft.com/office/powerpoint/2010/main" val="807782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subTitle" idx="1"/>
          </p:nvPr>
        </p:nvSpPr>
        <p:spPr>
          <a:xfrm>
            <a:off x="3851564" y="2729120"/>
            <a:ext cx="5056909" cy="2251590"/>
          </a:xfrm>
          <a:prstGeom prst="rect">
            <a:avLst/>
          </a:prstGeom>
        </p:spPr>
        <p:txBody>
          <a:bodyPr spcFirstLastPara="1" wrap="square" lIns="91425" tIns="91425" rIns="91425" bIns="91425" anchor="b" anchorCtr="0">
            <a:noAutofit/>
          </a:bodyPr>
          <a:lstStyle/>
          <a:p>
            <a:pPr marL="0" lvl="0" indent="0" algn="l">
              <a:spcAft>
                <a:spcPts val="1600"/>
              </a:spcAft>
            </a:pPr>
            <a:r>
              <a:rPr lang="en-US" dirty="0">
                <a:latin typeface="+mn-lt"/>
              </a:rPr>
              <a:t>Kelly, former New Jersey Governor Chris Christie’s Chief of Staff, and Port Authority officials closed off lanes to the George Washington Bridge as political retribution, using a cover story of a traffic study, which caused four days of gridlock.  Kelly was convicted federal wire fraud, fraud on a federally funded program and conspiracy.</a:t>
            </a:r>
            <a:br>
              <a:rPr lang="en-US" dirty="0">
                <a:latin typeface="+mn-lt"/>
              </a:rPr>
            </a:br>
            <a:r>
              <a:rPr lang="en-US" b="1" dirty="0">
                <a:latin typeface="+mn-lt"/>
              </a:rPr>
              <a:t>Held: </a:t>
            </a:r>
            <a:r>
              <a:rPr lang="en-US" dirty="0">
                <a:latin typeface="+mn-lt"/>
              </a:rPr>
              <a:t>Because the scheme did not aim to obtain money or property, Kelly could not have violated the federal-program fraud or wire fraud laws.</a:t>
            </a:r>
            <a:endParaRPr dirty="0">
              <a:latin typeface="+mn-lt"/>
            </a:endParaRPr>
          </a:p>
        </p:txBody>
      </p:sp>
      <p:sp>
        <p:nvSpPr>
          <p:cNvPr id="236" name="Google Shape;236;p35"/>
          <p:cNvSpPr txBox="1">
            <a:spLocks noGrp="1"/>
          </p:cNvSpPr>
          <p:nvPr>
            <p:ph type="ctrTitle"/>
          </p:nvPr>
        </p:nvSpPr>
        <p:spPr>
          <a:xfrm>
            <a:off x="2107097" y="929198"/>
            <a:ext cx="6666716" cy="1038147"/>
          </a:xfrm>
          <a:prstGeom prst="rect">
            <a:avLst/>
          </a:prstGeom>
        </p:spPr>
        <p:txBody>
          <a:bodyPr spcFirstLastPara="1" wrap="square" lIns="91425" tIns="91425" rIns="91425" bIns="91425" anchor="t" anchorCtr="0">
            <a:noAutofit/>
          </a:bodyPr>
          <a:lstStyle/>
          <a:p>
            <a:pPr lvl="0"/>
            <a:r>
              <a:rPr lang="en-US" sz="1800" i="1" dirty="0">
                <a:latin typeface="+mn-lt"/>
              </a:rPr>
              <a:t>Kelly v. United States, et al.</a:t>
            </a:r>
            <a:r>
              <a:rPr lang="en-US" sz="1800" dirty="0">
                <a:latin typeface="+mn-lt"/>
              </a:rPr>
              <a:t>, No. 18-1059</a:t>
            </a:r>
            <a:br>
              <a:rPr lang="en-US" sz="1800" dirty="0">
                <a:latin typeface="+mn-lt"/>
              </a:rPr>
            </a:br>
            <a:r>
              <a:rPr lang="en-US" sz="1800" dirty="0">
                <a:latin typeface="+mn-lt"/>
              </a:rPr>
              <a:t>decided May 7, 2020 [Federal-Program Fraud and Wire Fraud]</a:t>
            </a:r>
            <a:br>
              <a:rPr lang="en-US" sz="1800" dirty="0">
                <a:latin typeface="+mn-lt"/>
              </a:rPr>
            </a:br>
            <a:r>
              <a:rPr lang="en-US" sz="1800" dirty="0">
                <a:latin typeface="+mn-lt"/>
              </a:rPr>
              <a:t>Kagan unanimous</a:t>
            </a:r>
          </a:p>
        </p:txBody>
      </p:sp>
      <p:sp>
        <p:nvSpPr>
          <p:cNvPr id="237" name="Google Shape;237;p35"/>
          <p:cNvSpPr/>
          <p:nvPr/>
        </p:nvSpPr>
        <p:spPr>
          <a:xfrm rot="10800000">
            <a:off x="8672815" y="776749"/>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Tree>
    <p:extLst>
      <p:ext uri="{BB962C8B-B14F-4D97-AF65-F5344CB8AC3E}">
        <p14:creationId xmlns:p14="http://schemas.microsoft.com/office/powerpoint/2010/main" val="2354293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subTitle" idx="1"/>
          </p:nvPr>
        </p:nvSpPr>
        <p:spPr>
          <a:xfrm>
            <a:off x="3891321" y="2941155"/>
            <a:ext cx="5056909" cy="2251590"/>
          </a:xfrm>
          <a:prstGeom prst="rect">
            <a:avLst/>
          </a:prstGeom>
        </p:spPr>
        <p:txBody>
          <a:bodyPr spcFirstLastPara="1" wrap="square" lIns="91425" tIns="91425" rIns="91425" bIns="91425" anchor="b" anchorCtr="0">
            <a:noAutofit/>
          </a:bodyPr>
          <a:lstStyle/>
          <a:p>
            <a:pPr marL="0" lvl="0" indent="0" algn="l">
              <a:spcAft>
                <a:spcPts val="1600"/>
              </a:spcAft>
            </a:pPr>
            <a:r>
              <a:rPr lang="en-US" dirty="0">
                <a:latin typeface="+mn-lt"/>
              </a:rPr>
              <a:t>Only Louisiana and Oregon punish people based on 10-to-2 verdicts. Ramos was convicted in Louisiana by a 10-to-2 jury verdict and was sentenced to life without parole. He contests his conviction as an unconstitutional denial of the Sixth Amendment right to a jury trial.</a:t>
            </a:r>
            <a:br>
              <a:rPr lang="en-US" dirty="0">
                <a:latin typeface="+mn-lt"/>
              </a:rPr>
            </a:br>
            <a:r>
              <a:rPr lang="en-US" b="1" dirty="0">
                <a:latin typeface="+mn-lt"/>
              </a:rPr>
              <a:t>Held:</a:t>
            </a:r>
            <a:r>
              <a:rPr lang="en-US" dirty="0">
                <a:latin typeface="+mn-lt"/>
              </a:rPr>
              <a:t> The Sixth Amendment term “trial by an impartial jury” carries with it a requirement that a jury must reach a unanimous verdict in order to convict. If the jury trial right requires a unanimous verdict in federal court, it requires no less in state court.</a:t>
            </a:r>
            <a:endParaRPr dirty="0">
              <a:latin typeface="+mn-lt"/>
            </a:endParaRPr>
          </a:p>
        </p:txBody>
      </p:sp>
      <p:sp>
        <p:nvSpPr>
          <p:cNvPr id="236" name="Google Shape;236;p35"/>
          <p:cNvSpPr txBox="1">
            <a:spLocks noGrp="1"/>
          </p:cNvSpPr>
          <p:nvPr>
            <p:ph type="ctrTitle"/>
          </p:nvPr>
        </p:nvSpPr>
        <p:spPr>
          <a:xfrm>
            <a:off x="1199322" y="929198"/>
            <a:ext cx="7574491" cy="1038147"/>
          </a:xfrm>
          <a:prstGeom prst="rect">
            <a:avLst/>
          </a:prstGeom>
        </p:spPr>
        <p:txBody>
          <a:bodyPr spcFirstLastPara="1" wrap="square" lIns="91425" tIns="91425" rIns="91425" bIns="91425" anchor="t" anchorCtr="0">
            <a:noAutofit/>
          </a:bodyPr>
          <a:lstStyle/>
          <a:p>
            <a:pPr lvl="0"/>
            <a:r>
              <a:rPr lang="en-US" sz="1800" i="1" dirty="0">
                <a:latin typeface="+mn-lt"/>
              </a:rPr>
              <a:t>Ramos v. Louisiana</a:t>
            </a:r>
            <a:r>
              <a:rPr lang="en-US" sz="1800" dirty="0">
                <a:latin typeface="+mn-lt"/>
              </a:rPr>
              <a:t>, No. 18-5924</a:t>
            </a:r>
            <a:br>
              <a:rPr lang="en-US" sz="1800" dirty="0">
                <a:latin typeface="+mn-lt"/>
              </a:rPr>
            </a:br>
            <a:r>
              <a:rPr lang="en-US" sz="1800" dirty="0">
                <a:latin typeface="+mn-lt"/>
              </a:rPr>
              <a:t>decided April 20, 2020 [Unanimous Jury Verdict]</a:t>
            </a:r>
            <a:br>
              <a:rPr lang="en-US" sz="1800" dirty="0">
                <a:latin typeface="+mn-lt"/>
              </a:rPr>
            </a:br>
            <a:r>
              <a:rPr lang="en-US" sz="1800" dirty="0">
                <a:latin typeface="+mn-lt"/>
              </a:rPr>
              <a:t>Gorsuch majority, Sotomayor and Kavanaugh concurring, Alito dissenting</a:t>
            </a:r>
          </a:p>
        </p:txBody>
      </p:sp>
      <p:sp>
        <p:nvSpPr>
          <p:cNvPr id="237" name="Google Shape;237;p35"/>
          <p:cNvSpPr/>
          <p:nvPr/>
        </p:nvSpPr>
        <p:spPr>
          <a:xfrm rot="10800000">
            <a:off x="8672815" y="776749"/>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Tree>
    <p:extLst>
      <p:ext uri="{BB962C8B-B14F-4D97-AF65-F5344CB8AC3E}">
        <p14:creationId xmlns:p14="http://schemas.microsoft.com/office/powerpoint/2010/main" val="1871836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subTitle" idx="1"/>
          </p:nvPr>
        </p:nvSpPr>
        <p:spPr>
          <a:xfrm>
            <a:off x="3851564" y="2729120"/>
            <a:ext cx="5056909" cy="2251590"/>
          </a:xfrm>
          <a:prstGeom prst="rect">
            <a:avLst/>
          </a:prstGeom>
        </p:spPr>
        <p:txBody>
          <a:bodyPr spcFirstLastPara="1" wrap="square" lIns="91425" tIns="91425" rIns="91425" bIns="91425" anchor="b" anchorCtr="0">
            <a:noAutofit/>
          </a:bodyPr>
          <a:lstStyle/>
          <a:p>
            <a:pPr marL="0" lvl="0" indent="0" algn="l">
              <a:spcAft>
                <a:spcPts val="1600"/>
              </a:spcAft>
            </a:pPr>
            <a:r>
              <a:rPr lang="en-US" dirty="0" err="1">
                <a:latin typeface="+mn-lt"/>
              </a:rPr>
              <a:t>Shular</a:t>
            </a:r>
            <a:r>
              <a:rPr lang="en-US" dirty="0">
                <a:latin typeface="+mn-lt"/>
              </a:rPr>
              <a:t> pleaded guilty to being a felon in possession of a firearm and received a 15-year sentence, the mandatory minimum under ACCA, the District Court finding six prior Florida cocaine-related convictions as “serious drug offense[s]” triggering ACCA’s sentence enhancement.</a:t>
            </a:r>
            <a:br>
              <a:rPr lang="en-US" dirty="0">
                <a:latin typeface="+mn-lt"/>
              </a:rPr>
            </a:br>
            <a:r>
              <a:rPr lang="en-US" b="1" dirty="0">
                <a:latin typeface="+mn-lt"/>
              </a:rPr>
              <a:t>Held:</a:t>
            </a:r>
            <a:r>
              <a:rPr lang="en-US" dirty="0">
                <a:latin typeface="+mn-lt"/>
              </a:rPr>
              <a:t> Section 924(e)(2)(A)(ii)’s “serious drug offense” definition requires only that the state offense involve the conduct specified in the statute; it does not require that the state offense match certain generic offenses.</a:t>
            </a:r>
            <a:endParaRPr dirty="0">
              <a:latin typeface="+mn-lt"/>
            </a:endParaRPr>
          </a:p>
        </p:txBody>
      </p:sp>
      <p:sp>
        <p:nvSpPr>
          <p:cNvPr id="236" name="Google Shape;236;p35"/>
          <p:cNvSpPr txBox="1">
            <a:spLocks noGrp="1"/>
          </p:cNvSpPr>
          <p:nvPr>
            <p:ph type="ctrTitle"/>
          </p:nvPr>
        </p:nvSpPr>
        <p:spPr>
          <a:xfrm>
            <a:off x="1634837" y="929198"/>
            <a:ext cx="7138976" cy="1038147"/>
          </a:xfrm>
          <a:prstGeom prst="rect">
            <a:avLst/>
          </a:prstGeom>
        </p:spPr>
        <p:txBody>
          <a:bodyPr spcFirstLastPara="1" wrap="square" lIns="91425" tIns="91425" rIns="91425" bIns="91425" anchor="t" anchorCtr="0">
            <a:noAutofit/>
          </a:bodyPr>
          <a:lstStyle/>
          <a:p>
            <a:pPr lvl="0"/>
            <a:r>
              <a:rPr lang="en-US" sz="1800" i="1" dirty="0" err="1">
                <a:latin typeface="+mn-lt"/>
              </a:rPr>
              <a:t>Shular</a:t>
            </a:r>
            <a:r>
              <a:rPr lang="en-US" sz="1800" i="1" dirty="0">
                <a:latin typeface="+mn-lt"/>
              </a:rPr>
              <a:t> v. United States</a:t>
            </a:r>
            <a:r>
              <a:rPr lang="en-US" sz="1800" dirty="0">
                <a:latin typeface="+mn-lt"/>
              </a:rPr>
              <a:t>, No. 18–6662</a:t>
            </a:r>
            <a:br>
              <a:rPr lang="en-US" sz="1800" dirty="0">
                <a:latin typeface="+mn-lt"/>
              </a:rPr>
            </a:br>
            <a:r>
              <a:rPr lang="en-US" sz="1800" dirty="0">
                <a:latin typeface="+mn-lt"/>
              </a:rPr>
              <a:t>decided February 26, 2020 [Armed Career Criminal Act]</a:t>
            </a:r>
            <a:br>
              <a:rPr lang="en-US" sz="1800" dirty="0">
                <a:latin typeface="+mn-lt"/>
              </a:rPr>
            </a:br>
            <a:r>
              <a:rPr lang="en-US" sz="1800" dirty="0">
                <a:latin typeface="+mn-lt"/>
              </a:rPr>
              <a:t>Ginsburg unanimous, Kavanaugh concurring</a:t>
            </a:r>
          </a:p>
        </p:txBody>
      </p:sp>
      <p:sp>
        <p:nvSpPr>
          <p:cNvPr id="237" name="Google Shape;237;p35"/>
          <p:cNvSpPr/>
          <p:nvPr/>
        </p:nvSpPr>
        <p:spPr>
          <a:xfrm rot="10800000">
            <a:off x="8672815" y="776749"/>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Tree>
    <p:extLst>
      <p:ext uri="{BB962C8B-B14F-4D97-AF65-F5344CB8AC3E}">
        <p14:creationId xmlns:p14="http://schemas.microsoft.com/office/powerpoint/2010/main" val="1434616675"/>
      </p:ext>
    </p:extLst>
  </p:cSld>
  <p:clrMapOvr>
    <a:masterClrMapping/>
  </p:clrMapOvr>
</p:sld>
</file>

<file path=ppt/theme/theme1.xml><?xml version="1.0" encoding="utf-8"?>
<a:theme xmlns:a="http://schemas.openxmlformats.org/drawingml/2006/main" name="COVID-19 by Slidesgo">
  <a:themeElements>
    <a:clrScheme name="Simple Light">
      <a:dk1>
        <a:srgbClr val="FFFFFF"/>
      </a:dk1>
      <a:lt1>
        <a:srgbClr val="00151F"/>
      </a:lt1>
      <a:dk2>
        <a:srgbClr val="00287F"/>
      </a:dk2>
      <a:lt2>
        <a:srgbClr val="00C5FF"/>
      </a:lt2>
      <a:accent1>
        <a:srgbClr val="6CF6EA"/>
      </a:accent1>
      <a:accent2>
        <a:srgbClr val="FFFFFF"/>
      </a:accent2>
      <a:accent3>
        <a:srgbClr val="00151F"/>
      </a:accent3>
      <a:accent4>
        <a:srgbClr val="00287F"/>
      </a:accent4>
      <a:accent5>
        <a:srgbClr val="00C5FF"/>
      </a:accent5>
      <a:accent6>
        <a:srgbClr val="6CF6E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1202</Words>
  <Application>Microsoft Office PowerPoint</Application>
  <PresentationFormat>On-screen Show (16:9)</PresentationFormat>
  <Paragraphs>32</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Saira Semi Condensed</vt:lpstr>
      <vt:lpstr>Saira SemiCondensed SemiBold</vt:lpstr>
      <vt:lpstr>Fira Sans Extra Condensed Medium</vt:lpstr>
      <vt:lpstr>Saira SemiCondensed Medium</vt:lpstr>
      <vt:lpstr>Anaheim</vt:lpstr>
      <vt:lpstr>Bahiana</vt:lpstr>
      <vt:lpstr>COVID-19 by Slidesgo</vt:lpstr>
      <vt:lpstr>United States Supreme Court Criminal &amp; Immigration Law Decisions of the 2019-2020 Term</vt:lpstr>
      <vt:lpstr>Hernandez v. Mesa, No. 17–1678 decided February 25, 2020 [Bivens claim] Alito majority, Thomas concurring, Ginsburg dissenting</vt:lpstr>
      <vt:lpstr>Kahler v. Kansas, No. 18–6135 decided March 23, 2020 [Insanity Defense] Kagan majority, Breyer dissenting</vt:lpstr>
      <vt:lpstr>YOU HAVE A CASE OF WHAT?</vt:lpstr>
      <vt:lpstr>Davis v. United States, No. 19–5421 decided March 23, 2020 [Plain Error Review] Per Curiam</vt:lpstr>
      <vt:lpstr>Kansas v. Glover, No. 18-556 decided April 6, 2020 [Fourth Amendment, Reasonable Suspicion] Thomas majority, Kagan concurring, Sotomayor dissenting</vt:lpstr>
      <vt:lpstr>Kelly v. United States, et al., No. 18-1059 decided May 7, 2020 [Federal-Program Fraud and Wire Fraud] Kagan unanimous</vt:lpstr>
      <vt:lpstr>Ramos v. Louisiana, No. 18-5924 decided April 20, 2020 [Unanimous Jury Verdict] Gorsuch majority, Sotomayor and Kavanaugh concurring, Alito dissenting</vt:lpstr>
      <vt:lpstr>Shular v. United States, No. 18–6662 decided February 26, 2020 [Armed Career Criminal Act] Ginsburg unanimous, Kavanaugh concurring</vt:lpstr>
      <vt:lpstr>UPCOMING CASES</vt:lpstr>
      <vt:lpstr>UPCOMING CASES</vt:lpstr>
      <vt:lpstr>UPCOMING CASES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States Supreme Court Criminal &amp; Immigration Law Decisions of the 2019-2020 Term</dc:title>
  <dc:creator>Michael Shapiro</dc:creator>
  <cp:lastModifiedBy>Michael Bruce Shapiro</cp:lastModifiedBy>
  <cp:revision>22</cp:revision>
  <dcterms:modified xsi:type="dcterms:W3CDTF">2020-10-08T14:33:56Z</dcterms:modified>
</cp:coreProperties>
</file>