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532241774_2880x1920.jpg"/>
          <p:cNvSpPr>
            <a:spLocks noGrp="1"/>
          </p:cNvSpPr>
          <p:nvPr>
            <p:ph type="pic" idx="21"/>
          </p:nvPr>
        </p:nvSpPr>
        <p:spPr>
          <a:xfrm>
            <a:off x="-50800" y="-1270000"/>
            <a:ext cx="24485600" cy="163237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532241774_2880x1920.jpg"/>
          <p:cNvSpPr>
            <a:spLocks noGrp="1"/>
          </p:cNvSpPr>
          <p:nvPr>
            <p:ph type="pic" idx="21"/>
          </p:nvPr>
        </p:nvSpPr>
        <p:spPr>
          <a:xfrm>
            <a:off x="3125968" y="-393700"/>
            <a:ext cx="18135601" cy="120904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532204087_1355x1355.jpg"/>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532205080_1647x1098.jpg"/>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532205080_1647x1098.jpg"/>
          <p:cNvSpPr>
            <a:spLocks noGrp="1"/>
          </p:cNvSpPr>
          <p:nvPr>
            <p:ph type="pic" sz="quarter" idx="21"/>
          </p:nvPr>
        </p:nvSpPr>
        <p:spPr>
          <a:xfrm>
            <a:off x="15300325" y="7048500"/>
            <a:ext cx="8324850" cy="5549900"/>
          </a:xfrm>
          <a:prstGeom prst="rect">
            <a:avLst/>
          </a:prstGeom>
        </p:spPr>
        <p:txBody>
          <a:bodyPr lIns="91439" tIns="45719" rIns="91439" bIns="45719" anchor="t">
            <a:noAutofit/>
          </a:bodyPr>
          <a:lstStyle/>
          <a:p>
            <a:endParaRPr/>
          </a:p>
        </p:txBody>
      </p:sp>
      <p:sp>
        <p:nvSpPr>
          <p:cNvPr id="84" name="532204087_1355x1355.jpg"/>
          <p:cNvSpPr>
            <a:spLocks noGrp="1"/>
          </p:cNvSpPr>
          <p:nvPr>
            <p:ph type="pic" sz="quarter" idx="22"/>
          </p:nvPr>
        </p:nvSpPr>
        <p:spPr>
          <a:xfrm>
            <a:off x="15760700" y="863600"/>
            <a:ext cx="7404100" cy="7404100"/>
          </a:xfrm>
          <a:prstGeom prst="rect">
            <a:avLst/>
          </a:prstGeom>
        </p:spPr>
        <p:txBody>
          <a:bodyPr lIns="91439" tIns="45719" rIns="91439" bIns="45719" anchor="t">
            <a:noAutofit/>
          </a:bodyPr>
          <a:lstStyle/>
          <a:p>
            <a:endParaRPr/>
          </a:p>
        </p:txBody>
      </p:sp>
      <p:sp>
        <p:nvSpPr>
          <p:cNvPr id="85" name="532241774_2880x1920.jpg"/>
          <p:cNvSpPr>
            <a:spLocks noGrp="1"/>
          </p:cNvSpPr>
          <p:nvPr>
            <p:ph type="pic" idx="23"/>
          </p:nvPr>
        </p:nvSpPr>
        <p:spPr>
          <a:xfrm>
            <a:off x="-9906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he Ethical Implications of Pop Culture Humor: Laughing at Chief Wiggum"/>
          <p:cNvSpPr txBox="1">
            <a:spLocks noGrp="1"/>
          </p:cNvSpPr>
          <p:nvPr>
            <p:ph type="ctrTitle"/>
          </p:nvPr>
        </p:nvSpPr>
        <p:spPr>
          <a:prstGeom prst="rect">
            <a:avLst/>
          </a:prstGeom>
        </p:spPr>
        <p:txBody>
          <a:bodyPr/>
          <a:lstStyle>
            <a:lvl1pPr>
              <a:defRPr sz="9000"/>
            </a:lvl1pPr>
          </a:lstStyle>
          <a:p>
            <a:r>
              <a:rPr dirty="0"/>
              <a:t>The Ethical Implications of Pop Culture Humor: Laughing at Chief </a:t>
            </a:r>
            <a:r>
              <a:rPr dirty="0" err="1"/>
              <a:t>Wiggum</a:t>
            </a:r>
            <a:endParaRPr dirty="0"/>
          </a:p>
        </p:txBody>
      </p:sp>
      <p:sp>
        <p:nvSpPr>
          <p:cNvPr id="120" name="Kenneth Michael White, Ph.D., J.D.…"/>
          <p:cNvSpPr txBox="1">
            <a:spLocks noGrp="1"/>
          </p:cNvSpPr>
          <p:nvPr>
            <p:ph type="subTitle" sz="quarter" idx="1"/>
          </p:nvPr>
        </p:nvSpPr>
        <p:spPr>
          <a:prstGeom prst="rect">
            <a:avLst/>
          </a:prstGeom>
        </p:spPr>
        <p:txBody>
          <a:bodyPr/>
          <a:lstStyle/>
          <a:p>
            <a:pPr defTabSz="330200">
              <a:defRPr sz="2440"/>
            </a:pPr>
            <a:r>
              <a:t>Kenneth Michael White, Ph.D., J.D.</a:t>
            </a:r>
          </a:p>
          <a:p>
            <a:pPr defTabSz="330200">
              <a:defRPr sz="2440"/>
            </a:pPr>
            <a:r>
              <a:t>Associate Professor, Political Science &amp; Criminal Justice</a:t>
            </a:r>
          </a:p>
          <a:p>
            <a:pPr defTabSz="330200">
              <a:defRPr sz="2440"/>
            </a:pPr>
            <a:r>
              <a:t>Kennesaw State University</a:t>
            </a:r>
          </a:p>
          <a:p>
            <a:pPr defTabSz="330200">
              <a:defRPr sz="2440"/>
            </a:pPr>
            <a:r>
              <a:t>kwhite88@kennesaw.edu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Historical background: Marijuana prohibition began in the early 1900s on the basis of gross racial animus. It was considered medicine before it was outlawed.…"/>
          <p:cNvSpPr txBox="1">
            <a:spLocks noGrp="1"/>
          </p:cNvSpPr>
          <p:nvPr>
            <p:ph type="body" idx="1"/>
          </p:nvPr>
        </p:nvSpPr>
        <p:spPr>
          <a:prstGeom prst="rect">
            <a:avLst/>
          </a:prstGeom>
        </p:spPr>
        <p:txBody>
          <a:bodyPr/>
          <a:lstStyle/>
          <a:p>
            <a:pPr marL="488950" indent="-488950" defTabSz="635634">
              <a:spcBef>
                <a:spcPts val="4500"/>
              </a:spcBef>
              <a:defRPr sz="3696"/>
            </a:pPr>
            <a:r>
              <a:rPr u="sng"/>
              <a:t>Historical background</a:t>
            </a:r>
            <a:r>
              <a:t>: Marijuana prohibition began in the early 1900s on the basis of gross racial animus. It was considered medicine before it was outlawed.</a:t>
            </a:r>
          </a:p>
          <a:p>
            <a:pPr marL="488950" indent="-488950" defTabSz="635634">
              <a:spcBef>
                <a:spcPts val="4500"/>
              </a:spcBef>
              <a:defRPr sz="3696"/>
            </a:pPr>
            <a:r>
              <a:t>When the voters passed the nation’s first medical marijuana law, then Attorney General of California, Dan Lungren, worked with federal law enforcement officials to ensure both state and federal officers were “on the same page.” </a:t>
            </a:r>
            <a:r>
              <a:rPr u="sng"/>
              <a:t>Problem</a:t>
            </a:r>
            <a:r>
              <a:t>: The federal government did not recognize the existence of medical marijuana and was targeting doctors’ medical licenses if they recommended cannabis (a policy later struck down by an appellate court on free speech grounds).</a:t>
            </a:r>
          </a:p>
          <a:p>
            <a:pPr marL="488950" indent="-488950" defTabSz="635634">
              <a:spcBef>
                <a:spcPts val="4500"/>
              </a:spcBef>
              <a:defRPr sz="3696"/>
            </a:pPr>
            <a:r>
              <a:t>Rather than implement the Compassionate Use Act uniformly, Lungren worked against it.</a:t>
            </a:r>
          </a:p>
          <a:p>
            <a:pPr marL="488950" indent="-488950" defTabSz="635634">
              <a:spcBef>
                <a:spcPts val="4500"/>
              </a:spcBef>
              <a:defRPr sz="3696"/>
            </a:pPr>
            <a:r>
              <a:t>In 2005, San Diego County Supervisor Bill Horn (who is white) compared himself to Rosa Parks for refusing to issue medical marijuana ID cards as established by California law.</a:t>
            </a:r>
          </a:p>
          <a:p>
            <a:pPr marL="488950" indent="-488950" defTabSz="635634">
              <a:spcBef>
                <a:spcPts val="4500"/>
              </a:spcBef>
              <a:defRPr sz="3696"/>
            </a:pPr>
            <a:r>
              <a:t>Despite the legalization of marijuana in 2020, there remains a racially disparate impact re who gets searched for marijuana offenses; “the bar for searching black and Hispanic drivers was still lower than that for white drivers post legalization” (Pierson, et al. 2020, 736).</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Discussion"/>
          <p:cNvSpPr txBox="1">
            <a:spLocks noGrp="1"/>
          </p:cNvSpPr>
          <p:nvPr>
            <p:ph type="title"/>
          </p:nvPr>
        </p:nvSpPr>
        <p:spPr>
          <a:prstGeom prst="rect">
            <a:avLst/>
          </a:prstGeom>
        </p:spPr>
        <p:txBody>
          <a:bodyPr/>
          <a:lstStyle/>
          <a:p>
            <a:r>
              <a:t>Discussion</a:t>
            </a:r>
          </a:p>
        </p:txBody>
      </p:sp>
      <p:sp>
        <p:nvSpPr>
          <p:cNvPr id="151" name="The conceit of this effort is two-fold. First, I want to introduce the idea that humor can be categorized as either political or philosophic. Second, I argue that any time the reality of criminal justice gets close to Wiggum’s laughable universe, then re"/>
          <p:cNvSpPr txBox="1">
            <a:spLocks noGrp="1"/>
          </p:cNvSpPr>
          <p:nvPr>
            <p:ph type="body" idx="1"/>
          </p:nvPr>
        </p:nvSpPr>
        <p:spPr>
          <a:prstGeom prst="rect">
            <a:avLst/>
          </a:prstGeom>
        </p:spPr>
        <p:txBody>
          <a:bodyPr/>
          <a:lstStyle/>
          <a:p>
            <a:pPr marL="571500" indent="-571500" defTabSz="742950">
              <a:spcBef>
                <a:spcPts val="5300"/>
              </a:spcBef>
              <a:defRPr sz="4319"/>
            </a:pPr>
            <a:r>
              <a:t>The conceit of this effort is two-fold. </a:t>
            </a:r>
            <a:r>
              <a:rPr u="sng"/>
              <a:t>First</a:t>
            </a:r>
            <a:r>
              <a:t>, I want to introduce the idea that humor can be categorized as either political or philosophic. </a:t>
            </a:r>
            <a:r>
              <a:rPr u="sng"/>
              <a:t>Second</a:t>
            </a:r>
            <a:r>
              <a:t>, I argue that any time the reality of criminal justice gets close to Wiggum’s laughable universe, then reform is needed.</a:t>
            </a:r>
          </a:p>
          <a:p>
            <a:pPr marL="571500" indent="-571500" defTabSz="742950">
              <a:spcBef>
                <a:spcPts val="5300"/>
              </a:spcBef>
              <a:defRPr sz="4319"/>
            </a:pPr>
            <a:r>
              <a:t>Thus, the point on medical marijuana prohibition—A policy that started on the basis of express racism in 1937, and still shows evidence of a disparate impact today in 2020 means reform is needed. Past </a:t>
            </a:r>
            <a:r>
              <a:rPr i="1"/>
              <a:t>de jure </a:t>
            </a:r>
            <a:r>
              <a:t>racism + present </a:t>
            </a:r>
            <a:r>
              <a:rPr i="1"/>
              <a:t>de facto</a:t>
            </a:r>
            <a:r>
              <a:t> discrimination = Urgent need for reform.</a:t>
            </a:r>
          </a:p>
          <a:p>
            <a:pPr marL="571500" indent="-571500" defTabSz="742950">
              <a:spcBef>
                <a:spcPts val="5300"/>
              </a:spcBef>
              <a:defRPr sz="4319"/>
            </a:pPr>
            <a:r>
              <a:t>Future research questions include what reform should look like specifically, whether Chief Wiggum has any impact on viewers’ attitudes towards law enforcement, and an analysis of the quantity of political vs. philosophic jokes that stem from Chief Wiggum.</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Works Cited"/>
          <p:cNvSpPr txBox="1">
            <a:spLocks noGrp="1"/>
          </p:cNvSpPr>
          <p:nvPr>
            <p:ph type="title"/>
          </p:nvPr>
        </p:nvSpPr>
        <p:spPr>
          <a:prstGeom prst="rect">
            <a:avLst/>
          </a:prstGeom>
        </p:spPr>
        <p:txBody>
          <a:bodyPr/>
          <a:lstStyle/>
          <a:p>
            <a:r>
              <a:t>Works Cited</a:t>
            </a:r>
          </a:p>
        </p:txBody>
      </p:sp>
      <p:sp>
        <p:nvSpPr>
          <p:cNvPr id="154" name="Goldston, Linda. 2010. “Santa Cruz Medical Pot Collective Settles Lawsuit with Feds.” The Mercury News, January 22.…"/>
          <p:cNvSpPr txBox="1">
            <a:spLocks noGrp="1"/>
          </p:cNvSpPr>
          <p:nvPr>
            <p:ph type="body" idx="1"/>
          </p:nvPr>
        </p:nvSpPr>
        <p:spPr>
          <a:prstGeom prst="rect">
            <a:avLst/>
          </a:prstGeom>
        </p:spPr>
        <p:txBody>
          <a:bodyPr/>
          <a:lstStyle/>
          <a:p>
            <a:pPr marL="488950" indent="-488950" defTabSz="635634">
              <a:spcBef>
                <a:spcPts val="4500"/>
              </a:spcBef>
              <a:defRPr sz="3696"/>
            </a:pPr>
            <a:r>
              <a:t>Goldston, Linda. 2010. “Santa Cruz Medical Pot Collective Settles Lawsuit with Feds.” </a:t>
            </a:r>
            <a:r>
              <a:rPr i="1"/>
              <a:t>The Mercury News</a:t>
            </a:r>
            <a:r>
              <a:t>, January 22.</a:t>
            </a:r>
          </a:p>
          <a:p>
            <a:pPr marL="488950" indent="-488950" defTabSz="635634">
              <a:spcBef>
                <a:spcPts val="4500"/>
              </a:spcBef>
              <a:defRPr sz="3696"/>
            </a:pPr>
            <a:r>
              <a:t>Pierson, Emma, et al. 2020. “A Large Scale Analysis of Racial Disparities in Police Stops Across the United States.” </a:t>
            </a:r>
            <a:r>
              <a:rPr i="1"/>
              <a:t>Nature Human Behavior</a:t>
            </a:r>
            <a:r>
              <a:t> 4: 736-745.</a:t>
            </a:r>
          </a:p>
          <a:p>
            <a:pPr marL="488950" indent="-488950" defTabSz="635634">
              <a:spcBef>
                <a:spcPts val="4500"/>
              </a:spcBef>
              <a:defRPr sz="3696"/>
            </a:pPr>
            <a:r>
              <a:t>Progrebin, Mark R. and Eric D. Poole. 1998. “Humor in the Briefing Room” </a:t>
            </a:r>
            <a:r>
              <a:rPr i="1"/>
              <a:t>Journal of Contemporary Ethnography</a:t>
            </a:r>
            <a:r>
              <a:t> 17(2): 193-210.</a:t>
            </a:r>
          </a:p>
          <a:p>
            <a:pPr marL="488950" indent="-488950" defTabSz="635634">
              <a:spcBef>
                <a:spcPts val="4500"/>
              </a:spcBef>
              <a:defRPr sz="3696"/>
            </a:pPr>
            <a:r>
              <a:t>Reiss, Mike and Mathew Klickstein. 2018. </a:t>
            </a:r>
            <a:r>
              <a:rPr i="1"/>
              <a:t>Springfield Confidential</a:t>
            </a:r>
            <a:r>
              <a:t>. HarperCollins.</a:t>
            </a:r>
          </a:p>
          <a:p>
            <a:pPr marL="488950" indent="-488950" defTabSz="635634">
              <a:spcBef>
                <a:spcPts val="4500"/>
              </a:spcBef>
              <a:defRPr sz="3696"/>
            </a:pPr>
            <a:r>
              <a:t>Strauss, Leo. 1998. </a:t>
            </a:r>
            <a:r>
              <a:rPr i="1"/>
              <a:t>Xenophon’s Socrates</a:t>
            </a:r>
            <a:r>
              <a:t>. St. Augustine’s Press.</a:t>
            </a:r>
          </a:p>
          <a:p>
            <a:pPr marL="488950" indent="-488950" defTabSz="635634">
              <a:spcBef>
                <a:spcPts val="4500"/>
              </a:spcBef>
              <a:defRPr sz="3696"/>
            </a:pPr>
            <a:r>
              <a:t>Turner, Chris. 2004. </a:t>
            </a:r>
            <a:r>
              <a:rPr i="1"/>
              <a:t>Planet Simpsons</a:t>
            </a:r>
            <a:r>
              <a:t>. De Capo.</a:t>
            </a:r>
          </a:p>
          <a:p>
            <a:pPr marL="488950" indent="-488950" defTabSz="635634">
              <a:spcBef>
                <a:spcPts val="4500"/>
              </a:spcBef>
              <a:defRPr sz="3696"/>
            </a:pPr>
            <a:r>
              <a:t>Wright, Milton. 1939. </a:t>
            </a:r>
            <a:r>
              <a:rPr i="1"/>
              <a:t>What’s Funny—And Why</a:t>
            </a:r>
            <a:r>
              <a:t>. McGraw.</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Wiggum Pic.jpg" descr="Wiggum Pic.jpg"/>
          <p:cNvPicPr>
            <a:picLocks noGrp="1" noChangeAspect="1"/>
          </p:cNvPicPr>
          <p:nvPr>
            <p:ph type="pic" idx="21"/>
          </p:nvPr>
        </p:nvPicPr>
        <p:blipFill>
          <a:blip r:embed="rId2"/>
          <a:srcRect t="1200" b="1200"/>
          <a:stretch>
            <a:fillRect/>
          </a:stretch>
        </p:blipFill>
        <p:spPr>
          <a:xfrm>
            <a:off x="13169900" y="3149600"/>
            <a:ext cx="9525000" cy="9296400"/>
          </a:xfrm>
          <a:prstGeom prst="rect">
            <a:avLst/>
          </a:prstGeom>
        </p:spPr>
      </p:pic>
      <p:sp>
        <p:nvSpPr>
          <p:cNvPr id="123" name="What’s This About?"/>
          <p:cNvSpPr txBox="1">
            <a:spLocks noGrp="1"/>
          </p:cNvSpPr>
          <p:nvPr>
            <p:ph type="title"/>
          </p:nvPr>
        </p:nvSpPr>
        <p:spPr>
          <a:prstGeom prst="rect">
            <a:avLst/>
          </a:prstGeom>
        </p:spPr>
        <p:txBody>
          <a:bodyPr/>
          <a:lstStyle/>
          <a:p>
            <a:r>
              <a:t>What’s This About?</a:t>
            </a:r>
          </a:p>
        </p:txBody>
      </p:sp>
      <p:sp>
        <p:nvSpPr>
          <p:cNvPr id="124" name="Why study humor?…"/>
          <p:cNvSpPr txBox="1">
            <a:spLocks noGrp="1"/>
          </p:cNvSpPr>
          <p:nvPr>
            <p:ph type="body" sz="half" idx="1"/>
          </p:nvPr>
        </p:nvSpPr>
        <p:spPr>
          <a:prstGeom prst="rect">
            <a:avLst/>
          </a:prstGeom>
        </p:spPr>
        <p:txBody>
          <a:bodyPr/>
          <a:lstStyle/>
          <a:p>
            <a:r>
              <a:t>Why study humor?</a:t>
            </a:r>
          </a:p>
          <a:p>
            <a:r>
              <a:t>A classical political philosophy theory of humor: political vs. philosophical jokes</a:t>
            </a:r>
          </a:p>
          <a:p>
            <a:r>
              <a:t>Why </a:t>
            </a:r>
            <a:r>
              <a:rPr i="1"/>
              <a:t>The Simpsons</a:t>
            </a:r>
            <a:r>
              <a:t>?</a:t>
            </a:r>
          </a:p>
          <a:p>
            <a:r>
              <a:t>Laughing at Chief Wiggum</a:t>
            </a:r>
          </a:p>
          <a:p>
            <a:r>
              <a:t>Selecting on the dependent variable: an example of laughable criminal justice behavior re medical marijuana prohibition</a:t>
            </a:r>
          </a:p>
          <a:p>
            <a:r>
              <a:t>Path forward: Reform</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Why study humor?"/>
          <p:cNvSpPr txBox="1">
            <a:spLocks noGrp="1"/>
          </p:cNvSpPr>
          <p:nvPr>
            <p:ph type="title"/>
          </p:nvPr>
        </p:nvSpPr>
        <p:spPr>
          <a:prstGeom prst="rect">
            <a:avLst/>
          </a:prstGeom>
        </p:spPr>
        <p:txBody>
          <a:bodyPr/>
          <a:lstStyle/>
          <a:p>
            <a:r>
              <a:t>Why study humor?</a:t>
            </a:r>
          </a:p>
        </p:txBody>
      </p:sp>
      <p:sp>
        <p:nvSpPr>
          <p:cNvPr id="127" name="Humor within law enforcement affirms “group values, beliefs, and behaviors,” and allows for concerns to be raised that otherwise wouldn’t be; has the potential to help officers cope with tragedy (Progrebin and Poole 1998, 183-184).…"/>
          <p:cNvSpPr txBox="1">
            <a:spLocks noGrp="1"/>
          </p:cNvSpPr>
          <p:nvPr>
            <p:ph type="body" idx="1"/>
          </p:nvPr>
        </p:nvSpPr>
        <p:spPr>
          <a:prstGeom prst="rect">
            <a:avLst/>
          </a:prstGeom>
        </p:spPr>
        <p:txBody>
          <a:bodyPr/>
          <a:lstStyle/>
          <a:p>
            <a:pPr marL="628650" indent="-628650" defTabSz="817244">
              <a:spcBef>
                <a:spcPts val="5800"/>
              </a:spcBef>
              <a:defRPr sz="4653"/>
            </a:pPr>
            <a:r>
              <a:t>Humor within law enforcement affirms “group values, beliefs, and behaviors,” and allows for concerns to be raised that otherwise wouldn’t be; has the potential to help officers cope with tragedy (Progrebin and Poole 1998, 183-184).</a:t>
            </a:r>
          </a:p>
          <a:p>
            <a:pPr marL="628650" indent="-628650" defTabSz="817244">
              <a:spcBef>
                <a:spcPts val="5800"/>
              </a:spcBef>
              <a:defRPr sz="4653"/>
            </a:pPr>
            <a:r>
              <a:t>Defined: “Humor is a state of affairs that is enjoyably incongruous” (Wright 1939, 7).</a:t>
            </a:r>
          </a:p>
          <a:p>
            <a:pPr marL="628650" indent="-628650" defTabSz="817244">
              <a:spcBef>
                <a:spcPts val="5800"/>
              </a:spcBef>
              <a:defRPr sz="4653"/>
            </a:pPr>
            <a:r>
              <a:t>Shakespeare: “A jest’s prosperity lies in the ear of him that hears it, never in the tongue of him that makes it” (Love’s Labour’s Lost)</a:t>
            </a:r>
          </a:p>
          <a:p>
            <a:pPr marL="628650" indent="-628650" defTabSz="817244">
              <a:spcBef>
                <a:spcPts val="5800"/>
              </a:spcBef>
              <a:defRPr sz="4653"/>
            </a:pPr>
            <a:r>
              <a:t>The realization of a difference between what ought to be and what happens in a joke is where the laugh occurs, as long as we are in the mood for it.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wo Kinds of Humor"/>
          <p:cNvSpPr txBox="1">
            <a:spLocks noGrp="1"/>
          </p:cNvSpPr>
          <p:nvPr>
            <p:ph type="title"/>
          </p:nvPr>
        </p:nvSpPr>
        <p:spPr>
          <a:prstGeom prst="rect">
            <a:avLst/>
          </a:prstGeom>
        </p:spPr>
        <p:txBody>
          <a:bodyPr/>
          <a:lstStyle/>
          <a:p>
            <a:r>
              <a:t>Two Kinds of Humor</a:t>
            </a:r>
          </a:p>
        </p:txBody>
      </p:sp>
      <p:sp>
        <p:nvSpPr>
          <p:cNvPr id="130" name="Political humor (nomos): “The pleasures of the ludicrous originates in the sight of another’s misfortune” (Wright 1939, 6, referring to Plato’s observation that laugher is about “us” (the people laughing at someone) feeling superior to “them” (the victim"/>
          <p:cNvSpPr txBox="1">
            <a:spLocks noGrp="1"/>
          </p:cNvSpPr>
          <p:nvPr>
            <p:ph type="body" idx="1"/>
          </p:nvPr>
        </p:nvSpPr>
        <p:spPr>
          <a:prstGeom prst="rect">
            <a:avLst/>
          </a:prstGeom>
        </p:spPr>
        <p:txBody>
          <a:bodyPr/>
          <a:lstStyle/>
          <a:p>
            <a:r>
              <a:t>Political humor (</a:t>
            </a:r>
            <a:r>
              <a:rPr i="1"/>
              <a:t>nomos</a:t>
            </a:r>
            <a:r>
              <a:t>): “The pleasures of the ludicrous originates in the sight of another’s misfortune” (Wright 1939, 6, referring to Plato’s observation that laugher is about “us” (the people laughing </a:t>
            </a:r>
            <a:r>
              <a:rPr i="1"/>
              <a:t>at</a:t>
            </a:r>
            <a:r>
              <a:t> someone) feeling superior to “them” (the victim of a joke).</a:t>
            </a:r>
          </a:p>
          <a:p>
            <a:r>
              <a:t>Philosophical humor (</a:t>
            </a:r>
            <a:r>
              <a:rPr i="1"/>
              <a:t>physis</a:t>
            </a:r>
            <a:r>
              <a:t>): Cosmopolitan humor that does not attack a victim, but asks the audience to </a:t>
            </a:r>
            <a:r>
              <a:rPr i="1"/>
              <a:t>think</a:t>
            </a:r>
            <a:r>
              <a:t> (not </a:t>
            </a:r>
            <a:r>
              <a:rPr i="1"/>
              <a:t>feel </a:t>
            </a:r>
            <a:r>
              <a:t>superior) to get the joke.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wo Kinds of Humor: Examples"/>
          <p:cNvSpPr txBox="1">
            <a:spLocks noGrp="1"/>
          </p:cNvSpPr>
          <p:nvPr>
            <p:ph type="title"/>
          </p:nvPr>
        </p:nvSpPr>
        <p:spPr>
          <a:prstGeom prst="rect">
            <a:avLst/>
          </a:prstGeom>
        </p:spPr>
        <p:txBody>
          <a:bodyPr/>
          <a:lstStyle/>
          <a:p>
            <a:r>
              <a:t>Two Kinds of Humor: Examples</a:t>
            </a:r>
          </a:p>
        </p:txBody>
      </p:sp>
      <p:sp>
        <p:nvSpPr>
          <p:cNvPr id="133" name="Political joke: “My first year as a cop was the greatest two years of my life” — Chief Wiggum…"/>
          <p:cNvSpPr txBox="1">
            <a:spLocks noGrp="1"/>
          </p:cNvSpPr>
          <p:nvPr>
            <p:ph type="body" idx="1"/>
          </p:nvPr>
        </p:nvSpPr>
        <p:spPr>
          <a:prstGeom prst="rect">
            <a:avLst/>
          </a:prstGeom>
        </p:spPr>
        <p:txBody>
          <a:bodyPr/>
          <a:lstStyle/>
          <a:p>
            <a:pPr marL="0" indent="0">
              <a:buSzTx/>
              <a:buNone/>
            </a:pPr>
            <a:r>
              <a:rPr u="sng"/>
              <a:t>Political joke</a:t>
            </a:r>
            <a:r>
              <a:t>: “My first year as a cop was the greatest two years of my life” — Chief Wiggum</a:t>
            </a:r>
          </a:p>
          <a:p>
            <a:pPr marL="0" indent="0">
              <a:buSzTx/>
              <a:buNone/>
            </a:pPr>
            <a:r>
              <a:rPr u="sng"/>
              <a:t>Philosophic joke</a:t>
            </a:r>
            <a:r>
              <a:t>: “Oh, Socrates, you’ve been unjustly condemned!” — Appollodorus</a:t>
            </a:r>
          </a:p>
          <a:p>
            <a:pPr marL="0" indent="0">
              <a:buSzTx/>
              <a:buNone/>
            </a:pPr>
            <a:r>
              <a:t>“Would you rather I had been justly condemned?” — Socrates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Why The Simpsons?"/>
          <p:cNvSpPr txBox="1">
            <a:spLocks noGrp="1"/>
          </p:cNvSpPr>
          <p:nvPr>
            <p:ph type="title"/>
          </p:nvPr>
        </p:nvSpPr>
        <p:spPr>
          <a:prstGeom prst="rect">
            <a:avLst/>
          </a:prstGeom>
        </p:spPr>
        <p:txBody>
          <a:bodyPr/>
          <a:lstStyle/>
          <a:p>
            <a:r>
              <a:t>Why </a:t>
            </a:r>
            <a:r>
              <a:rPr i="1">
                <a:latin typeface="Helvetica Neue"/>
                <a:ea typeface="Helvetica Neue"/>
                <a:cs typeface="Helvetica Neue"/>
                <a:sym typeface="Helvetica Neue"/>
              </a:rPr>
              <a:t>The Simpsons</a:t>
            </a:r>
            <a:r>
              <a:t>?</a:t>
            </a:r>
          </a:p>
        </p:txBody>
      </p:sp>
      <p:sp>
        <p:nvSpPr>
          <p:cNvPr id="136" name="Art as a mirror that reflects society; we can study art to study the society (art is part of the shadows on Plato’s cave wall in the Republic)…"/>
          <p:cNvSpPr txBox="1">
            <a:spLocks noGrp="1"/>
          </p:cNvSpPr>
          <p:nvPr>
            <p:ph type="body" idx="1"/>
          </p:nvPr>
        </p:nvSpPr>
        <p:spPr>
          <a:prstGeom prst="rect">
            <a:avLst/>
          </a:prstGeom>
        </p:spPr>
        <p:txBody>
          <a:bodyPr/>
          <a:lstStyle/>
          <a:p>
            <a:r>
              <a:t>Art as a mirror that reflects society; we can study art to study the society (art is part of the shadows on Plato’s cave wall in the </a:t>
            </a:r>
            <a:r>
              <a:rPr i="1"/>
              <a:t>Republic</a:t>
            </a:r>
            <a:r>
              <a:t>)</a:t>
            </a:r>
          </a:p>
          <a:p>
            <a:r>
              <a:t>Highly rated, Longest-running TV sitcom in America (1989—present)</a:t>
            </a:r>
          </a:p>
          <a:p>
            <a:r>
              <a:t>Credited with creating an entire generation (Turner 2004)</a:t>
            </a:r>
          </a:p>
          <a:p>
            <a:r>
              <a:t>Unites liberals and conservatives (Harvey Mansfield said it was the “best thing on television”)</a:t>
            </a:r>
          </a:p>
          <a:p>
            <a:r>
              <a:t>“In Iraq, fighting stopped from 5-6 everyday so they could watch back-to-back episodes” (Reiss and Klickstein 2018, 178-179)</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801560.jpg" descr="801560.jpg"/>
          <p:cNvPicPr>
            <a:picLocks noGrp="1" noChangeAspect="1"/>
          </p:cNvPicPr>
          <p:nvPr>
            <p:ph type="pic" idx="21"/>
          </p:nvPr>
        </p:nvPicPr>
        <p:blipFill>
          <a:blip r:embed="rId2"/>
          <a:srcRect/>
          <a:stretch>
            <a:fillRect/>
          </a:stretch>
        </p:blipFill>
        <p:spPr>
          <a:xfrm>
            <a:off x="13169900" y="4225925"/>
            <a:ext cx="9525000" cy="7143750"/>
          </a:xfrm>
          <a:prstGeom prst="rect">
            <a:avLst/>
          </a:prstGeom>
        </p:spPr>
      </p:pic>
      <p:sp>
        <p:nvSpPr>
          <p:cNvPr id="139" name="Chief Clancy Wiggum"/>
          <p:cNvSpPr txBox="1">
            <a:spLocks noGrp="1"/>
          </p:cNvSpPr>
          <p:nvPr>
            <p:ph type="title"/>
          </p:nvPr>
        </p:nvSpPr>
        <p:spPr>
          <a:prstGeom prst="rect">
            <a:avLst/>
          </a:prstGeom>
        </p:spPr>
        <p:txBody>
          <a:bodyPr/>
          <a:lstStyle/>
          <a:p>
            <a:r>
              <a:t>Chief Clancy Wiggum</a:t>
            </a:r>
          </a:p>
        </p:txBody>
      </p:sp>
      <p:sp>
        <p:nvSpPr>
          <p:cNvPr id="140" name="Matt Groening (show’s creator): “I have a secret motto which is, ‘To entertain and subvert.’ If we can point out that teachers, political leaders, religious leaders, your parents, or your peers may be foolish, that’s a good lesson. Think for yourself.”…"/>
          <p:cNvSpPr txBox="1">
            <a:spLocks noGrp="1"/>
          </p:cNvSpPr>
          <p:nvPr>
            <p:ph type="body" sz="half" idx="1"/>
          </p:nvPr>
        </p:nvSpPr>
        <p:spPr>
          <a:prstGeom prst="rect">
            <a:avLst/>
          </a:prstGeom>
        </p:spPr>
        <p:txBody>
          <a:bodyPr/>
          <a:lstStyle/>
          <a:p>
            <a:r>
              <a:t>Matt Groening (show’s creator): “I have a secret motto which is, ‘To entertain and subvert.’ If we can point out that teachers, political leaders, religious leaders, your parents, or your peers may be foolish, that’s a good lesson. Think for yourself.”</a:t>
            </a:r>
          </a:p>
          <a:p>
            <a:r>
              <a:t>Mike Reiss (writer): “The fact that the police chief looks like a pig and talks like a gangster is our idea of deft social satire.”</a:t>
            </a:r>
          </a:p>
          <a:p>
            <a:r>
              <a:t>Reiss: Police officers have told him “many times” that they think the show has “cops on staff” as writers, “because Chief Wiggum is so true to life.”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hief Wiggum on Marijuana"/>
          <p:cNvSpPr txBox="1">
            <a:spLocks noGrp="1"/>
          </p:cNvSpPr>
          <p:nvPr>
            <p:ph type="title"/>
          </p:nvPr>
        </p:nvSpPr>
        <p:spPr>
          <a:prstGeom prst="rect">
            <a:avLst/>
          </a:prstGeom>
        </p:spPr>
        <p:txBody>
          <a:bodyPr/>
          <a:lstStyle/>
          <a:p>
            <a:r>
              <a:t>Chief Wiggum on Marijuana</a:t>
            </a:r>
          </a:p>
        </p:txBody>
      </p:sp>
      <p:sp>
        <p:nvSpPr>
          <p:cNvPr id="143" name="Season 13, episode 16: Officer Wiggum’s police dog attacks high school Homer’s crotch (where he hid a joint given to him by Lenny and Carl).…"/>
          <p:cNvSpPr txBox="1">
            <a:spLocks noGrp="1"/>
          </p:cNvSpPr>
          <p:nvPr>
            <p:ph type="body" idx="1"/>
          </p:nvPr>
        </p:nvSpPr>
        <p:spPr>
          <a:prstGeom prst="rect">
            <a:avLst/>
          </a:prstGeom>
        </p:spPr>
        <p:txBody>
          <a:bodyPr/>
          <a:lstStyle/>
          <a:p>
            <a:pPr marL="628650" indent="-628650" defTabSz="817244">
              <a:spcBef>
                <a:spcPts val="5800"/>
              </a:spcBef>
              <a:defRPr sz="4752"/>
            </a:pPr>
            <a:r>
              <a:t>Season 13, episode 16: Officer Wiggum’s police dog attacks high school Homer’s crotch (where he hid a joint given to him by Lenny and Carl).</a:t>
            </a:r>
          </a:p>
          <a:p>
            <a:pPr marL="628650" indent="-628650" defTabSz="817244">
              <a:spcBef>
                <a:spcPts val="5800"/>
              </a:spcBef>
              <a:defRPr sz="4752"/>
            </a:pPr>
            <a:r>
              <a:t>Season 8, episode 20: Chief Wiggum breaks down the door of a series of homes, and then announces himself as the police; says, “if this one’s not the right house, I quit.” Wiggum’s new police dog finds the personal stash of marijuana on a blind man, Mr. Mitchell. Wiggum and other officers bring dates to the house for a party, and they sing a Bob Marley song as the credits roll.</a:t>
            </a:r>
          </a:p>
          <a:p>
            <a:pPr marL="628650" indent="-628650" defTabSz="817244">
              <a:spcBef>
                <a:spcPts val="5800"/>
              </a:spcBef>
              <a:defRPr sz="4752"/>
            </a:pPr>
            <a:r>
              <a:t>Season 27, episode 9: Wiggum smokes a bong with Homer in Lisa’s room, and is caught by 15-year-old Bart. Wiggum: “Yeah, must be weird for ya.”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necting Marijuana Prohibition to the Story"/>
          <p:cNvSpPr txBox="1">
            <a:spLocks noGrp="1"/>
          </p:cNvSpPr>
          <p:nvPr>
            <p:ph type="title"/>
          </p:nvPr>
        </p:nvSpPr>
        <p:spPr>
          <a:prstGeom prst="rect">
            <a:avLst/>
          </a:prstGeom>
        </p:spPr>
        <p:txBody>
          <a:bodyPr/>
          <a:lstStyle>
            <a:lvl1pPr defTabSz="569594">
              <a:defRPr sz="7728"/>
            </a:lvl1pPr>
          </a:lstStyle>
          <a:p>
            <a:r>
              <a:t>Connecting Marijuana Prohibition to the Story</a:t>
            </a:r>
          </a:p>
        </p:txBody>
      </p:sp>
      <p:sp>
        <p:nvSpPr>
          <p:cNvPr id="146" name="“When jokes on The Simpsons become the news of the world—well, that’s just [messed] up” (Reiss and Klickstein 2018, 80).…"/>
          <p:cNvSpPr txBox="1">
            <a:spLocks noGrp="1"/>
          </p:cNvSpPr>
          <p:nvPr>
            <p:ph type="body" idx="1"/>
          </p:nvPr>
        </p:nvSpPr>
        <p:spPr>
          <a:prstGeom prst="rect">
            <a:avLst/>
          </a:prstGeom>
        </p:spPr>
        <p:txBody>
          <a:bodyPr/>
          <a:lstStyle/>
          <a:p>
            <a:pPr marL="571500" indent="-571500" defTabSz="742950">
              <a:spcBef>
                <a:spcPts val="5300"/>
              </a:spcBef>
              <a:defRPr sz="4319" i="1"/>
            </a:pPr>
            <a:r>
              <a:rPr i="0"/>
              <a:t>“When jokes on </a:t>
            </a:r>
            <a:r>
              <a:t>The Simpsons</a:t>
            </a:r>
            <a:r>
              <a:rPr i="0"/>
              <a:t> become the news of the world—well, that’s just [messed] up” (Reiss and Klickstein 2018, 80).</a:t>
            </a:r>
          </a:p>
          <a:p>
            <a:pPr marL="571500" indent="-571500" defTabSz="742950">
              <a:spcBef>
                <a:spcPts val="5300"/>
              </a:spcBef>
              <a:defRPr sz="4319" i="1"/>
            </a:pPr>
            <a:r>
              <a:rPr i="0"/>
              <a:t>This idea that reality could be like Wiggum reminded me of a previous case where DEA agents raided a medical marijuana collective in Santa Cruz, California, which was supported by the local authorities, including law enforcement. A local officer called the DEA agents “babies” for the way they acted. The September 5, 2002, federal raid on the Wo/Men’s Alliance for Medical Marijuana struck me as a laughable action by law enforcement (something Wiggum would do). </a:t>
            </a:r>
          </a:p>
          <a:p>
            <a:pPr marL="571500" indent="-571500" defTabSz="742950">
              <a:spcBef>
                <a:spcPts val="5300"/>
              </a:spcBef>
              <a:defRPr sz="4319" i="1"/>
            </a:pPr>
            <a:r>
              <a:rPr i="0"/>
              <a:t>One patient described “five federal agents pointing assault rifles at my head…I am paralyzed and was on a respirator…Agents finally pushed aside the covers and saw that my legs weren’t quite right, but they still handcuffed me behind my back” (Goldston 2010, par 16).</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1408</Words>
  <Application>Microsoft Office PowerPoint</Application>
  <PresentationFormat>Custom</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Helvetica Neue</vt:lpstr>
      <vt:lpstr>Helvetica Neue Light</vt:lpstr>
      <vt:lpstr>Helvetica Neue Medium</vt:lpstr>
      <vt:lpstr>White</vt:lpstr>
      <vt:lpstr>The Ethical Implications of Pop Culture Humor: Laughing at Chief Wiggum</vt:lpstr>
      <vt:lpstr>What’s This About?</vt:lpstr>
      <vt:lpstr>Why study humor?</vt:lpstr>
      <vt:lpstr>Two Kinds of Humor</vt:lpstr>
      <vt:lpstr>Two Kinds of Humor: Examples</vt:lpstr>
      <vt:lpstr>Why The Simpsons?</vt:lpstr>
      <vt:lpstr>Chief Clancy Wiggum</vt:lpstr>
      <vt:lpstr>Chief Wiggum on Marijuana</vt:lpstr>
      <vt:lpstr>Connecting Marijuana Prohibition to the Story</vt:lpstr>
      <vt:lpstr>PowerPoint Presentation</vt:lpstr>
      <vt:lpstr>Discussion</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Ethical Implications of Pop Culture Humor: Laughing at Chief Wiggum</dc:title>
  <cp:lastModifiedBy>Michael Shapiro</cp:lastModifiedBy>
  <cp:revision>1</cp:revision>
  <dcterms:modified xsi:type="dcterms:W3CDTF">2020-10-09T15:05:30Z</dcterms:modified>
</cp:coreProperties>
</file>