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 Seun" initials="JS" lastIdx="1" clrIdx="0">
    <p:extLst>
      <p:ext uri="{19B8F6BF-5375-455C-9EA6-DF929625EA0E}">
        <p15:presenceInfo xmlns:p15="http://schemas.microsoft.com/office/powerpoint/2012/main" userId="S::jiseun.sohn@gcsu.edu::7d1702b5-c9e3-47bf-9d27-7bde90eeea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CC33"/>
    <a:srgbClr val="99FF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BEF5-E765-4CB9-B150-3DA75713E4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C11ED0-E8D0-40A9-9275-9BDBA365D6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0C1A7A-A438-49FD-ABBD-A9CA66D0262F}"/>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5" name="Footer Placeholder 4">
            <a:extLst>
              <a:ext uri="{FF2B5EF4-FFF2-40B4-BE49-F238E27FC236}">
                <a16:creationId xmlns:a16="http://schemas.microsoft.com/office/drawing/2014/main" id="{BD961CA8-A703-4C7D-8C38-7E948742E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756F9-4192-4E2D-9AC8-DDDCC7E16E27}"/>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1119806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D723-AB22-4090-8C63-0F723D23F5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FBD099-5383-4EE0-A1B7-1BF1E4FCE1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21C4C5-CD5F-46DB-B6D1-C5A397172603}"/>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5" name="Footer Placeholder 4">
            <a:extLst>
              <a:ext uri="{FF2B5EF4-FFF2-40B4-BE49-F238E27FC236}">
                <a16:creationId xmlns:a16="http://schemas.microsoft.com/office/drawing/2014/main" id="{A99B5F03-FFE1-49E9-A79A-B95BDC906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E04B9-8AA1-4F56-AEFB-9B679C30E30E}"/>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3515414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9D565D-725F-4DD1-9AA2-200EEECDB0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F88F53-6DE4-4F51-A15A-0019358E21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6128F-9B6C-4488-8AFD-3715E0DAD479}"/>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5" name="Footer Placeholder 4">
            <a:extLst>
              <a:ext uri="{FF2B5EF4-FFF2-40B4-BE49-F238E27FC236}">
                <a16:creationId xmlns:a16="http://schemas.microsoft.com/office/drawing/2014/main" id="{F8717826-7F39-48D0-AB1D-9348000F1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2AD78-E9C6-4470-B519-8223B320D3AA}"/>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338594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B148-4CE9-45B5-9055-9739A0EAB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A4E93B-A0DA-4016-9993-B23F6A40F6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3FB6B-DF26-4BC2-B15A-622313680B6A}"/>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5" name="Footer Placeholder 4">
            <a:extLst>
              <a:ext uri="{FF2B5EF4-FFF2-40B4-BE49-F238E27FC236}">
                <a16:creationId xmlns:a16="http://schemas.microsoft.com/office/drawing/2014/main" id="{C082C1D8-A2B6-4724-B24B-CF20017AAA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1D4373-A206-45DE-A4B3-70CB8539F6FE}"/>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1376860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533D-77FD-4E82-BA5E-05FC8C9538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2084C0-91E7-492D-90CE-25F209307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5354EE-82CC-4532-9194-E1EF63BFE51A}"/>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5" name="Footer Placeholder 4">
            <a:extLst>
              <a:ext uri="{FF2B5EF4-FFF2-40B4-BE49-F238E27FC236}">
                <a16:creationId xmlns:a16="http://schemas.microsoft.com/office/drawing/2014/main" id="{43348CE0-CC38-45B7-9FE1-A23339D4A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B45A6-8BBD-47D5-8690-A077BF4E00B2}"/>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143770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28E15-D8B8-433C-BD87-7155143EEB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E39323-BDD2-4E2C-B8E9-6231AAFCA1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352078-8755-43F9-B380-696F220348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9ABA7E-62C1-4848-9006-B9AB15D7F07A}"/>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6" name="Footer Placeholder 5">
            <a:extLst>
              <a:ext uri="{FF2B5EF4-FFF2-40B4-BE49-F238E27FC236}">
                <a16:creationId xmlns:a16="http://schemas.microsoft.com/office/drawing/2014/main" id="{420E5286-9224-46D9-A1B2-1AC78E363E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B15D1-03DB-4621-9109-20C80CB085E4}"/>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275784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DBED-FB0B-4779-95EF-E67367C477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7BB676-8DF8-4FCE-8888-B4A8095E9E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D83B92-ACB1-4B17-BC4B-DADC8FB169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72CA9A-C594-42FA-B213-A73EAF9E67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05DD4F-884E-40C3-9C40-30E86F6443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1F502D-9B12-4AB8-A636-C77274001C7E}"/>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8" name="Footer Placeholder 7">
            <a:extLst>
              <a:ext uri="{FF2B5EF4-FFF2-40B4-BE49-F238E27FC236}">
                <a16:creationId xmlns:a16="http://schemas.microsoft.com/office/drawing/2014/main" id="{E74E11E1-08BB-4F1A-A7B9-725ED49E70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CC3DA5-135F-4E46-B09C-821AE8E7D19D}"/>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219239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EAEAC-DE2A-4411-949C-E823360138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285CC1-E957-47A2-BC49-CC81593A70C9}"/>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4" name="Footer Placeholder 3">
            <a:extLst>
              <a:ext uri="{FF2B5EF4-FFF2-40B4-BE49-F238E27FC236}">
                <a16:creationId xmlns:a16="http://schemas.microsoft.com/office/drawing/2014/main" id="{0D3AB045-19CA-481A-ABA1-DAACED402E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CB9C1A-2493-4923-A6A1-90E0B73A47AD}"/>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290994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9C487B-FB68-4263-A614-9001439429DA}"/>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3" name="Footer Placeholder 2">
            <a:extLst>
              <a:ext uri="{FF2B5EF4-FFF2-40B4-BE49-F238E27FC236}">
                <a16:creationId xmlns:a16="http://schemas.microsoft.com/office/drawing/2014/main" id="{A299F868-A61A-447F-B8F7-27C0D5B8E6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A3C724-14C7-4C0C-AB1F-B73E844B5D80}"/>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413501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3E92-094F-40C7-BB06-DD89468B0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C71F2C-1B04-4958-847B-35CC6F8B3D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D878AD-5F64-4340-8612-E4CAE5364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113164-319B-41DC-8E17-D87A45CA8B3A}"/>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6" name="Footer Placeholder 5">
            <a:extLst>
              <a:ext uri="{FF2B5EF4-FFF2-40B4-BE49-F238E27FC236}">
                <a16:creationId xmlns:a16="http://schemas.microsoft.com/office/drawing/2014/main" id="{555EC7B9-22F0-41C9-820C-7E0ED78CD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02CEB-37FF-49EE-9E0B-6B93420CA3E5}"/>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194742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8C809-7881-4C59-919E-FBF7B80AF6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7C3B61-994F-4A5B-8328-ABF441F6E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10BB78-B27C-4BD5-989D-1AE556F335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DA8260-F5E5-4E13-8E2F-ED0F98537FEF}"/>
              </a:ext>
            </a:extLst>
          </p:cNvPr>
          <p:cNvSpPr>
            <a:spLocks noGrp="1"/>
          </p:cNvSpPr>
          <p:nvPr>
            <p:ph type="dt" sz="half" idx="10"/>
          </p:nvPr>
        </p:nvSpPr>
        <p:spPr/>
        <p:txBody>
          <a:bodyPr/>
          <a:lstStyle/>
          <a:p>
            <a:fld id="{861A3383-C393-44A0-A96E-93943113EBDB}" type="datetimeFigureOut">
              <a:rPr lang="en-US" smtClean="0"/>
              <a:t>10/9/2020</a:t>
            </a:fld>
            <a:endParaRPr lang="en-US"/>
          </a:p>
        </p:txBody>
      </p:sp>
      <p:sp>
        <p:nvSpPr>
          <p:cNvPr id="6" name="Footer Placeholder 5">
            <a:extLst>
              <a:ext uri="{FF2B5EF4-FFF2-40B4-BE49-F238E27FC236}">
                <a16:creationId xmlns:a16="http://schemas.microsoft.com/office/drawing/2014/main" id="{398CC145-B062-4554-A325-B8E705C965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26097E-787E-4B19-BC5B-D0C44B7CCD0A}"/>
              </a:ext>
            </a:extLst>
          </p:cNvPr>
          <p:cNvSpPr>
            <a:spLocks noGrp="1"/>
          </p:cNvSpPr>
          <p:nvPr>
            <p:ph type="sldNum" sz="quarter" idx="12"/>
          </p:nvPr>
        </p:nvSpPr>
        <p:spPr/>
        <p:txBody>
          <a:bodyPr/>
          <a:lstStyle/>
          <a:p>
            <a:fld id="{E82C59B3-6B91-4743-902D-B95A25377AF6}" type="slidenum">
              <a:rPr lang="en-US" smtClean="0"/>
              <a:t>‹#›</a:t>
            </a:fld>
            <a:endParaRPr lang="en-US"/>
          </a:p>
        </p:txBody>
      </p:sp>
    </p:spTree>
    <p:extLst>
      <p:ext uri="{BB962C8B-B14F-4D97-AF65-F5344CB8AC3E}">
        <p14:creationId xmlns:p14="http://schemas.microsoft.com/office/powerpoint/2010/main" val="122988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3E5BB0-107C-4512-AF73-A35B3514A7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5D094-46D6-43E4-8C6A-94008E50CD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82CAA6-1E8B-42DF-BC52-7690D04BC2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A3383-C393-44A0-A96E-93943113EBDB}" type="datetimeFigureOut">
              <a:rPr lang="en-US" smtClean="0"/>
              <a:t>10/9/2020</a:t>
            </a:fld>
            <a:endParaRPr lang="en-US"/>
          </a:p>
        </p:txBody>
      </p:sp>
      <p:sp>
        <p:nvSpPr>
          <p:cNvPr id="5" name="Footer Placeholder 4">
            <a:extLst>
              <a:ext uri="{FF2B5EF4-FFF2-40B4-BE49-F238E27FC236}">
                <a16:creationId xmlns:a16="http://schemas.microsoft.com/office/drawing/2014/main" id="{1CFB60F7-14AB-460A-AD87-273B57F21D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52127A-C110-4BCA-8ACA-BA30AE95E7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C59B3-6B91-4743-902D-B95A25377AF6}" type="slidenum">
              <a:rPr lang="en-US" smtClean="0"/>
              <a:t>‹#›</a:t>
            </a:fld>
            <a:endParaRPr lang="en-US"/>
          </a:p>
        </p:txBody>
      </p:sp>
    </p:spTree>
    <p:extLst>
      <p:ext uri="{BB962C8B-B14F-4D97-AF65-F5344CB8AC3E}">
        <p14:creationId xmlns:p14="http://schemas.microsoft.com/office/powerpoint/2010/main" val="304984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dalton.skaggs@bobcats.gcs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1054" name="Picture 30">
            <a:extLst>
              <a:ext uri="{FF2B5EF4-FFF2-40B4-BE49-F238E27FC236}">
                <a16:creationId xmlns:a16="http://schemas.microsoft.com/office/drawing/2014/main" id="{21AAE514-9D3E-4891-932D-5F31CB5654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2" y="126985"/>
            <a:ext cx="1633537" cy="80645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55" name="Picture 31">
            <a:extLst>
              <a:ext uri="{FF2B5EF4-FFF2-40B4-BE49-F238E27FC236}">
                <a16:creationId xmlns:a16="http://schemas.microsoft.com/office/drawing/2014/main" id="{0AACDA57-F0D2-4418-A298-96AAED5C47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729" t="7458" r="6526" b="8304"/>
          <a:stretch>
            <a:fillRect/>
          </a:stretch>
        </p:blipFill>
        <p:spPr bwMode="auto">
          <a:xfrm>
            <a:off x="11126788" y="59873"/>
            <a:ext cx="977900" cy="91757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2" name="Text Box 32">
            <a:extLst>
              <a:ext uri="{FF2B5EF4-FFF2-40B4-BE49-F238E27FC236}">
                <a16:creationId xmlns:a16="http://schemas.microsoft.com/office/drawing/2014/main" id="{D274FE4C-17DC-4BFD-81B1-CA190CAC002C}"/>
              </a:ext>
            </a:extLst>
          </p:cNvPr>
          <p:cNvSpPr txBox="1">
            <a:spLocks noChangeArrowheads="1"/>
          </p:cNvSpPr>
          <p:nvPr/>
        </p:nvSpPr>
        <p:spPr bwMode="auto">
          <a:xfrm>
            <a:off x="2894202" y="68262"/>
            <a:ext cx="6585358" cy="27940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Baskerville Old Face" panose="02020602080505020303" pitchFamily="18" charset="0"/>
              </a:rPr>
              <a:t>Relevance of Biological and Latent Print Evidence to Arrest and Conviction Rates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33">
            <a:extLst>
              <a:ext uri="{FF2B5EF4-FFF2-40B4-BE49-F238E27FC236}">
                <a16:creationId xmlns:a16="http://schemas.microsoft.com/office/drawing/2014/main" id="{67C8F293-C576-4E0B-85BB-0C4417807A0B}"/>
              </a:ext>
            </a:extLst>
          </p:cNvPr>
          <p:cNvSpPr txBox="1">
            <a:spLocks noChangeArrowheads="1"/>
          </p:cNvSpPr>
          <p:nvPr/>
        </p:nvSpPr>
        <p:spPr bwMode="auto">
          <a:xfrm>
            <a:off x="4252118" y="369416"/>
            <a:ext cx="3687763" cy="64712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FFFF"/>
                </a:solidFill>
                <a:effectLst/>
                <a:latin typeface="Baskerville Old Face" panose="02020602080505020303" pitchFamily="18" charset="0"/>
              </a:rPr>
              <a:t>Dalton Skaggs</a:t>
            </a:r>
            <a:r>
              <a:rPr kumimoji="0" lang="en-US" altLang="en-US" sz="1100" b="0" i="0" u="none" strike="noStrike" cap="none" normalizeH="0" baseline="30000" dirty="0">
                <a:ln>
                  <a:noFill/>
                </a:ln>
                <a:solidFill>
                  <a:srgbClr val="FFFFFF"/>
                </a:solidFill>
                <a:effectLst/>
                <a:latin typeface="Baskerville Old Face" panose="02020602080505020303" pitchFamily="18" charset="0"/>
              </a:rPr>
              <a:t>1 </a:t>
            </a:r>
            <a:r>
              <a:rPr kumimoji="0" lang="en-US" altLang="en-US" sz="1100" b="0" i="0" u="none" strike="noStrike" cap="none" normalizeH="0" baseline="0" dirty="0">
                <a:ln>
                  <a:noFill/>
                </a:ln>
                <a:solidFill>
                  <a:srgbClr val="FFFFFF"/>
                </a:solidFill>
                <a:effectLst/>
                <a:latin typeface="Baskerville Old Face" panose="02020602080505020303" pitchFamily="18" charset="0"/>
              </a:rPr>
              <a:t>&amp; Ji Seun Sohn</a:t>
            </a:r>
            <a:r>
              <a:rPr kumimoji="0" lang="en-US" altLang="en-US" sz="1100" b="0" i="0" u="none" strike="noStrike" cap="none" normalizeH="0" baseline="30000" dirty="0">
                <a:ln>
                  <a:noFill/>
                </a:ln>
                <a:solidFill>
                  <a:srgbClr val="FFFFFF"/>
                </a:solidFill>
                <a:effectLst/>
                <a:latin typeface="Baskerville Old Face" panose="02020602080505020303" pitchFamily="18" charset="0"/>
              </a:rPr>
              <a:t>2</a:t>
            </a:r>
            <a:r>
              <a:rPr kumimoji="0" lang="en-US" altLang="en-US" sz="1100" b="0" i="0" u="none" strike="noStrike" cap="none" normalizeH="0" baseline="0" dirty="0">
                <a:ln>
                  <a:noFill/>
                </a:ln>
                <a:solidFill>
                  <a:srgbClr val="FFFFFF"/>
                </a:solidFill>
                <a:effectLst/>
                <a:latin typeface="Baskerville Old Face" panose="02020602080505020303"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FFFFFF"/>
                </a:solidFill>
                <a:effectLst/>
                <a:latin typeface="Baskerville Old Face" panose="02020602080505020303" pitchFamily="18" charset="0"/>
              </a:rPr>
              <a:t>Criminal Justice, Department of Government and Sociology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33CC33"/>
                </a:solidFill>
                <a:effectLst/>
                <a:latin typeface="Baskerville Old Face" panose="02020602080505020303" pitchFamily="18" charset="0"/>
              </a:rPr>
              <a:t>Georgia College &amp; State University</a:t>
            </a:r>
          </a:p>
          <a:p>
            <a:pPr marL="91440" marR="0" lvl="0" defTabSz="914400" rtl="0" eaLnBrk="0" fontAlgn="base" latinLnBrk="0" hangingPunct="0">
              <a:lnSpc>
                <a:spcPct val="100000"/>
              </a:lnSpc>
              <a:spcBef>
                <a:spcPct val="0"/>
              </a:spcBef>
              <a:spcAft>
                <a:spcPct val="0"/>
              </a:spcAft>
              <a:buClrTx/>
              <a:buSzTx/>
              <a:buFontTx/>
              <a:buAutoNum type="arabicPeriod"/>
              <a:tabLst/>
            </a:pPr>
            <a:r>
              <a:rPr lang="en-US" altLang="en-US" sz="700" dirty="0">
                <a:solidFill>
                  <a:srgbClr val="FFFFFF"/>
                </a:solidFill>
                <a:latin typeface="Baskerville Old Face" panose="02020602080505020303" pitchFamily="18" charset="0"/>
              </a:rPr>
              <a:t> Dalton Skaggs is a graduate student of Master of Science: </a:t>
            </a:r>
            <a:r>
              <a:rPr lang="en-US" altLang="en-US" sz="700" dirty="0">
                <a:solidFill>
                  <a:srgbClr val="FFFFFF"/>
                </a:solidFill>
                <a:latin typeface="Baskerville Old Face" panose="02020602080505020303" pitchFamily="18" charset="0"/>
                <a:hlinkClick r:id="rId4"/>
              </a:rPr>
              <a:t>dalton.skaggs@bobcats.gcsu.edu</a:t>
            </a:r>
            <a:r>
              <a:rPr lang="en-US" altLang="en-US" sz="700" dirty="0">
                <a:solidFill>
                  <a:srgbClr val="FFFFFF"/>
                </a:solidFill>
                <a:latin typeface="Baskerville Old Face" panose="02020602080505020303" pitchFamily="18" charset="0"/>
              </a:rPr>
              <a:t> </a:t>
            </a:r>
          </a:p>
          <a:p>
            <a:pPr marL="91440" marR="0" lvl="0" defTabSz="914400" rtl="0" eaLnBrk="0" fontAlgn="base" latinLnBrk="0" hangingPunct="0">
              <a:lnSpc>
                <a:spcPct val="100000"/>
              </a:lnSpc>
              <a:spcBef>
                <a:spcPct val="0"/>
              </a:spcBef>
              <a:spcAft>
                <a:spcPct val="0"/>
              </a:spcAft>
              <a:buClrTx/>
              <a:buSzTx/>
              <a:buFontTx/>
              <a:buAutoNum type="arabicPeriod"/>
              <a:tabLst/>
            </a:pPr>
            <a:r>
              <a:rPr lang="en-US" altLang="en-US" sz="700" dirty="0">
                <a:solidFill>
                  <a:srgbClr val="FFFFFF"/>
                </a:solidFill>
                <a:latin typeface="Baskerville Old Face" panose="02020602080505020303" pitchFamily="18" charset="0"/>
              </a:rPr>
              <a:t> Ji Seun Sohn, Ph.D., is an associate professor of Criminal Justice.</a:t>
            </a:r>
            <a:endParaRPr kumimoji="0" lang="en-US" altLang="en-US" sz="700" b="0" i="0" u="none" strike="noStrike" cap="none" normalizeH="0" baseline="0" dirty="0">
              <a:ln>
                <a:noFill/>
              </a:ln>
              <a:solidFill>
                <a:srgbClr val="FFFFFF"/>
              </a:solidFill>
              <a:effectLst/>
              <a:latin typeface="Baskerville Old Face" panose="020206020805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34">
            <a:extLst>
              <a:ext uri="{FF2B5EF4-FFF2-40B4-BE49-F238E27FC236}">
                <a16:creationId xmlns:a16="http://schemas.microsoft.com/office/drawing/2014/main" id="{F1DEFD45-8332-4984-9CD6-2328E6FEA8E1}"/>
              </a:ext>
            </a:extLst>
          </p:cNvPr>
          <p:cNvSpPr txBox="1">
            <a:spLocks noChangeArrowheads="1"/>
          </p:cNvSpPr>
          <p:nvPr/>
        </p:nvSpPr>
        <p:spPr bwMode="auto">
          <a:xfrm>
            <a:off x="9525" y="1044575"/>
            <a:ext cx="3381375" cy="244475"/>
          </a:xfrm>
          <a:prstGeom prst="rect">
            <a:avLst/>
          </a:prstGeom>
          <a:solidFill>
            <a:srgbClr val="3F691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FFFF"/>
                </a:solidFill>
                <a:effectLst/>
                <a:latin typeface="Baskerville Old Face" panose="02020602080505020303" pitchFamily="18" charset="0"/>
              </a:rPr>
              <a:t>ABSTRACT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Text Box 35">
            <a:extLst>
              <a:ext uri="{FF2B5EF4-FFF2-40B4-BE49-F238E27FC236}">
                <a16:creationId xmlns:a16="http://schemas.microsoft.com/office/drawing/2014/main" id="{196ED1B7-6477-4847-B6B0-DB1D05C8CC08}"/>
              </a:ext>
            </a:extLst>
          </p:cNvPr>
          <p:cNvSpPr txBox="1">
            <a:spLocks noChangeArrowheads="1"/>
          </p:cNvSpPr>
          <p:nvPr/>
        </p:nvSpPr>
        <p:spPr bwMode="auto">
          <a:xfrm>
            <a:off x="3390900" y="1044575"/>
            <a:ext cx="5734051" cy="244475"/>
          </a:xfrm>
          <a:prstGeom prst="rect">
            <a:avLst/>
          </a:prstGeom>
          <a:solidFill>
            <a:srgbClr val="3F691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FFFF"/>
                </a:solidFill>
                <a:effectLst/>
                <a:latin typeface="Baskerville Old Face" panose="02020602080505020303" pitchFamily="18" charset="0"/>
              </a:rPr>
              <a:t>RESULTS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36">
            <a:extLst>
              <a:ext uri="{FF2B5EF4-FFF2-40B4-BE49-F238E27FC236}">
                <a16:creationId xmlns:a16="http://schemas.microsoft.com/office/drawing/2014/main" id="{63B5A1C9-9822-4B22-8C16-EFABDB800463}"/>
              </a:ext>
            </a:extLst>
          </p:cNvPr>
          <p:cNvSpPr txBox="1">
            <a:spLocks noChangeArrowheads="1"/>
          </p:cNvSpPr>
          <p:nvPr/>
        </p:nvSpPr>
        <p:spPr bwMode="auto">
          <a:xfrm>
            <a:off x="9124950" y="1046163"/>
            <a:ext cx="3052222" cy="244475"/>
          </a:xfrm>
          <a:prstGeom prst="rect">
            <a:avLst/>
          </a:prstGeom>
          <a:solidFill>
            <a:srgbClr val="3F691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FFFF"/>
                </a:solidFill>
                <a:effectLst/>
                <a:latin typeface="Baskerville Old Face" panose="02020602080505020303" pitchFamily="18" charset="0"/>
              </a:rPr>
              <a:t>DISCUSSION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37">
            <a:extLst>
              <a:ext uri="{FF2B5EF4-FFF2-40B4-BE49-F238E27FC236}">
                <a16:creationId xmlns:a16="http://schemas.microsoft.com/office/drawing/2014/main" id="{05B86A93-3F9D-4666-AC98-A61E6A4C18A8}"/>
              </a:ext>
            </a:extLst>
          </p:cNvPr>
          <p:cNvSpPr txBox="1">
            <a:spLocks noChangeArrowheads="1"/>
          </p:cNvSpPr>
          <p:nvPr/>
        </p:nvSpPr>
        <p:spPr bwMode="auto">
          <a:xfrm>
            <a:off x="9523" y="1298574"/>
            <a:ext cx="3381375" cy="1071726"/>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Baskerville Old Face" panose="02020602080505020303" pitchFamily="18" charset="0"/>
              </a:rPr>
              <a:t>Forensic technology has become increasingly valuable in court proceedings during recent decades. Our study examined the impact that biological evidence and latent print evidence collection have on rates of arrest and conviction. The recorded data is from one county in CA and four cities in IN (4,205 total cases). Although we cannot apply the results to other cities, our findings indicate a stronger effect of biological evidence over latent print evidence for both arrest and conviction rates.</a:t>
            </a:r>
            <a:endParaRPr kumimoji="0" lang="en-US" altLang="en-US" sz="900" b="0" i="0" u="none" strike="noStrike" cap="none" normalizeH="0" baseline="0" dirty="0">
              <a:ln>
                <a:noFill/>
              </a:ln>
              <a:solidFill>
                <a:schemeClr val="tx1"/>
              </a:solidFill>
              <a:effectLst/>
              <a:latin typeface="Arial" panose="020B0604020202020204" pitchFamily="34" charset="0"/>
            </a:endParaRPr>
          </a:p>
        </p:txBody>
      </p:sp>
      <p:sp>
        <p:nvSpPr>
          <p:cNvPr id="28" name="Text Box 38">
            <a:extLst>
              <a:ext uri="{FF2B5EF4-FFF2-40B4-BE49-F238E27FC236}">
                <a16:creationId xmlns:a16="http://schemas.microsoft.com/office/drawing/2014/main" id="{A4510500-0BAC-4FBE-88DB-61DD56BA1C16}"/>
              </a:ext>
            </a:extLst>
          </p:cNvPr>
          <p:cNvSpPr txBox="1">
            <a:spLocks noChangeArrowheads="1"/>
          </p:cNvSpPr>
          <p:nvPr/>
        </p:nvSpPr>
        <p:spPr bwMode="auto">
          <a:xfrm>
            <a:off x="7374" y="2371888"/>
            <a:ext cx="3385886" cy="261228"/>
          </a:xfrm>
          <a:prstGeom prst="rect">
            <a:avLst/>
          </a:prstGeom>
          <a:solidFill>
            <a:srgbClr val="3F691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FFFF"/>
                </a:solidFill>
                <a:latin typeface="Baskerville Old Face" panose="02020602080505020303" pitchFamily="18" charset="0"/>
              </a:rPr>
              <a:t>REVIEWS AND HYPOTHESIS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Text Box 39">
            <a:extLst>
              <a:ext uri="{FF2B5EF4-FFF2-40B4-BE49-F238E27FC236}">
                <a16:creationId xmlns:a16="http://schemas.microsoft.com/office/drawing/2014/main" id="{FDC06B7D-3DC3-4E07-A047-63652B3FEA9D}"/>
              </a:ext>
            </a:extLst>
          </p:cNvPr>
          <p:cNvSpPr txBox="1">
            <a:spLocks noChangeArrowheads="1"/>
          </p:cNvSpPr>
          <p:nvPr/>
        </p:nvSpPr>
        <p:spPr bwMode="auto">
          <a:xfrm>
            <a:off x="7375" y="2640731"/>
            <a:ext cx="3381258" cy="2701951"/>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171450" marR="0" lvl="0" indent="-171450" algn="l" defTabSz="914400" rtl="0" eaLnBrk="0" fontAlgn="base" latinLnBrk="0" hangingPunct="0">
              <a:lnSpc>
                <a:spcPct val="100000"/>
              </a:lnSpc>
              <a:spcBef>
                <a:spcPts val="100"/>
              </a:spcBef>
              <a:spcAft>
                <a:spcPct val="0"/>
              </a:spcAft>
              <a:buClrTx/>
              <a:buSzPts val="1000"/>
              <a:buFont typeface="Wingdings" panose="05000000000000000000" pitchFamily="2" charset="2"/>
              <a:buChar char="Ø"/>
              <a:tabLst/>
            </a:pPr>
            <a:r>
              <a:rPr kumimoji="0" lang="en-US" altLang="en-US" sz="900" b="0" i="0" u="none" strike="noStrike" cap="none" normalizeH="0" baseline="0" dirty="0">
                <a:ln>
                  <a:noFill/>
                </a:ln>
                <a:solidFill>
                  <a:srgbClr val="000000"/>
                </a:solidFill>
                <a:effectLst/>
                <a:latin typeface="Baskerville Old Face" panose="02020602080505020303" pitchFamily="18" charset="0"/>
              </a:rPr>
              <a:t>Baskin and Sommers (2011) reported that </a:t>
            </a:r>
            <a:r>
              <a:rPr lang="en-US" altLang="en-US" sz="900" dirty="0">
                <a:solidFill>
                  <a:srgbClr val="000000"/>
                </a:solidFill>
                <a:latin typeface="Baskerville Old Face" panose="02020602080505020303" pitchFamily="18" charset="0"/>
              </a:rPr>
              <a:t>neither biological or latent print evidence exclusively </a:t>
            </a:r>
            <a:r>
              <a:rPr kumimoji="0" lang="en-US" altLang="en-US" sz="900" b="0" i="0" u="none" strike="noStrike" cap="none" normalizeH="0" baseline="0" dirty="0">
                <a:ln>
                  <a:noFill/>
                </a:ln>
                <a:solidFill>
                  <a:srgbClr val="000000"/>
                </a:solidFill>
                <a:effectLst/>
                <a:latin typeface="Baskerville Old Face" panose="02020602080505020303" pitchFamily="18" charset="0"/>
              </a:rPr>
              <a:t>resulted in a conviction (p. 82).</a:t>
            </a:r>
            <a:endParaRPr lang="en-US" altLang="en-US" sz="900" dirty="0">
              <a:solidFill>
                <a:srgbClr val="000000"/>
              </a:solidFill>
              <a:latin typeface="Baskerville Old Face" panose="02020602080505020303" pitchFamily="18" charset="0"/>
            </a:endParaRPr>
          </a:p>
          <a:p>
            <a:pPr marL="171450" marR="0" lvl="0" indent="-171450" algn="l" defTabSz="914400" rtl="0" eaLnBrk="0" fontAlgn="base" latinLnBrk="0" hangingPunct="0">
              <a:lnSpc>
                <a:spcPct val="100000"/>
              </a:lnSpc>
              <a:spcBef>
                <a:spcPts val="100"/>
              </a:spcBef>
              <a:spcAft>
                <a:spcPct val="0"/>
              </a:spcAft>
              <a:buClrTx/>
              <a:buSzPts val="1000"/>
              <a:buFont typeface="Wingdings" panose="05000000000000000000" pitchFamily="2" charset="2"/>
              <a:buChar char="Ø"/>
              <a:tabLst/>
            </a:pPr>
            <a:r>
              <a:rPr kumimoji="0" lang="en-US" altLang="en-US" sz="900" b="0" i="0" u="none" strike="noStrike" cap="none" normalizeH="0" baseline="0" dirty="0">
                <a:ln>
                  <a:noFill/>
                </a:ln>
                <a:solidFill>
                  <a:srgbClr val="000000"/>
                </a:solidFill>
                <a:effectLst/>
                <a:latin typeface="Baskerville Old Face" panose="02020602080505020303" pitchFamily="18" charset="0"/>
              </a:rPr>
              <a:t>Peterson, Sommers, Baskin, and Johnson (2010) reported that the willingness of a victim to cooperate and testify in </a:t>
            </a:r>
            <a:r>
              <a:rPr lang="en-US" altLang="en-US" sz="900" dirty="0">
                <a:solidFill>
                  <a:srgbClr val="000000"/>
                </a:solidFill>
                <a:latin typeface="Baskerville Old Face" panose="02020602080505020303" pitchFamily="18" charset="0"/>
              </a:rPr>
              <a:t>sexual assaults are more important than forensic evidence for arrest and conviction rates which could skew results (</a:t>
            </a:r>
            <a:r>
              <a:rPr kumimoji="0" lang="en-US" altLang="en-US" sz="900" b="0" i="0" u="none" strike="noStrike" cap="none" normalizeH="0" baseline="0" dirty="0">
                <a:ln>
                  <a:noFill/>
                </a:ln>
                <a:solidFill>
                  <a:srgbClr val="000000"/>
                </a:solidFill>
                <a:effectLst/>
                <a:latin typeface="Baskerville Old Face" panose="02020602080505020303" pitchFamily="18" charset="0"/>
              </a:rPr>
              <a:t>p. 103). </a:t>
            </a:r>
          </a:p>
          <a:p>
            <a:pPr marL="171450" marR="0" lvl="0" indent="-171450" algn="l" defTabSz="914400" rtl="0" eaLnBrk="0" fontAlgn="base" latinLnBrk="0" hangingPunct="0">
              <a:lnSpc>
                <a:spcPct val="100000"/>
              </a:lnSpc>
              <a:spcBef>
                <a:spcPts val="100"/>
              </a:spcBef>
              <a:spcAft>
                <a:spcPct val="0"/>
              </a:spcAft>
              <a:buClrTx/>
              <a:buSzPts val="1000"/>
              <a:buFont typeface="Wingdings" panose="05000000000000000000" pitchFamily="2" charset="2"/>
              <a:buChar char="Ø"/>
              <a:tabLst/>
            </a:pPr>
            <a:r>
              <a:rPr kumimoji="0" lang="en-US" altLang="en-US" sz="900" b="0" i="0" u="none" strike="noStrike" cap="none" normalizeH="0" baseline="0" dirty="0">
                <a:ln>
                  <a:noFill/>
                </a:ln>
                <a:solidFill>
                  <a:srgbClr val="000000"/>
                </a:solidFill>
                <a:effectLst/>
                <a:latin typeface="Baskerville Old Face" panose="02020602080505020303" pitchFamily="18" charset="0"/>
              </a:rPr>
              <a:t>McEwen (2011) found that biological and latent print evidence collected in violent crimes such as homicide crime scenes were</a:t>
            </a:r>
            <a:r>
              <a:rPr lang="en-US" altLang="en-US" sz="900" dirty="0">
                <a:solidFill>
                  <a:srgbClr val="000000"/>
                </a:solidFill>
                <a:latin typeface="Baskerville Old Face" panose="02020602080505020303" pitchFamily="18" charset="0"/>
              </a:rPr>
              <a:t> more crucial for convictions and arrests compared to forensic evidence </a:t>
            </a:r>
            <a:r>
              <a:rPr kumimoji="0" lang="en-US" altLang="en-US" sz="900" b="0" i="0" u="none" strike="noStrike" cap="none" normalizeH="0" baseline="0" dirty="0">
                <a:ln>
                  <a:noFill/>
                </a:ln>
                <a:solidFill>
                  <a:srgbClr val="000000"/>
                </a:solidFill>
                <a:effectLst/>
                <a:latin typeface="Baskerville Old Face" panose="02020602080505020303" pitchFamily="18" charset="0"/>
              </a:rPr>
              <a:t>collected in other crime scenes (p. 48). </a:t>
            </a:r>
          </a:p>
          <a:p>
            <a:pPr marL="171450" marR="0" lvl="0" indent="-171450" algn="l" defTabSz="914400" rtl="0" eaLnBrk="0" fontAlgn="base" latinLnBrk="0" hangingPunct="0">
              <a:lnSpc>
                <a:spcPct val="100000"/>
              </a:lnSpc>
              <a:spcBef>
                <a:spcPts val="100"/>
              </a:spcBef>
              <a:spcAft>
                <a:spcPct val="0"/>
              </a:spcAft>
              <a:buClrTx/>
              <a:buSzPts val="1000"/>
              <a:buFont typeface="Wingdings" panose="05000000000000000000" pitchFamily="2" charset="2"/>
              <a:buChar char="Ø"/>
              <a:tabLst/>
            </a:pPr>
            <a:r>
              <a:rPr lang="en-US" altLang="en-US" sz="900" dirty="0" err="1">
                <a:latin typeface="Baskerville Old Face" panose="02020602080505020303" pitchFamily="18" charset="0"/>
              </a:rPr>
              <a:t>Briody</a:t>
            </a:r>
            <a:r>
              <a:rPr lang="en-US" altLang="en-US" sz="900" dirty="0">
                <a:latin typeface="Baskerville Old Face" panose="02020602080505020303" pitchFamily="18" charset="0"/>
              </a:rPr>
              <a:t> (2004) found that the existence of biological evidence and DNA identification in a case could sway a jury to convict or not which can impact conviction statistics (p. 250).</a:t>
            </a:r>
          </a:p>
          <a:p>
            <a:pPr marR="0" lvl="0" algn="l" defTabSz="914400" rtl="0" eaLnBrk="0" fontAlgn="base" latinLnBrk="0" hangingPunct="0">
              <a:lnSpc>
                <a:spcPct val="100000"/>
              </a:lnSpc>
              <a:spcBef>
                <a:spcPts val="100"/>
              </a:spcBef>
              <a:spcAft>
                <a:spcPct val="0"/>
              </a:spcAft>
              <a:buClrTx/>
              <a:buSzPts val="1000"/>
              <a:tabLst/>
            </a:pPr>
            <a:endParaRPr lang="en-US" altLang="en-US" sz="900" dirty="0">
              <a:latin typeface="Baskerville Old Face" panose="02020602080505020303" pitchFamily="18" charset="0"/>
            </a:endParaRPr>
          </a:p>
          <a:p>
            <a:pPr marR="0" lvl="0" algn="l" defTabSz="914400" rtl="0" eaLnBrk="0" fontAlgn="base" latinLnBrk="0" hangingPunct="0">
              <a:lnSpc>
                <a:spcPct val="100000"/>
              </a:lnSpc>
              <a:spcBef>
                <a:spcPts val="100"/>
              </a:spcBef>
              <a:spcAft>
                <a:spcPct val="0"/>
              </a:spcAft>
              <a:buClrTx/>
              <a:buSzPts val="1000"/>
              <a:tabLst/>
            </a:pPr>
            <a:r>
              <a:rPr kumimoji="0" lang="en-US" altLang="en-US" sz="900" b="1" i="0" u="none" strike="noStrike" cap="none" normalizeH="0" baseline="0" dirty="0">
                <a:ln>
                  <a:noFill/>
                </a:ln>
                <a:effectLst/>
                <a:latin typeface="Baskerville Old Face" panose="02020602080505020303" pitchFamily="18" charset="0"/>
              </a:rPr>
              <a:t>Study Hypothesis</a:t>
            </a:r>
          </a:p>
          <a:p>
            <a:pPr marL="171450" marR="0" lvl="0" indent="-171450" algn="l" defTabSz="914400" rtl="0" eaLnBrk="0" fontAlgn="base" latinLnBrk="0" hangingPunct="0">
              <a:lnSpc>
                <a:spcPct val="100000"/>
              </a:lnSpc>
              <a:spcBef>
                <a:spcPts val="100"/>
              </a:spcBef>
              <a:spcAft>
                <a:spcPct val="0"/>
              </a:spcAft>
              <a:buClrTx/>
              <a:buSzPts val="1000"/>
              <a:buFont typeface="Wingdings" panose="05000000000000000000" pitchFamily="2" charset="2"/>
              <a:buChar char="Ø"/>
              <a:tabLst/>
            </a:pPr>
            <a:r>
              <a:rPr kumimoji="0" lang="en-US" altLang="en-US" sz="900" i="0" strike="noStrike" cap="none" normalizeH="0" baseline="0" dirty="0">
                <a:ln>
                  <a:noFill/>
                </a:ln>
                <a:solidFill>
                  <a:srgbClr val="000000"/>
                </a:solidFill>
                <a:effectLst/>
                <a:latin typeface="Baskerville Old Face" panose="02020602080505020303" pitchFamily="18" charset="0"/>
              </a:rPr>
              <a:t>Based on the reviews, we hypothesized biological evidence and latent print evidence will play a significant role for arrest and conviction rates.</a:t>
            </a:r>
            <a:endParaRPr kumimoji="0" lang="en-US" altLang="en-US" sz="900" b="0" i="0" u="none" strike="noStrike" cap="none" normalizeH="0" baseline="0" dirty="0">
              <a:ln>
                <a:noFill/>
              </a:ln>
              <a:solidFill>
                <a:srgbClr val="000000"/>
              </a:solidFill>
              <a:effectLst/>
              <a:latin typeface="Baskerville Old Face" panose="02020602080505020303" pitchFamily="18" charset="0"/>
            </a:endParaRPr>
          </a:p>
          <a:p>
            <a:pPr marR="0" lvl="0" algn="l" defTabSz="914400" rtl="0" eaLnBrk="0" fontAlgn="base" latinLnBrk="0" hangingPunct="0">
              <a:lnSpc>
                <a:spcPct val="100000"/>
              </a:lnSpc>
              <a:spcBef>
                <a:spcPct val="0"/>
              </a:spcBef>
              <a:spcAft>
                <a:spcPct val="0"/>
              </a:spcAft>
              <a:buClrTx/>
              <a:buSzPts val="1000"/>
              <a:buFont typeface="Wingdings" panose="05000000000000000000" pitchFamily="2" charset="2"/>
              <a:buChar char="v"/>
              <a:tabLst/>
            </a:pPr>
            <a:endParaRPr kumimoji="0" lang="en-US" altLang="en-US" sz="720" b="0" i="0" u="none" strike="noStrike" cap="none" normalizeH="0" baseline="0" dirty="0">
              <a:ln>
                <a:noFill/>
              </a:ln>
              <a:solidFill>
                <a:schemeClr val="tx1"/>
              </a:solidFill>
              <a:effectLst/>
              <a:latin typeface="Arial" panose="020B0604020202020204" pitchFamily="34" charset="0"/>
            </a:endParaRPr>
          </a:p>
        </p:txBody>
      </p:sp>
      <p:sp>
        <p:nvSpPr>
          <p:cNvPr id="31" name="Text Box 45">
            <a:extLst>
              <a:ext uri="{FF2B5EF4-FFF2-40B4-BE49-F238E27FC236}">
                <a16:creationId xmlns:a16="http://schemas.microsoft.com/office/drawing/2014/main" id="{495F1F71-0442-44DB-9225-DAB9B5735961}"/>
              </a:ext>
            </a:extLst>
          </p:cNvPr>
          <p:cNvSpPr txBox="1">
            <a:spLocks noChangeArrowheads="1"/>
          </p:cNvSpPr>
          <p:nvPr/>
        </p:nvSpPr>
        <p:spPr bwMode="auto">
          <a:xfrm>
            <a:off x="6591584" y="1289050"/>
            <a:ext cx="2524335" cy="1435814"/>
          </a:xfrm>
          <a:prstGeom prst="rect">
            <a:avLst/>
          </a:prstGeom>
          <a:noFill/>
          <a:ln w="254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lvl="0" eaLnBrk="0" fontAlgn="base" hangingPunct="0"/>
            <a:r>
              <a:rPr lang="en-US" altLang="en-US" sz="900" dirty="0">
                <a:solidFill>
                  <a:srgbClr val="FFFFFF"/>
                </a:solidFill>
                <a:latin typeface="Baskerville Old Face" panose="02020602080505020303" pitchFamily="18" charset="0"/>
                <a:cs typeface="Times New Roman" panose="02020603050405020304" pitchFamily="18" charset="0"/>
              </a:rPr>
              <a:t>The first two tables show conviction rates in relation to biological and latent print evidence collection. In </a:t>
            </a:r>
            <a:r>
              <a:rPr lang="en-US" altLang="en-US" sz="900" b="1" u="sng" dirty="0">
                <a:solidFill>
                  <a:srgbClr val="FFFFFF"/>
                </a:solidFill>
                <a:latin typeface="Baskerville Old Face" panose="02020602080505020303" pitchFamily="18" charset="0"/>
                <a:cs typeface="Times New Roman" panose="02020603050405020304" pitchFamily="18" charset="0"/>
              </a:rPr>
              <a:t>Table 1</a:t>
            </a:r>
            <a:r>
              <a:rPr lang="en-US" altLang="en-US" sz="900" dirty="0">
                <a:solidFill>
                  <a:srgbClr val="FFFFFF"/>
                </a:solidFill>
                <a:latin typeface="Baskerville Old Face" panose="02020602080505020303" pitchFamily="18" charset="0"/>
                <a:cs typeface="Times New Roman" panose="02020603050405020304" pitchFamily="18" charset="0"/>
              </a:rPr>
              <a:t>, we have a total of 4,205 cases. Biological evidence was collected at 533 crime scenes but was not collected at 3,672. In the cases where biological evidence was collected at the crime scene (n = 533), 133 cases resulted in a conviction (24.9% from 533; 3.2% of 4,205). </a:t>
            </a:r>
            <a:endParaRPr lang="en-US" altLang="en-US" sz="900" dirty="0">
              <a:latin typeface="Baskerville Old Face" panose="02020602080505020303" pitchFamily="18" charset="0"/>
              <a:cs typeface="Times New Roman" panose="02020603050405020304" pitchFamily="18" charset="0"/>
            </a:endParaRPr>
          </a:p>
        </p:txBody>
      </p:sp>
      <p:sp>
        <p:nvSpPr>
          <p:cNvPr id="32" name="Text Box 50">
            <a:extLst>
              <a:ext uri="{FF2B5EF4-FFF2-40B4-BE49-F238E27FC236}">
                <a16:creationId xmlns:a16="http://schemas.microsoft.com/office/drawing/2014/main" id="{3275F1BC-F011-41CE-89F1-899A51817C0F}"/>
              </a:ext>
            </a:extLst>
          </p:cNvPr>
          <p:cNvSpPr txBox="1">
            <a:spLocks noChangeArrowheads="1"/>
          </p:cNvSpPr>
          <p:nvPr/>
        </p:nvSpPr>
        <p:spPr bwMode="auto">
          <a:xfrm>
            <a:off x="3393260" y="5459333"/>
            <a:ext cx="2566101" cy="1385415"/>
          </a:xfrm>
          <a:prstGeom prst="rect">
            <a:avLst/>
          </a:prstGeom>
          <a:noFill/>
          <a:ln w="254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sz="900" b="1" u="sng" dirty="0">
                <a:solidFill>
                  <a:prstClr val="white"/>
                </a:solidFill>
                <a:latin typeface="Baskerville Old Face" panose="02020602080505020303" pitchFamily="18" charset="0"/>
                <a:cs typeface="Times New Roman" panose="02020603050405020304" pitchFamily="18" charset="0"/>
              </a:rPr>
              <a:t>Table 4</a:t>
            </a:r>
            <a:r>
              <a:rPr lang="en-US" sz="900" dirty="0">
                <a:solidFill>
                  <a:prstClr val="white"/>
                </a:solidFill>
                <a:latin typeface="Baskerville Old Face" panose="02020602080505020303" pitchFamily="18" charset="0"/>
                <a:cs typeface="Times New Roman" panose="02020603050405020304" pitchFamily="18" charset="0"/>
              </a:rPr>
              <a:t> shows the relationship between latent print evidence and arrest arrests. In a total of 4,205 crimes, latent print evidence was collected at 459 crime scenes but was not collected at 3,746 scenes. In the cases with latent print evidence was collected at the crime scene  (n = 459), 107 crimes resulted in arrest (23.31% from 459; 2.54% of 4.205).</a:t>
            </a:r>
            <a:endParaRPr kumimoji="0" lang="en-US" altLang="en-US" sz="900" b="0" i="0" u="none" strike="noStrike" cap="none" normalizeH="0" baseline="0" dirty="0">
              <a:ln>
                <a:noFill/>
              </a:ln>
              <a:solidFill>
                <a:schemeClr val="tx1"/>
              </a:solidFill>
              <a:effectLst/>
              <a:latin typeface="Baskerville Old Face" panose="02020602080505020303" pitchFamily="18" charset="0"/>
            </a:endParaRPr>
          </a:p>
        </p:txBody>
      </p:sp>
      <p:sp>
        <p:nvSpPr>
          <p:cNvPr id="33" name="Text Box 51">
            <a:extLst>
              <a:ext uri="{FF2B5EF4-FFF2-40B4-BE49-F238E27FC236}">
                <a16:creationId xmlns:a16="http://schemas.microsoft.com/office/drawing/2014/main" id="{5D82DCEB-54B5-464A-89E2-50F5E67F29D6}"/>
              </a:ext>
            </a:extLst>
          </p:cNvPr>
          <p:cNvSpPr txBox="1">
            <a:spLocks noChangeArrowheads="1"/>
          </p:cNvSpPr>
          <p:nvPr/>
        </p:nvSpPr>
        <p:spPr bwMode="auto">
          <a:xfrm>
            <a:off x="9121627" y="1292226"/>
            <a:ext cx="3039920" cy="1932288"/>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171450" lvl="0" indent="-171450" eaLnBrk="0" fontAlgn="base" hangingPunct="0">
              <a:spcBef>
                <a:spcPct val="0"/>
              </a:spcBef>
              <a:spcAft>
                <a:spcPct val="0"/>
              </a:spcAft>
              <a:buSzPts val="1000"/>
              <a:buFont typeface="Wingdings" panose="05000000000000000000" pitchFamily="2" charset="2"/>
              <a:buChar char="Ø"/>
            </a:pPr>
            <a:r>
              <a:rPr kumimoji="0" lang="en-US" altLang="en-US" sz="900" b="0" i="0" u="none" strike="noStrike" cap="none" normalizeH="0" baseline="0" dirty="0">
                <a:ln>
                  <a:noFill/>
                </a:ln>
                <a:solidFill>
                  <a:schemeClr val="tx1"/>
                </a:solidFill>
                <a:effectLst/>
                <a:latin typeface="Baskerville Old Face" panose="02020602080505020303" pitchFamily="18" charset="0"/>
              </a:rPr>
              <a:t>The data surrounding convictions indicated that 24.95% of cases with biological evidence collected and 12.9% of cases with latent print evidence collected resulted in a conviction.</a:t>
            </a:r>
          </a:p>
          <a:p>
            <a:pPr marL="171450" lvl="0" indent="-171450" eaLnBrk="0" fontAlgn="base" hangingPunct="0">
              <a:spcBef>
                <a:spcPct val="0"/>
              </a:spcBef>
              <a:spcAft>
                <a:spcPct val="0"/>
              </a:spcAft>
              <a:buSzPts val="1000"/>
              <a:buFont typeface="Wingdings" panose="05000000000000000000" pitchFamily="2" charset="2"/>
              <a:buChar char="Ø"/>
            </a:pPr>
            <a:r>
              <a:rPr lang="en-US" altLang="en-US" sz="900" dirty="0">
                <a:latin typeface="Baskerville Old Face" panose="02020602080505020303" pitchFamily="18" charset="0"/>
              </a:rPr>
              <a:t>The data from arrests indicated that 55.53% of cases with biological evidence collected and 23.31% of cases with latent print evidence collected resulted in an arrest.</a:t>
            </a:r>
          </a:p>
          <a:p>
            <a:pPr marL="171450" lvl="0" indent="-171450" eaLnBrk="0" fontAlgn="base" hangingPunct="0">
              <a:spcBef>
                <a:spcPct val="0"/>
              </a:spcBef>
              <a:spcAft>
                <a:spcPct val="0"/>
              </a:spcAft>
              <a:buSzPts val="1000"/>
              <a:buFont typeface="Wingdings" panose="05000000000000000000" pitchFamily="2" charset="2"/>
              <a:buChar char="Ø"/>
            </a:pPr>
            <a:r>
              <a:rPr kumimoji="0" lang="en-US" altLang="en-US" sz="900" b="0" i="0" u="none" strike="noStrike" cap="none" normalizeH="0" baseline="0" dirty="0">
                <a:ln>
                  <a:noFill/>
                </a:ln>
                <a:solidFill>
                  <a:schemeClr val="tx1"/>
                </a:solidFill>
                <a:effectLst/>
                <a:latin typeface="Baskerville Old Face" panose="02020602080505020303" pitchFamily="18" charset="0"/>
              </a:rPr>
              <a:t>Overall, our results</a:t>
            </a:r>
            <a:r>
              <a:rPr lang="en-US" altLang="en-US" sz="900" dirty="0">
                <a:latin typeface="Baskerville Old Face" panose="02020602080505020303" pitchFamily="18" charset="0"/>
              </a:rPr>
              <a:t> suggested that although each evidence type is important, biological evidence had a stronger link with conviction rates (25% vs. 13%) and arrest rates (56% vs. 23%) when compared to latent print evidence. </a:t>
            </a:r>
          </a:p>
          <a:p>
            <a:pPr marL="171450" lvl="0" indent="-171450" eaLnBrk="0" fontAlgn="base" hangingPunct="0">
              <a:spcBef>
                <a:spcPct val="0"/>
              </a:spcBef>
              <a:spcAft>
                <a:spcPct val="0"/>
              </a:spcAft>
              <a:buSzPts val="1000"/>
              <a:buFont typeface="Wingdings" panose="05000000000000000000" pitchFamily="2" charset="2"/>
              <a:buChar char="Ø"/>
            </a:pPr>
            <a:r>
              <a:rPr lang="en-US" altLang="en-US" sz="900" dirty="0">
                <a:latin typeface="Baskerville Old Face" panose="02020602080505020303" pitchFamily="18" charset="0"/>
              </a:rPr>
              <a:t>For future research, other types of evidence such as testimonial evidence should be included to measure how other evidence types impact arrest and conviction rates.</a:t>
            </a:r>
          </a:p>
          <a:p>
            <a:pPr marL="171450" lvl="0" indent="-171450" eaLnBrk="0" fontAlgn="base" hangingPunct="0">
              <a:spcBef>
                <a:spcPct val="0"/>
              </a:spcBef>
              <a:spcAft>
                <a:spcPct val="0"/>
              </a:spcAft>
              <a:buSzPts val="1000"/>
              <a:buFont typeface="Wingdings" panose="05000000000000000000" pitchFamily="2" charset="2"/>
              <a:buChar char="Ø"/>
            </a:pPr>
            <a:endParaRPr lang="en-US" altLang="en-US" sz="900" dirty="0">
              <a:latin typeface="Baskerville Old Face" panose="02020602080505020303" pitchFamily="18" charset="0"/>
            </a:endParaRPr>
          </a:p>
        </p:txBody>
      </p:sp>
      <p:sp>
        <p:nvSpPr>
          <p:cNvPr id="34" name="Text Box 52">
            <a:extLst>
              <a:ext uri="{FF2B5EF4-FFF2-40B4-BE49-F238E27FC236}">
                <a16:creationId xmlns:a16="http://schemas.microsoft.com/office/drawing/2014/main" id="{80F544CB-9D8F-48F8-9F59-3843E374F3DB}"/>
              </a:ext>
            </a:extLst>
          </p:cNvPr>
          <p:cNvSpPr txBox="1">
            <a:spLocks noChangeArrowheads="1"/>
          </p:cNvSpPr>
          <p:nvPr/>
        </p:nvSpPr>
        <p:spPr bwMode="auto">
          <a:xfrm>
            <a:off x="9121626" y="3228918"/>
            <a:ext cx="3039921" cy="261523"/>
          </a:xfrm>
          <a:prstGeom prst="rect">
            <a:avLst/>
          </a:prstGeom>
          <a:solidFill>
            <a:srgbClr val="3F691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FFFF"/>
                </a:solidFill>
                <a:effectLst/>
                <a:latin typeface="Baskerville Old Face" panose="02020602080505020303" pitchFamily="18" charset="0"/>
              </a:rPr>
              <a:t>LIMITATIONS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Text Box 53">
            <a:extLst>
              <a:ext uri="{FF2B5EF4-FFF2-40B4-BE49-F238E27FC236}">
                <a16:creationId xmlns:a16="http://schemas.microsoft.com/office/drawing/2014/main" id="{56CEE06D-333F-40B9-ACBD-8EBD590BC85A}"/>
              </a:ext>
            </a:extLst>
          </p:cNvPr>
          <p:cNvSpPr txBox="1">
            <a:spLocks noChangeArrowheads="1"/>
          </p:cNvSpPr>
          <p:nvPr/>
        </p:nvSpPr>
        <p:spPr bwMode="auto">
          <a:xfrm>
            <a:off x="9121627" y="3494424"/>
            <a:ext cx="3039920" cy="1548785"/>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Pts val="1000"/>
              <a:buFont typeface="Wingdings" panose="05000000000000000000" pitchFamily="2" charset="2"/>
              <a:buChar char="Ø"/>
              <a:tabLst/>
            </a:pPr>
            <a:r>
              <a:rPr kumimoji="0" lang="en-US" altLang="en-US" sz="850" b="0" i="0" u="none" strike="noStrike" cap="none" normalizeH="0" baseline="0" dirty="0">
                <a:ln>
                  <a:noFill/>
                </a:ln>
                <a:solidFill>
                  <a:srgbClr val="000000"/>
                </a:solidFill>
                <a:effectLst/>
                <a:latin typeface="Baskerville Old Face" panose="02020602080505020303" pitchFamily="18" charset="0"/>
              </a:rPr>
              <a:t>Not every crime scene was examined by the same examiner. Biological and/or latent print evidence could have been left behind at the scene due to a lack of skill and variety of examiners in finding or locating these evidence types.</a:t>
            </a:r>
          </a:p>
          <a:p>
            <a:pPr marL="171450" marR="0" lvl="0" indent="-171450" algn="l" defTabSz="914400" rtl="0" eaLnBrk="0" fontAlgn="base" latinLnBrk="0" hangingPunct="0">
              <a:lnSpc>
                <a:spcPct val="100000"/>
              </a:lnSpc>
              <a:spcBef>
                <a:spcPct val="0"/>
              </a:spcBef>
              <a:spcAft>
                <a:spcPct val="0"/>
              </a:spcAft>
              <a:buClrTx/>
              <a:buSzPts val="1000"/>
              <a:buFont typeface="Wingdings" panose="05000000000000000000" pitchFamily="2" charset="2"/>
              <a:buChar char="Ø"/>
              <a:tabLst/>
            </a:pPr>
            <a:r>
              <a:rPr kumimoji="0" lang="en-US" altLang="en-US" sz="850" b="0" i="0" u="none" strike="noStrike" cap="none" normalizeH="0" baseline="0" dirty="0">
                <a:ln>
                  <a:noFill/>
                </a:ln>
                <a:solidFill>
                  <a:srgbClr val="000000"/>
                </a:solidFill>
                <a:effectLst/>
                <a:latin typeface="Baskerville Old Face" panose="02020602080505020303" pitchFamily="18" charset="0"/>
              </a:rPr>
              <a:t>Not every case is tried the same, and not every piece of biological or latent print evidence carries the same value in each case. Latent print evidence could be the only link to a suspect in one case that results in a conviction. Alternatively, latent print evidence could prove that someone is at a crime scene which may lead to an arrest, but the arrested person(s) could be released if it is learned they were not the criminal in question.</a:t>
            </a:r>
          </a:p>
        </p:txBody>
      </p:sp>
      <p:sp>
        <p:nvSpPr>
          <p:cNvPr id="37" name="Text Box 55">
            <a:extLst>
              <a:ext uri="{FF2B5EF4-FFF2-40B4-BE49-F238E27FC236}">
                <a16:creationId xmlns:a16="http://schemas.microsoft.com/office/drawing/2014/main" id="{AB213243-5490-4825-A3C7-DC574231D0C9}"/>
              </a:ext>
            </a:extLst>
          </p:cNvPr>
          <p:cNvSpPr txBox="1">
            <a:spLocks noChangeArrowheads="1"/>
          </p:cNvSpPr>
          <p:nvPr/>
        </p:nvSpPr>
        <p:spPr bwMode="auto">
          <a:xfrm>
            <a:off x="7374" y="5587159"/>
            <a:ext cx="3378762" cy="1257590"/>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b="1" dirty="0">
                <a:solidFill>
                  <a:srgbClr val="000000"/>
                </a:solidFill>
                <a:latin typeface="Baskerville Old Face" panose="02020602080505020303" pitchFamily="18" charset="0"/>
              </a:rPr>
              <a:t>Sample.</a:t>
            </a:r>
            <a:r>
              <a:rPr kumimoji="0" lang="en-US" altLang="en-US" sz="900" b="0" i="0" u="none" strike="noStrike" cap="none" normalizeH="0" baseline="0" dirty="0">
                <a:ln>
                  <a:noFill/>
                </a:ln>
                <a:solidFill>
                  <a:srgbClr val="000000"/>
                </a:solidFill>
                <a:effectLst/>
                <a:latin typeface="Baskerville Old Face" panose="02020602080505020303" pitchFamily="18" charset="0"/>
              </a:rPr>
              <a:t> The data used is from </a:t>
            </a:r>
            <a:r>
              <a:rPr kumimoji="0" lang="en-US" altLang="en-US" sz="900" i="0" u="none" strike="noStrike" cap="none" normalizeH="0" baseline="0" dirty="0">
                <a:ln>
                  <a:noFill/>
                </a:ln>
                <a:solidFill>
                  <a:srgbClr val="000000"/>
                </a:solidFill>
                <a:effectLst/>
                <a:latin typeface="Baskerville Old Face" panose="02020602080505020303" pitchFamily="18" charset="0"/>
              </a:rPr>
              <a:t>ICPSR 29203 </a:t>
            </a:r>
            <a:r>
              <a:rPr kumimoji="0" lang="en-US" altLang="en-US" sz="900" b="0" i="0" u="none" strike="noStrike" cap="none" normalizeH="0" baseline="0" dirty="0">
                <a:ln>
                  <a:noFill/>
                </a:ln>
                <a:solidFill>
                  <a:srgbClr val="000000"/>
                </a:solidFill>
                <a:effectLst/>
                <a:latin typeface="Baskerville Old Face" panose="02020602080505020303" pitchFamily="18" charset="0"/>
              </a:rPr>
              <a:t>which recorded data from one county in California and four cities in Indiana to give us 4,205 total cases.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b="1" dirty="0">
                <a:solidFill>
                  <a:srgbClr val="000000"/>
                </a:solidFill>
                <a:latin typeface="Baskerville Old Face" panose="02020602080505020303" pitchFamily="18" charset="0"/>
              </a:rPr>
              <a:t>Measure.</a:t>
            </a:r>
            <a:r>
              <a:rPr lang="en-US" altLang="en-US" sz="900" dirty="0">
                <a:solidFill>
                  <a:srgbClr val="000000"/>
                </a:solidFill>
                <a:latin typeface="Baskerville Old Face" panose="02020602080505020303" pitchFamily="18" charset="0"/>
              </a:rPr>
              <a:t> Biological evidence included DNA, skin cell, saliva, hair, etc., while latent print evidence included finger, palm, footwear, tire, etc.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b="1" dirty="0">
                <a:solidFill>
                  <a:srgbClr val="000000"/>
                </a:solidFill>
                <a:latin typeface="Baskerville Old Face" panose="02020602080505020303" pitchFamily="18" charset="0"/>
              </a:rPr>
              <a:t>Analysis. </a:t>
            </a:r>
            <a:r>
              <a:rPr lang="en-US" altLang="en-US" sz="900" dirty="0">
                <a:solidFill>
                  <a:srgbClr val="000000"/>
                </a:solidFill>
                <a:latin typeface="Baskerville Old Face" panose="02020602080505020303" pitchFamily="18" charset="0"/>
              </a:rPr>
              <a:t>C</a:t>
            </a:r>
            <a:r>
              <a:rPr kumimoji="0" lang="en-US" altLang="en-US" sz="900" b="0" i="0" u="none" strike="noStrike" cap="none" normalizeH="0" baseline="0" dirty="0">
                <a:ln>
                  <a:noFill/>
                </a:ln>
                <a:solidFill>
                  <a:srgbClr val="000000"/>
                </a:solidFill>
                <a:effectLst/>
                <a:latin typeface="Baskerville Old Face" panose="02020602080505020303" pitchFamily="18" charset="0"/>
              </a:rPr>
              <a:t>rosstabulations will evaluate the impact of biological evidence and latent print evidence collection from crime scenes to evaluate thes</a:t>
            </a:r>
            <a:r>
              <a:rPr lang="en-US" altLang="en-US" sz="900" dirty="0">
                <a:solidFill>
                  <a:srgbClr val="000000"/>
                </a:solidFill>
                <a:latin typeface="Baskerville Old Face" panose="02020602080505020303" pitchFamily="18" charset="0"/>
              </a:rPr>
              <a:t>e forensic evidence effects on conviction and arrest rates.</a:t>
            </a:r>
            <a:endParaRPr kumimoji="0" lang="en-US" altLang="en-US" sz="900" b="0" i="0" u="none" strike="noStrike" cap="none" normalizeH="0" baseline="0" dirty="0">
              <a:ln>
                <a:noFill/>
              </a:ln>
              <a:solidFill>
                <a:srgbClr val="000000"/>
              </a:solidFill>
              <a:effectLst/>
              <a:latin typeface="Baskerville Old Face" panose="02020602080505020303" pitchFamily="18" charset="0"/>
            </a:endParaRPr>
          </a:p>
        </p:txBody>
      </p:sp>
      <p:sp>
        <p:nvSpPr>
          <p:cNvPr id="38" name="Text Box 56">
            <a:extLst>
              <a:ext uri="{FF2B5EF4-FFF2-40B4-BE49-F238E27FC236}">
                <a16:creationId xmlns:a16="http://schemas.microsoft.com/office/drawing/2014/main" id="{43A89D3A-8BC1-40D4-8D2E-EE8D6D7651F2}"/>
              </a:ext>
            </a:extLst>
          </p:cNvPr>
          <p:cNvSpPr txBox="1">
            <a:spLocks noChangeArrowheads="1"/>
          </p:cNvSpPr>
          <p:nvPr/>
        </p:nvSpPr>
        <p:spPr bwMode="auto">
          <a:xfrm>
            <a:off x="17041" y="5342683"/>
            <a:ext cx="3371591" cy="244475"/>
          </a:xfrm>
          <a:prstGeom prst="rect">
            <a:avLst/>
          </a:prstGeom>
          <a:solidFill>
            <a:srgbClr val="3F691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FFFF"/>
                </a:solidFill>
                <a:effectLst/>
                <a:latin typeface="Baskerville Old Face" panose="02020602080505020303" pitchFamily="18" charset="0"/>
              </a:rPr>
              <a:t>METHOD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Text Box 57">
            <a:extLst>
              <a:ext uri="{FF2B5EF4-FFF2-40B4-BE49-F238E27FC236}">
                <a16:creationId xmlns:a16="http://schemas.microsoft.com/office/drawing/2014/main" id="{D1AC02F0-6CC3-4864-B4B3-A769A2321044}"/>
              </a:ext>
            </a:extLst>
          </p:cNvPr>
          <p:cNvSpPr txBox="1">
            <a:spLocks noChangeArrowheads="1"/>
          </p:cNvSpPr>
          <p:nvPr/>
        </p:nvSpPr>
        <p:spPr bwMode="auto">
          <a:xfrm>
            <a:off x="9121627" y="5034547"/>
            <a:ext cx="3039922" cy="278572"/>
          </a:xfrm>
          <a:prstGeom prst="rect">
            <a:avLst/>
          </a:prstGeom>
          <a:solidFill>
            <a:srgbClr val="3F691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FFFF"/>
                </a:solidFill>
                <a:effectLst/>
                <a:latin typeface="Baskerville Old Face" panose="02020602080505020303" pitchFamily="18" charset="0"/>
              </a:rPr>
              <a:t>REFERENCES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59">
            <a:extLst>
              <a:ext uri="{FF2B5EF4-FFF2-40B4-BE49-F238E27FC236}">
                <a16:creationId xmlns:a16="http://schemas.microsoft.com/office/drawing/2014/main" id="{63C19AAC-EECA-4CEF-A070-4984D59723D1}"/>
              </a:ext>
            </a:extLst>
          </p:cNvPr>
          <p:cNvSpPr txBox="1">
            <a:spLocks noChangeArrowheads="1"/>
          </p:cNvSpPr>
          <p:nvPr/>
        </p:nvSpPr>
        <p:spPr bwMode="auto">
          <a:xfrm>
            <a:off x="9143551" y="5309215"/>
            <a:ext cx="3017997" cy="1535533"/>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ts val="100"/>
              </a:spcBef>
              <a:spcAft>
                <a:spcPct val="0"/>
              </a:spcAft>
            </a:pPr>
            <a:r>
              <a:rPr lang="en-US" altLang="en-US" sz="760" dirty="0">
                <a:solidFill>
                  <a:srgbClr val="000000"/>
                </a:solidFill>
                <a:latin typeface="Baskerville Old Face" panose="02020602080505020303" pitchFamily="18" charset="0"/>
              </a:rPr>
              <a:t>Baskin, D., Sommers, I. (2011). Solving Residential Burglaries in the United </a:t>
            </a:r>
          </a:p>
          <a:p>
            <a:pPr marL="91440" lvl="0" indent="-457200" eaLnBrk="0" fontAlgn="base" hangingPunct="0">
              <a:spcBef>
                <a:spcPts val="100"/>
              </a:spcBef>
              <a:spcAft>
                <a:spcPct val="0"/>
              </a:spcAft>
            </a:pPr>
            <a:r>
              <a:rPr lang="en-US" altLang="en-US" sz="760" dirty="0">
                <a:solidFill>
                  <a:srgbClr val="000000"/>
                </a:solidFill>
                <a:latin typeface="Baskerville Old Face" panose="02020602080505020303" pitchFamily="18" charset="0"/>
              </a:rPr>
              <a:t>     States: The Impact of Forensic Evidence on Case Outcomes. </a:t>
            </a:r>
            <a:r>
              <a:rPr lang="en-US" altLang="en-US" sz="760" i="1" dirty="0">
                <a:solidFill>
                  <a:srgbClr val="000000"/>
                </a:solidFill>
                <a:latin typeface="Baskerville Old Face" panose="02020602080505020303" pitchFamily="18" charset="0"/>
              </a:rPr>
              <a:t>International  Journal of Police Science &amp; Management. 13</a:t>
            </a:r>
            <a:r>
              <a:rPr lang="en-US" altLang="en-US" sz="760" dirty="0">
                <a:solidFill>
                  <a:srgbClr val="000000"/>
                </a:solidFill>
                <a:latin typeface="Baskerville Old Face" panose="02020602080505020303" pitchFamily="18" charset="0"/>
              </a:rPr>
              <a:t>(1). 70-86.</a:t>
            </a:r>
          </a:p>
          <a:p>
            <a:pPr lvl="0" eaLnBrk="0" fontAlgn="base" hangingPunct="0">
              <a:spcBef>
                <a:spcPts val="100"/>
              </a:spcBef>
              <a:spcAft>
                <a:spcPct val="0"/>
              </a:spcAft>
            </a:pPr>
            <a:r>
              <a:rPr lang="en-US" altLang="en-US" sz="760" dirty="0" err="1">
                <a:solidFill>
                  <a:srgbClr val="000000"/>
                </a:solidFill>
                <a:latin typeface="Baskerville Old Face" panose="02020602080505020303" pitchFamily="18" charset="0"/>
              </a:rPr>
              <a:t>Briody</a:t>
            </a:r>
            <a:r>
              <a:rPr lang="en-US" altLang="en-US" sz="760" dirty="0">
                <a:solidFill>
                  <a:srgbClr val="000000"/>
                </a:solidFill>
                <a:latin typeface="Baskerville Old Face" panose="02020602080505020303" pitchFamily="18" charset="0"/>
              </a:rPr>
              <a:t>, M. (2004). The Effects of DNA Evidence on Homicide Cases in </a:t>
            </a:r>
          </a:p>
          <a:p>
            <a:pPr lvl="0" eaLnBrk="0" fontAlgn="base" hangingPunct="0">
              <a:spcBef>
                <a:spcPts val="100"/>
              </a:spcBef>
              <a:spcAft>
                <a:spcPct val="0"/>
              </a:spcAft>
            </a:pPr>
            <a:r>
              <a:rPr lang="en-US" altLang="en-US" sz="760" dirty="0">
                <a:solidFill>
                  <a:srgbClr val="000000"/>
                </a:solidFill>
                <a:latin typeface="Baskerville Old Face" panose="02020602080505020303" pitchFamily="18" charset="0"/>
              </a:rPr>
              <a:t>     Court. The Australian and New Zealand Journal of Criminology, 37(2), </a:t>
            </a:r>
          </a:p>
          <a:p>
            <a:pPr lvl="0" eaLnBrk="0" fontAlgn="base" hangingPunct="0">
              <a:spcBef>
                <a:spcPts val="100"/>
              </a:spcBef>
              <a:spcAft>
                <a:spcPct val="0"/>
              </a:spcAft>
            </a:pPr>
            <a:r>
              <a:rPr lang="en-US" altLang="en-US" sz="760" dirty="0">
                <a:solidFill>
                  <a:srgbClr val="000000"/>
                </a:solidFill>
                <a:latin typeface="Baskerville Old Face" panose="02020602080505020303" pitchFamily="18" charset="0"/>
              </a:rPr>
              <a:t>     231-252.</a:t>
            </a:r>
          </a:p>
          <a:p>
            <a:pPr lvl="0" eaLnBrk="0" fontAlgn="base" hangingPunct="0">
              <a:spcBef>
                <a:spcPts val="100"/>
              </a:spcBef>
              <a:spcAft>
                <a:spcPct val="0"/>
              </a:spcAft>
            </a:pPr>
            <a:r>
              <a:rPr lang="en-US" altLang="en-US" sz="760" dirty="0">
                <a:solidFill>
                  <a:srgbClr val="000000"/>
                </a:solidFill>
                <a:latin typeface="Baskerville Old Face" panose="02020602080505020303" pitchFamily="18" charset="0"/>
              </a:rPr>
              <a:t>McEwen, T. (2011). The Role and Impact of Forensic Evidence in the </a:t>
            </a:r>
          </a:p>
          <a:p>
            <a:pPr lvl="0" eaLnBrk="0" fontAlgn="base" hangingPunct="0">
              <a:spcBef>
                <a:spcPts val="100"/>
              </a:spcBef>
              <a:spcAft>
                <a:spcPct val="0"/>
              </a:spcAft>
            </a:pPr>
            <a:r>
              <a:rPr lang="en-US" altLang="en-US" sz="760" dirty="0">
                <a:solidFill>
                  <a:srgbClr val="000000"/>
                </a:solidFill>
                <a:latin typeface="Baskerville Old Face" panose="02020602080505020303" pitchFamily="18" charset="0"/>
              </a:rPr>
              <a:t>     Criminal Justice System: Final Report. National Institute of Justice. 1-122.</a:t>
            </a:r>
          </a:p>
          <a:p>
            <a:pPr marL="0" marR="0" lvl="0" indent="0" algn="l" defTabSz="914400" rtl="0" eaLnBrk="0" fontAlgn="base" latinLnBrk="0" hangingPunct="0">
              <a:lnSpc>
                <a:spcPct val="100000"/>
              </a:lnSpc>
              <a:spcBef>
                <a:spcPts val="100"/>
              </a:spcBef>
              <a:spcAft>
                <a:spcPct val="0"/>
              </a:spcAft>
              <a:buClrTx/>
              <a:buSzTx/>
              <a:buFontTx/>
              <a:buNone/>
              <a:tabLst/>
            </a:pPr>
            <a:r>
              <a:rPr kumimoji="0" lang="en-US" altLang="en-US" sz="760" b="0" i="0" u="none" strike="noStrike" cap="none" normalizeH="0" baseline="0" dirty="0">
                <a:ln>
                  <a:noFill/>
                </a:ln>
                <a:solidFill>
                  <a:srgbClr val="000000"/>
                </a:solidFill>
                <a:effectLst/>
                <a:latin typeface="Baskerville Old Face" panose="02020602080505020303" pitchFamily="18" charset="0"/>
              </a:rPr>
              <a:t>Peterson, J., Sommers, I., Baskin, D., Johnson, D. (2010). The Role and </a:t>
            </a:r>
          </a:p>
          <a:p>
            <a:pPr marL="0" marR="0" lvl="0" indent="0" algn="l" defTabSz="914400" rtl="0" eaLnBrk="0" fontAlgn="base" latinLnBrk="0" hangingPunct="0">
              <a:lnSpc>
                <a:spcPct val="100000"/>
              </a:lnSpc>
              <a:spcBef>
                <a:spcPts val="100"/>
              </a:spcBef>
              <a:spcAft>
                <a:spcPct val="0"/>
              </a:spcAft>
              <a:buClrTx/>
              <a:buSzTx/>
              <a:buFontTx/>
              <a:buNone/>
              <a:tabLst/>
            </a:pPr>
            <a:r>
              <a:rPr lang="en-US" altLang="en-US" sz="760" dirty="0">
                <a:solidFill>
                  <a:srgbClr val="000000"/>
                </a:solidFill>
                <a:latin typeface="Baskerville Old Face" panose="02020602080505020303" pitchFamily="18" charset="0"/>
              </a:rPr>
              <a:t>     </a:t>
            </a:r>
            <a:r>
              <a:rPr kumimoji="0" lang="en-US" altLang="en-US" sz="760" b="0" i="0" u="none" strike="noStrike" cap="none" normalizeH="0" baseline="0" dirty="0">
                <a:ln>
                  <a:noFill/>
                </a:ln>
                <a:solidFill>
                  <a:srgbClr val="000000"/>
                </a:solidFill>
                <a:effectLst/>
                <a:latin typeface="Baskerville Old Face" panose="02020602080505020303" pitchFamily="18" charset="0"/>
              </a:rPr>
              <a:t>Impact of Forensic Evidence in the Criminal Justice Process. </a:t>
            </a:r>
            <a:r>
              <a:rPr kumimoji="0" lang="en-US" altLang="en-US" sz="760" b="0" i="1" u="none" strike="noStrike" cap="none" normalizeH="0" baseline="0" dirty="0">
                <a:ln>
                  <a:noFill/>
                </a:ln>
                <a:solidFill>
                  <a:srgbClr val="000000"/>
                </a:solidFill>
                <a:effectLst/>
                <a:latin typeface="Baskerville Old Face" panose="02020602080505020303" pitchFamily="18" charset="0"/>
              </a:rPr>
              <a:t>National </a:t>
            </a:r>
          </a:p>
          <a:p>
            <a:pPr marL="0" marR="0" lvl="0" indent="0" algn="l" defTabSz="914400" rtl="0" eaLnBrk="0" fontAlgn="base" latinLnBrk="0" hangingPunct="0">
              <a:lnSpc>
                <a:spcPct val="100000"/>
              </a:lnSpc>
              <a:spcBef>
                <a:spcPts val="100"/>
              </a:spcBef>
              <a:spcAft>
                <a:spcPct val="0"/>
              </a:spcAft>
              <a:buClrTx/>
              <a:buSzTx/>
              <a:buFontTx/>
              <a:buNone/>
              <a:tabLst/>
            </a:pPr>
            <a:r>
              <a:rPr lang="en-US" altLang="en-US" sz="760" i="1" dirty="0">
                <a:solidFill>
                  <a:srgbClr val="000000"/>
                </a:solidFill>
                <a:latin typeface="Baskerville Old Face" panose="02020602080505020303" pitchFamily="18" charset="0"/>
              </a:rPr>
              <a:t>     </a:t>
            </a:r>
            <a:r>
              <a:rPr kumimoji="0" lang="en-US" altLang="en-US" sz="760" b="0" i="1" u="none" strike="noStrike" cap="none" normalizeH="0" baseline="0" dirty="0">
                <a:ln>
                  <a:noFill/>
                </a:ln>
                <a:solidFill>
                  <a:srgbClr val="000000"/>
                </a:solidFill>
                <a:effectLst/>
                <a:latin typeface="Baskerville Old Face" panose="02020602080505020303" pitchFamily="18" charset="0"/>
              </a:rPr>
              <a:t>Institute of Justice</a:t>
            </a:r>
            <a:r>
              <a:rPr kumimoji="0" lang="en-US" altLang="en-US" sz="760" b="0" i="0" u="none" strike="noStrike" cap="none" normalizeH="0" baseline="0" dirty="0">
                <a:ln>
                  <a:noFill/>
                </a:ln>
                <a:solidFill>
                  <a:srgbClr val="000000"/>
                </a:solidFill>
                <a:effectLst/>
                <a:latin typeface="Baskerville Old Face" panose="02020602080505020303" pitchFamily="18" charset="0"/>
              </a:rPr>
              <a:t>. 1-143.</a:t>
            </a:r>
          </a:p>
        </p:txBody>
      </p:sp>
      <p:sp>
        <p:nvSpPr>
          <p:cNvPr id="3" name="Text Box 45">
            <a:extLst>
              <a:ext uri="{FF2B5EF4-FFF2-40B4-BE49-F238E27FC236}">
                <a16:creationId xmlns:a16="http://schemas.microsoft.com/office/drawing/2014/main" id="{0E047EB4-8132-403A-873B-E9BF9AAF1B46}"/>
              </a:ext>
            </a:extLst>
          </p:cNvPr>
          <p:cNvSpPr txBox="1">
            <a:spLocks noChangeArrowheads="1"/>
          </p:cNvSpPr>
          <p:nvPr/>
        </p:nvSpPr>
        <p:spPr bwMode="auto">
          <a:xfrm>
            <a:off x="6581667" y="2718001"/>
            <a:ext cx="2524335" cy="1389004"/>
          </a:xfrm>
          <a:prstGeom prst="rect">
            <a:avLst/>
          </a:prstGeom>
          <a:noFill/>
          <a:ln w="254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900" b="1" i="0" u="sng" dirty="0">
                <a:solidFill>
                  <a:schemeClr val="bg1"/>
                </a:solidFill>
                <a:effectLst/>
                <a:latin typeface="Baskerville Old Face" panose="02020602080505020303" pitchFamily="18" charset="0"/>
                <a:cs typeface="Times New Roman" panose="02020603050405020304" pitchFamily="18" charset="0"/>
              </a:rPr>
              <a:t>Table 2</a:t>
            </a:r>
            <a:r>
              <a:rPr lang="en-US" sz="900" b="0" i="0" dirty="0">
                <a:solidFill>
                  <a:schemeClr val="bg1"/>
                </a:solidFill>
                <a:effectLst/>
                <a:latin typeface="Baskerville Old Face" panose="02020602080505020303" pitchFamily="18" charset="0"/>
                <a:cs typeface="Times New Roman" panose="02020603050405020304" pitchFamily="18" charset="0"/>
              </a:rPr>
              <a:t> illustrates the relationship between total latent </a:t>
            </a:r>
            <a:r>
              <a:rPr lang="en-US" sz="900" dirty="0">
                <a:solidFill>
                  <a:schemeClr val="bg1"/>
                </a:solidFill>
                <a:latin typeface="Baskerville Old Face" panose="02020602080505020303" pitchFamily="18" charset="0"/>
                <a:cs typeface="Times New Roman" panose="02020603050405020304" pitchFamily="18" charset="0"/>
              </a:rPr>
              <a:t>prints collected from crime scenes and convictions</a:t>
            </a:r>
            <a:r>
              <a:rPr lang="en-US" sz="900" b="0" i="0" dirty="0">
                <a:solidFill>
                  <a:schemeClr val="bg1"/>
                </a:solidFill>
                <a:effectLst/>
                <a:latin typeface="Baskerville Old Face" panose="02020602080505020303" pitchFamily="18" charset="0"/>
                <a:cs typeface="Times New Roman" panose="02020603050405020304" pitchFamily="18" charset="0"/>
              </a:rPr>
              <a:t>. L</a:t>
            </a:r>
            <a:r>
              <a:rPr kumimoji="0" lang="en-US" altLang="en-US" sz="900" b="0" i="0" u="none" strike="noStrike" kern="1200" cap="none" spc="0" normalizeH="0" baseline="0" noProof="0" dirty="0" err="1">
                <a:ln>
                  <a:noFill/>
                </a:ln>
                <a:solidFill>
                  <a:srgbClr val="FFFFFF"/>
                </a:solidFill>
                <a:effectLst/>
                <a:uLnTx/>
                <a:uFillTx/>
                <a:latin typeface="Baskerville Old Face" panose="02020602080505020303" pitchFamily="18" charset="0"/>
                <a:cs typeface="Times New Roman" panose="02020603050405020304" pitchFamily="18" charset="0"/>
              </a:rPr>
              <a:t>atent</a:t>
            </a:r>
            <a:r>
              <a:rPr kumimoji="0" lang="en-US" altLang="en-US" sz="900" b="0" i="0" u="none" strike="noStrike" kern="1200" cap="none" spc="0" normalizeH="0" baseline="0" noProof="0" dirty="0">
                <a:ln>
                  <a:noFill/>
                </a:ln>
                <a:solidFill>
                  <a:srgbClr val="FFFFFF"/>
                </a:solidFill>
                <a:effectLst/>
                <a:uLnTx/>
                <a:uFillTx/>
                <a:latin typeface="Baskerville Old Face" panose="02020602080505020303" pitchFamily="18" charset="0"/>
                <a:cs typeface="Times New Roman" panose="02020603050405020304" pitchFamily="18" charset="0"/>
              </a:rPr>
              <a:t> print evidence was collected at 459 crime scenes</a:t>
            </a:r>
            <a:r>
              <a:rPr lang="en-US" altLang="en-US" sz="900" dirty="0">
                <a:solidFill>
                  <a:srgbClr val="FFFFFF"/>
                </a:solidFill>
                <a:latin typeface="Baskerville Old Face" panose="02020602080505020303" pitchFamily="18" charset="0"/>
                <a:cs typeface="Times New Roman" panose="02020603050405020304" pitchFamily="18" charset="0"/>
              </a:rPr>
              <a:t> and uncollected in </a:t>
            </a:r>
            <a:r>
              <a:rPr kumimoji="0" lang="en-US" altLang="en-US" sz="900" b="0" i="0" u="none" strike="noStrike" kern="1200" cap="none" spc="0" normalizeH="0" baseline="0" noProof="0" dirty="0">
                <a:ln>
                  <a:noFill/>
                </a:ln>
                <a:solidFill>
                  <a:srgbClr val="FFFFFF"/>
                </a:solidFill>
                <a:effectLst/>
                <a:uLnTx/>
                <a:uFillTx/>
                <a:latin typeface="Baskerville Old Face" panose="02020602080505020303" pitchFamily="18" charset="0"/>
                <a:cs typeface="Times New Roman" panose="02020603050405020304" pitchFamily="18" charset="0"/>
              </a:rPr>
              <a:t>3,746 scenes. Of the crimes scenes with latent prints evidence collected (n = 459), 59 cases resulted in a conviction (12.9% from 459; 1.4% of 4,205).  </a:t>
            </a:r>
            <a:endParaRPr kumimoji="0" lang="en-US" altLang="en-US" sz="900" b="0" i="0" u="none" strike="noStrike" kern="1200" cap="none" spc="0" normalizeH="0" baseline="0" noProof="0" dirty="0">
              <a:ln>
                <a:noFill/>
              </a:ln>
              <a:solidFill>
                <a:prstClr val="black"/>
              </a:solidFill>
              <a:effectLst/>
              <a:uLnTx/>
              <a:uFillTx/>
              <a:latin typeface="Baskerville Old Face" panose="02020602080505020303" pitchFamily="18" charset="0"/>
              <a:cs typeface="Times New Roman" panose="02020603050405020304" pitchFamily="18" charset="0"/>
            </a:endParaRPr>
          </a:p>
          <a:p>
            <a:pPr lvl="0" eaLnBrk="0" fontAlgn="base" hangingPunct="0">
              <a:spcBef>
                <a:spcPct val="0"/>
              </a:spcBef>
              <a:spcAft>
                <a:spcPct val="0"/>
              </a:spcAf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45">
            <a:extLst>
              <a:ext uri="{FF2B5EF4-FFF2-40B4-BE49-F238E27FC236}">
                <a16:creationId xmlns:a16="http://schemas.microsoft.com/office/drawing/2014/main" id="{5951D043-84F8-4792-9275-449D3AC38A17}"/>
              </a:ext>
            </a:extLst>
          </p:cNvPr>
          <p:cNvSpPr txBox="1">
            <a:spLocks noChangeArrowheads="1"/>
          </p:cNvSpPr>
          <p:nvPr/>
        </p:nvSpPr>
        <p:spPr bwMode="auto">
          <a:xfrm>
            <a:off x="3393260" y="4111062"/>
            <a:ext cx="2561473" cy="1348272"/>
          </a:xfrm>
          <a:prstGeom prst="rect">
            <a:avLst/>
          </a:prstGeom>
          <a:noFill/>
          <a:ln w="254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sng" strike="noStrike" kern="1200" cap="none" spc="0" normalizeH="0" baseline="0" noProof="0" dirty="0">
                <a:ln>
                  <a:noFill/>
                </a:ln>
                <a:solidFill>
                  <a:prstClr val="white"/>
                </a:solidFill>
                <a:effectLst/>
                <a:uLnTx/>
                <a:uFillTx/>
                <a:latin typeface="Baskerville Old Face" panose="02020602080505020303" pitchFamily="18" charset="0"/>
                <a:cs typeface="Times New Roman" panose="02020603050405020304" pitchFamily="18" charset="0"/>
              </a:rPr>
              <a:t>Table 3</a:t>
            </a:r>
            <a:r>
              <a:rPr kumimoji="0" lang="en-US" sz="900" b="0" i="0" u="none" strike="noStrike" kern="1200" cap="none" spc="0" normalizeH="0" baseline="0" noProof="0" dirty="0">
                <a:ln>
                  <a:noFill/>
                </a:ln>
                <a:solidFill>
                  <a:prstClr val="white"/>
                </a:solidFill>
                <a:effectLst/>
                <a:uLnTx/>
                <a:uFillTx/>
                <a:latin typeface="Baskerville Old Face" panose="02020602080505020303" pitchFamily="18" charset="0"/>
                <a:cs typeface="Times New Roman" panose="02020603050405020304" pitchFamily="18" charset="0"/>
              </a:rPr>
              <a:t> shows the relationship between biological evidence and arrest rates. In a total of 4.205 cases, biological evidence was collected at 533 crime scenes but was uncollected at 3,672 scenes. In the cases where biological evidence was collected at the crime scene (n = 533), 296 crimes resulted in arrest (55.53</a:t>
            </a:r>
            <a:r>
              <a:rPr lang="en-US" sz="900" dirty="0">
                <a:solidFill>
                  <a:prstClr val="white"/>
                </a:solidFill>
                <a:latin typeface="Baskerville Old Face" panose="02020602080505020303" pitchFamily="18" charset="0"/>
                <a:cs typeface="Times New Roman" panose="02020603050405020304" pitchFamily="18" charset="0"/>
              </a:rPr>
              <a:t>%</a:t>
            </a:r>
            <a:r>
              <a:rPr kumimoji="0" lang="en-US" sz="900" b="0" i="0" u="none" strike="noStrike" kern="1200" cap="none" spc="0" normalizeH="0" baseline="0" noProof="0" dirty="0">
                <a:ln>
                  <a:noFill/>
                </a:ln>
                <a:solidFill>
                  <a:prstClr val="white"/>
                </a:solidFill>
                <a:effectLst/>
                <a:uLnTx/>
                <a:uFillTx/>
                <a:latin typeface="Baskerville Old Face" panose="02020602080505020303" pitchFamily="18" charset="0"/>
                <a:cs typeface="Times New Roman" panose="02020603050405020304" pitchFamily="18" charset="0"/>
              </a:rPr>
              <a:t> from 533; 7.04% of 4,205).</a:t>
            </a:r>
            <a:endParaRPr kumimoji="0" lang="en-US" altLang="en-US" sz="900" b="0" i="0" u="none" strike="noStrike" cap="none" normalizeH="0" baseline="0" dirty="0">
              <a:ln>
                <a:noFill/>
              </a:ln>
              <a:solidFill>
                <a:schemeClr val="tx1"/>
              </a:solidFill>
              <a:effectLst/>
              <a:latin typeface="Baskerville Old Face" panose="02020602080505020303" pitchFamily="18" charset="0"/>
            </a:endParaRPr>
          </a:p>
        </p:txBody>
      </p:sp>
      <p:sp>
        <p:nvSpPr>
          <p:cNvPr id="2" name="Text Box 45">
            <a:extLst>
              <a:ext uri="{FF2B5EF4-FFF2-40B4-BE49-F238E27FC236}">
                <a16:creationId xmlns:a16="http://schemas.microsoft.com/office/drawing/2014/main" id="{BCB40E13-B2A0-45E5-BD76-EBF94E5CA63C}"/>
              </a:ext>
            </a:extLst>
          </p:cNvPr>
          <p:cNvSpPr txBox="1">
            <a:spLocks noChangeArrowheads="1"/>
          </p:cNvSpPr>
          <p:nvPr/>
        </p:nvSpPr>
        <p:spPr bwMode="auto">
          <a:xfrm>
            <a:off x="3400813" y="1289050"/>
            <a:ext cx="3184137" cy="1428951"/>
          </a:xfrm>
          <a:prstGeom prst="rect">
            <a:avLst/>
          </a:prstGeom>
          <a:noFill/>
          <a:ln w="254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900" b="1" i="1" dirty="0">
                <a:solidFill>
                  <a:srgbClr val="FFFFFF"/>
                </a:solidFill>
                <a:latin typeface="Times New Roman" panose="02020603050405020304" pitchFamily="18" charset="0"/>
                <a:cs typeface="Times New Roman" panose="02020603050405020304" pitchFamily="18" charset="0"/>
              </a:rPr>
              <a:t>Table 1. Biological Evidence &amp; Conviction Rates</a:t>
            </a:r>
          </a:p>
          <a:p>
            <a:pPr lvl="0" eaLnBrk="0" fontAlgn="base" hangingPunct="0">
              <a:spcBef>
                <a:spcPct val="0"/>
              </a:spcBef>
              <a:spcAft>
                <a:spcPct val="0"/>
              </a:spcAft>
            </a:pPr>
            <a:endParaRPr lang="en-US" altLang="en-US" sz="980"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26465717-AE52-4B49-BF9F-F095FD600534}"/>
              </a:ext>
            </a:extLst>
          </p:cNvPr>
          <p:cNvGraphicFramePr>
            <a:graphicFrameLocks noGrp="1"/>
          </p:cNvGraphicFramePr>
          <p:nvPr>
            <p:extLst>
              <p:ext uri="{D42A27DB-BD31-4B8C-83A1-F6EECF244321}">
                <p14:modId xmlns:p14="http://schemas.microsoft.com/office/powerpoint/2010/main" val="2623385107"/>
              </p:ext>
            </p:extLst>
          </p:nvPr>
        </p:nvGraphicFramePr>
        <p:xfrm>
          <a:off x="3433655" y="1523205"/>
          <a:ext cx="3060701" cy="1158905"/>
        </p:xfrm>
        <a:graphic>
          <a:graphicData uri="http://schemas.openxmlformats.org/drawingml/2006/table">
            <a:tbl>
              <a:tblPr firstRow="1" firstCol="1" bandRow="1">
                <a:tableStyleId>{2D5ABB26-0587-4C30-8999-92F81FD0307C}</a:tableStyleId>
              </a:tblPr>
              <a:tblGrid>
                <a:gridCol w="774648">
                  <a:extLst>
                    <a:ext uri="{9D8B030D-6E8A-4147-A177-3AD203B41FA5}">
                      <a16:colId xmlns:a16="http://schemas.microsoft.com/office/drawing/2014/main" val="4254215015"/>
                    </a:ext>
                  </a:extLst>
                </a:gridCol>
                <a:gridCol w="770987">
                  <a:extLst>
                    <a:ext uri="{9D8B030D-6E8A-4147-A177-3AD203B41FA5}">
                      <a16:colId xmlns:a16="http://schemas.microsoft.com/office/drawing/2014/main" val="2444276485"/>
                    </a:ext>
                  </a:extLst>
                </a:gridCol>
                <a:gridCol w="507258">
                  <a:extLst>
                    <a:ext uri="{9D8B030D-6E8A-4147-A177-3AD203B41FA5}">
                      <a16:colId xmlns:a16="http://schemas.microsoft.com/office/drawing/2014/main" val="4141649079"/>
                    </a:ext>
                  </a:extLst>
                </a:gridCol>
                <a:gridCol w="503904">
                  <a:extLst>
                    <a:ext uri="{9D8B030D-6E8A-4147-A177-3AD203B41FA5}">
                      <a16:colId xmlns:a16="http://schemas.microsoft.com/office/drawing/2014/main" val="2139271173"/>
                    </a:ext>
                  </a:extLst>
                </a:gridCol>
                <a:gridCol w="503904">
                  <a:extLst>
                    <a:ext uri="{9D8B030D-6E8A-4147-A177-3AD203B41FA5}">
                      <a16:colId xmlns:a16="http://schemas.microsoft.com/office/drawing/2014/main" val="2684252976"/>
                    </a:ext>
                  </a:extLst>
                </a:gridCol>
              </a:tblGrid>
              <a:tr h="105355">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Conviction rates</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529736"/>
                  </a:ext>
                </a:extLst>
              </a:tr>
              <a:tr h="105355">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No</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Yes</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Total</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1904281"/>
                  </a:ext>
                </a:extLst>
              </a:tr>
              <a:tr h="105355">
                <a:tc rowSpan="6">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Biological evidence collected </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No</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3249</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423</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3672</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848393523"/>
                  </a:ext>
                </a:extLst>
              </a:tr>
              <a:tr h="105355">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conviction</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89.0%</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76.1%</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87.3%</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672832137"/>
                  </a:ext>
                </a:extLst>
              </a:tr>
              <a:tr h="105355">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77.3%</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10.1%</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87.3%</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85883718"/>
                  </a:ext>
                </a:extLst>
              </a:tr>
              <a:tr h="105355">
                <a:tc vMerge="1">
                  <a:txBody>
                    <a:bodyPr/>
                    <a:lstStyle/>
                    <a:p>
                      <a:endParaRPr lang="en-US"/>
                    </a:p>
                  </a:txBody>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Yes</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400</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133</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533</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2858610"/>
                  </a:ext>
                </a:extLst>
              </a:tr>
              <a:tr h="105355">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conviction</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11.0%</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23.9%</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12.7%</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663210233"/>
                  </a:ext>
                </a:extLst>
              </a:tr>
              <a:tr h="105355">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9.5%</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3.2%</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12.7%</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5538727"/>
                  </a:ext>
                </a:extLst>
              </a:tr>
              <a:tr h="105355">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Total</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3649</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556</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4205</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702306974"/>
                  </a:ext>
                </a:extLst>
              </a:tr>
              <a:tr h="105355">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conviction</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100.0%</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80548874"/>
                  </a:ext>
                </a:extLst>
              </a:tr>
              <a:tr h="105355">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11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86.8%</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13.2%</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100.0%</a:t>
                      </a:r>
                      <a:endParaRPr lang="en-US" sz="11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0742944"/>
                  </a:ext>
                </a:extLst>
              </a:tr>
            </a:tbl>
          </a:graphicData>
        </a:graphic>
      </p:graphicFrame>
      <p:sp>
        <p:nvSpPr>
          <p:cNvPr id="10" name="Text Box 45">
            <a:extLst>
              <a:ext uri="{FF2B5EF4-FFF2-40B4-BE49-F238E27FC236}">
                <a16:creationId xmlns:a16="http://schemas.microsoft.com/office/drawing/2014/main" id="{DBBB7615-3365-4A32-A718-965407C4B7A7}"/>
              </a:ext>
            </a:extLst>
          </p:cNvPr>
          <p:cNvSpPr txBox="1">
            <a:spLocks noChangeArrowheads="1"/>
          </p:cNvSpPr>
          <p:nvPr/>
        </p:nvSpPr>
        <p:spPr bwMode="auto">
          <a:xfrm>
            <a:off x="3414147" y="2718002"/>
            <a:ext cx="3170803" cy="1387416"/>
          </a:xfrm>
          <a:prstGeom prst="rect">
            <a:avLst/>
          </a:prstGeom>
          <a:noFill/>
          <a:ln w="254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900" b="1" i="1"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Table 2. Latent Print </a:t>
            </a:r>
            <a:r>
              <a:rPr lang="en-US" altLang="en-US" sz="900" b="1" i="1" dirty="0">
                <a:solidFill>
                  <a:schemeClr val="bg1"/>
                </a:solidFill>
                <a:latin typeface="Times New Roman" panose="02020603050405020304" pitchFamily="18" charset="0"/>
                <a:cs typeface="Times New Roman" panose="02020603050405020304" pitchFamily="18" charset="0"/>
              </a:rPr>
              <a:t>E</a:t>
            </a:r>
            <a:r>
              <a:rPr kumimoji="0" lang="en-US" altLang="en-US" sz="900" b="1" i="1"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vidence &amp; </a:t>
            </a:r>
            <a:r>
              <a:rPr lang="en-US" altLang="en-US" sz="900" b="1" i="1" dirty="0">
                <a:solidFill>
                  <a:schemeClr val="bg1"/>
                </a:solidFill>
                <a:latin typeface="Times New Roman" panose="02020603050405020304" pitchFamily="18" charset="0"/>
                <a:cs typeface="Times New Roman" panose="02020603050405020304" pitchFamily="18" charset="0"/>
              </a:rPr>
              <a:t>C</a:t>
            </a:r>
            <a:r>
              <a:rPr kumimoji="0" lang="en-US" altLang="en-US" sz="900" b="1" i="1"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onviction </a:t>
            </a:r>
            <a:r>
              <a:rPr lang="en-US" altLang="en-US" sz="900" b="1" i="1" dirty="0">
                <a:solidFill>
                  <a:schemeClr val="bg1"/>
                </a:solidFill>
                <a:latin typeface="Times New Roman" panose="02020603050405020304" pitchFamily="18" charset="0"/>
                <a:cs typeface="Times New Roman" panose="02020603050405020304" pitchFamily="18" charset="0"/>
              </a:rPr>
              <a:t>R</a:t>
            </a:r>
            <a:r>
              <a:rPr kumimoji="0" lang="en-US" altLang="en-US" sz="900" b="1" i="1"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ates</a:t>
            </a:r>
          </a:p>
          <a:p>
            <a:pPr lvl="0" eaLnBrk="0" fontAlgn="base" hangingPunct="0">
              <a:spcBef>
                <a:spcPct val="0"/>
              </a:spcBef>
              <a:spcAft>
                <a:spcPct val="0"/>
              </a:spcAft>
            </a:pPr>
            <a:endParaRPr kumimoji="0" lang="en-US" altLang="en-US" sz="9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kumimoji="0" lang="en-US" altLang="en-US" sz="9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368D2655-311C-4281-A614-2FECC0DFBAF9}"/>
              </a:ext>
            </a:extLst>
          </p:cNvPr>
          <p:cNvGraphicFramePr>
            <a:graphicFrameLocks noGrp="1"/>
          </p:cNvGraphicFramePr>
          <p:nvPr>
            <p:extLst>
              <p:ext uri="{D42A27DB-BD31-4B8C-83A1-F6EECF244321}">
                <p14:modId xmlns:p14="http://schemas.microsoft.com/office/powerpoint/2010/main" val="3589035356"/>
              </p:ext>
            </p:extLst>
          </p:nvPr>
        </p:nvGraphicFramePr>
        <p:xfrm>
          <a:off x="3419177" y="2912208"/>
          <a:ext cx="3127846" cy="1173799"/>
        </p:xfrm>
        <a:graphic>
          <a:graphicData uri="http://schemas.openxmlformats.org/drawingml/2006/table">
            <a:tbl>
              <a:tblPr firstRow="1" firstCol="1" bandRow="1">
                <a:tableStyleId>{2D5ABB26-0587-4C30-8999-92F81FD0307C}</a:tableStyleId>
              </a:tblPr>
              <a:tblGrid>
                <a:gridCol w="791642">
                  <a:extLst>
                    <a:ext uri="{9D8B030D-6E8A-4147-A177-3AD203B41FA5}">
                      <a16:colId xmlns:a16="http://schemas.microsoft.com/office/drawing/2014/main" val="2893793513"/>
                    </a:ext>
                  </a:extLst>
                </a:gridCol>
                <a:gridCol w="791642">
                  <a:extLst>
                    <a:ext uri="{9D8B030D-6E8A-4147-A177-3AD203B41FA5}">
                      <a16:colId xmlns:a16="http://schemas.microsoft.com/office/drawing/2014/main" val="1679005545"/>
                    </a:ext>
                  </a:extLst>
                </a:gridCol>
                <a:gridCol w="514646">
                  <a:extLst>
                    <a:ext uri="{9D8B030D-6E8A-4147-A177-3AD203B41FA5}">
                      <a16:colId xmlns:a16="http://schemas.microsoft.com/office/drawing/2014/main" val="340269371"/>
                    </a:ext>
                  </a:extLst>
                </a:gridCol>
                <a:gridCol w="514958">
                  <a:extLst>
                    <a:ext uri="{9D8B030D-6E8A-4147-A177-3AD203B41FA5}">
                      <a16:colId xmlns:a16="http://schemas.microsoft.com/office/drawing/2014/main" val="1987149067"/>
                    </a:ext>
                  </a:extLst>
                </a:gridCol>
                <a:gridCol w="514958">
                  <a:extLst>
                    <a:ext uri="{9D8B030D-6E8A-4147-A177-3AD203B41FA5}">
                      <a16:colId xmlns:a16="http://schemas.microsoft.com/office/drawing/2014/main" val="2027592578"/>
                    </a:ext>
                  </a:extLst>
                </a:gridCol>
              </a:tblGrid>
              <a:tr h="102127">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600">
                          <a:solidFill>
                            <a:schemeClr val="bg1"/>
                          </a:solidFill>
                          <a:effectLst/>
                          <a:latin typeface="Baskerville Old Face" panose="02020602080505020303" pitchFamily="18" charset="0"/>
                        </a:rPr>
                        <a:t>Conviction rates</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8314302"/>
                  </a:ext>
                </a:extLst>
              </a:tr>
              <a:tr h="102127">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No</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Yes</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62526859"/>
                  </a:ext>
                </a:extLst>
              </a:tr>
              <a:tr h="102127">
                <a:tc rowSpan="6">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Latent print </a:t>
                      </a:r>
                    </a:p>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evidence collected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No</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3249</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497</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3746</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687000854"/>
                  </a:ext>
                </a:extLst>
              </a:tr>
              <a:tr h="102127">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conviction</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89.0%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89.4%</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89.1%</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87387905"/>
                  </a:ext>
                </a:extLst>
              </a:tr>
              <a:tr h="152529">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77.3%</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11.8%</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89.1%</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631246653"/>
                  </a:ext>
                </a:extLst>
              </a:tr>
              <a:tr h="102127">
                <a:tc vMerge="1">
                  <a:txBody>
                    <a:bodyPr/>
                    <a:lstStyle/>
                    <a:p>
                      <a:endParaRPr lang="en-US"/>
                    </a:p>
                  </a:txBody>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Yes</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400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59</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459</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1837397899"/>
                  </a:ext>
                </a:extLst>
              </a:tr>
              <a:tr h="102127">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conviction</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11.0%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10.6%</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10.9%</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1489574560"/>
                  </a:ext>
                </a:extLst>
              </a:tr>
              <a:tr h="102127">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9.5%</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1.4%</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10.9%</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570485101"/>
                  </a:ext>
                </a:extLst>
              </a:tr>
              <a:tr h="102127">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Total</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3649</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556</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4205</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3717635400"/>
                  </a:ext>
                </a:extLst>
              </a:tr>
              <a:tr h="102127">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conviction</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100.0%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3201027848"/>
                  </a:ext>
                </a:extLst>
              </a:tr>
              <a:tr h="102127">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86.8%</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13.2%</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100.0%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58587071"/>
                  </a:ext>
                </a:extLst>
              </a:tr>
            </a:tbl>
          </a:graphicData>
        </a:graphic>
      </p:graphicFrame>
      <p:sp>
        <p:nvSpPr>
          <p:cNvPr id="14" name="Text Box 45">
            <a:extLst>
              <a:ext uri="{FF2B5EF4-FFF2-40B4-BE49-F238E27FC236}">
                <a16:creationId xmlns:a16="http://schemas.microsoft.com/office/drawing/2014/main" id="{9DAEA324-F104-4A97-8359-29DBD2A367AE}"/>
              </a:ext>
            </a:extLst>
          </p:cNvPr>
          <p:cNvSpPr txBox="1">
            <a:spLocks noChangeArrowheads="1"/>
          </p:cNvSpPr>
          <p:nvPr/>
        </p:nvSpPr>
        <p:spPr bwMode="auto">
          <a:xfrm>
            <a:off x="5952239" y="4107006"/>
            <a:ext cx="3169388" cy="1352325"/>
          </a:xfrm>
          <a:prstGeom prst="rect">
            <a:avLst/>
          </a:prstGeom>
          <a:noFill/>
          <a:ln w="254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Table 3. Biological Evidence &amp; </a:t>
            </a:r>
            <a:r>
              <a:rPr lang="en-US" sz="900" b="1" i="1" dirty="0">
                <a:solidFill>
                  <a:prstClr val="white"/>
                </a:solidFill>
                <a:latin typeface="Times New Roman" panose="02020603050405020304" pitchFamily="18" charset="0"/>
                <a:cs typeface="Times New Roman" panose="02020603050405020304" pitchFamily="18" charset="0"/>
              </a:rPr>
              <a:t>A</a:t>
            </a:r>
            <a:r>
              <a:rPr kumimoji="0" lang="en-US" sz="900" b="1" i="1" u="none" strike="noStrike" kern="1200" cap="none" spc="0" normalizeH="0" baseline="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rrest</a:t>
            </a:r>
            <a:r>
              <a:rPr kumimoji="0" lang="en-US" sz="9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lang="en-US" sz="900" b="1" i="1" dirty="0">
                <a:solidFill>
                  <a:prstClr val="white"/>
                </a:solidFill>
                <a:latin typeface="Times New Roman" panose="02020603050405020304" pitchFamily="18" charset="0"/>
                <a:cs typeface="Times New Roman" panose="02020603050405020304" pitchFamily="18" charset="0"/>
              </a:rPr>
              <a:t>R</a:t>
            </a:r>
            <a:r>
              <a:rPr kumimoji="0" lang="en-US" sz="900" b="1" i="1" u="none" strike="noStrike" kern="1200" cap="none" spc="0" normalizeH="0" baseline="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ates</a:t>
            </a:r>
            <a:endParaRPr kumimoji="0" lang="en-US" sz="9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latin typeface="Arial" panose="020B0604020202020204" pitchFamily="34" charset="0"/>
            </a:endParaRPr>
          </a:p>
        </p:txBody>
      </p:sp>
      <p:graphicFrame>
        <p:nvGraphicFramePr>
          <p:cNvPr id="15" name="Table 14">
            <a:extLst>
              <a:ext uri="{FF2B5EF4-FFF2-40B4-BE49-F238E27FC236}">
                <a16:creationId xmlns:a16="http://schemas.microsoft.com/office/drawing/2014/main" id="{BF9384BF-18D3-4D4A-8CC3-4C76773238AD}"/>
              </a:ext>
            </a:extLst>
          </p:cNvPr>
          <p:cNvGraphicFramePr>
            <a:graphicFrameLocks noGrp="1"/>
          </p:cNvGraphicFramePr>
          <p:nvPr>
            <p:extLst>
              <p:ext uri="{D42A27DB-BD31-4B8C-83A1-F6EECF244321}">
                <p14:modId xmlns:p14="http://schemas.microsoft.com/office/powerpoint/2010/main" val="3264915798"/>
              </p:ext>
            </p:extLst>
          </p:nvPr>
        </p:nvGraphicFramePr>
        <p:xfrm>
          <a:off x="5974161" y="4302440"/>
          <a:ext cx="3084284" cy="1114795"/>
        </p:xfrm>
        <a:graphic>
          <a:graphicData uri="http://schemas.openxmlformats.org/drawingml/2006/table">
            <a:tbl>
              <a:tblPr firstRow="1" firstCol="1" bandRow="1">
                <a:tableStyleId>{2D5ABB26-0587-4C30-8999-92F81FD0307C}</a:tableStyleId>
              </a:tblPr>
              <a:tblGrid>
                <a:gridCol w="782239">
                  <a:extLst>
                    <a:ext uri="{9D8B030D-6E8A-4147-A177-3AD203B41FA5}">
                      <a16:colId xmlns:a16="http://schemas.microsoft.com/office/drawing/2014/main" val="2707515608"/>
                    </a:ext>
                  </a:extLst>
                </a:gridCol>
                <a:gridCol w="778995">
                  <a:extLst>
                    <a:ext uri="{9D8B030D-6E8A-4147-A177-3AD203B41FA5}">
                      <a16:colId xmlns:a16="http://schemas.microsoft.com/office/drawing/2014/main" val="2648083757"/>
                    </a:ext>
                  </a:extLst>
                </a:gridCol>
                <a:gridCol w="507478">
                  <a:extLst>
                    <a:ext uri="{9D8B030D-6E8A-4147-A177-3AD203B41FA5}">
                      <a16:colId xmlns:a16="http://schemas.microsoft.com/office/drawing/2014/main" val="2832677602"/>
                    </a:ext>
                  </a:extLst>
                </a:gridCol>
                <a:gridCol w="507786">
                  <a:extLst>
                    <a:ext uri="{9D8B030D-6E8A-4147-A177-3AD203B41FA5}">
                      <a16:colId xmlns:a16="http://schemas.microsoft.com/office/drawing/2014/main" val="4116877331"/>
                    </a:ext>
                  </a:extLst>
                </a:gridCol>
                <a:gridCol w="507786">
                  <a:extLst>
                    <a:ext uri="{9D8B030D-6E8A-4147-A177-3AD203B41FA5}">
                      <a16:colId xmlns:a16="http://schemas.microsoft.com/office/drawing/2014/main" val="3588653778"/>
                    </a:ext>
                  </a:extLst>
                </a:gridCol>
              </a:tblGrid>
              <a:tr h="101345">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Arrest rates</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82039761"/>
                  </a:ext>
                </a:extLst>
              </a:tr>
              <a:tr h="101345">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No</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Yes</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49034570"/>
                  </a:ext>
                </a:extLst>
              </a:tr>
              <a:tr h="101345">
                <a:tc rowSpan="6">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Biological evidence collected </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No</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2704</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968</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3672</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659580985"/>
                  </a:ext>
                </a:extLst>
              </a:tr>
              <a:tr h="101345">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arrest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u="none" dirty="0">
                          <a:solidFill>
                            <a:schemeClr val="bg1"/>
                          </a:solidFill>
                          <a:effectLst/>
                          <a:latin typeface="Baskerville Old Face" panose="02020602080505020303" pitchFamily="18" charset="0"/>
                        </a:rPr>
                        <a:t>91.9</a:t>
                      </a:r>
                      <a:r>
                        <a:rPr lang="en-US" sz="600" dirty="0">
                          <a:solidFill>
                            <a:schemeClr val="bg1"/>
                          </a:solidFill>
                          <a:effectLst/>
                          <a:latin typeface="Baskerville Old Face" panose="02020602080505020303" pitchFamily="18" charset="0"/>
                        </a:rPr>
                        <a: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u="none" dirty="0">
                          <a:solidFill>
                            <a:schemeClr val="bg1"/>
                          </a:solidFill>
                          <a:effectLst/>
                          <a:latin typeface="Baskerville Old Face" panose="02020602080505020303" pitchFamily="18" charset="0"/>
                        </a:rPr>
                        <a:t>76.6</a:t>
                      </a:r>
                      <a:r>
                        <a:rPr lang="en-US" sz="600" dirty="0">
                          <a:solidFill>
                            <a:schemeClr val="bg1"/>
                          </a:solidFill>
                          <a:effectLst/>
                          <a:latin typeface="Baskerville Old Face" panose="02020602080505020303" pitchFamily="18" charset="0"/>
                        </a:rPr>
                        <a: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u="none" dirty="0">
                          <a:solidFill>
                            <a:schemeClr val="bg1"/>
                          </a:solidFill>
                          <a:effectLst/>
                          <a:latin typeface="Baskerville Old Face" panose="02020602080505020303" pitchFamily="18" charset="0"/>
                        </a:rPr>
                        <a:t>87.3</a:t>
                      </a:r>
                      <a:r>
                        <a:rPr lang="en-US" sz="600" dirty="0">
                          <a:solidFill>
                            <a:schemeClr val="bg1"/>
                          </a:solidFill>
                          <a:effectLst/>
                          <a:latin typeface="Baskerville Old Face" panose="02020602080505020303" pitchFamily="18" charset="0"/>
                        </a:rPr>
                        <a: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995048697"/>
                  </a:ext>
                </a:extLst>
              </a:tr>
              <a:tr h="101345">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64.3%</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23.0%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u="none" dirty="0">
                          <a:solidFill>
                            <a:schemeClr val="bg1"/>
                          </a:solidFill>
                          <a:effectLst/>
                          <a:latin typeface="Baskerville Old Face" panose="02020602080505020303" pitchFamily="18" charset="0"/>
                        </a:rPr>
                        <a:t>87.3</a:t>
                      </a:r>
                      <a:r>
                        <a:rPr lang="en-US" sz="600" dirty="0">
                          <a:solidFill>
                            <a:schemeClr val="bg1"/>
                          </a:solidFill>
                          <a:effectLst/>
                          <a:latin typeface="Baskerville Old Face" panose="02020602080505020303" pitchFamily="18" charset="0"/>
                        </a:rPr>
                        <a: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2596524205"/>
                  </a:ext>
                </a:extLst>
              </a:tr>
              <a:tr h="101345">
                <a:tc vMerge="1">
                  <a:txBody>
                    <a:bodyPr/>
                    <a:lstStyle/>
                    <a:p>
                      <a:endParaRPr lang="en-US"/>
                    </a:p>
                  </a:txBody>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Yes</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237</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296</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533</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3012877598"/>
                  </a:ext>
                </a:extLst>
              </a:tr>
              <a:tr h="101345">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arrest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8.1%</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23.4%</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12.7%</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3504564223"/>
                  </a:ext>
                </a:extLst>
              </a:tr>
              <a:tr h="101345">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5.6%</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7.0%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12.7%</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1386208915"/>
                  </a:ext>
                </a:extLst>
              </a:tr>
              <a:tr h="101345">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2941</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1264</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4205</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3498293953"/>
                  </a:ext>
                </a:extLst>
              </a:tr>
              <a:tr h="101345">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arrest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tc>
                <a:extLst>
                  <a:ext uri="{0D108BD9-81ED-4DB2-BD59-A6C34878D82A}">
                    <a16:rowId xmlns:a16="http://schemas.microsoft.com/office/drawing/2014/main" val="1712206451"/>
                  </a:ext>
                </a:extLst>
              </a:tr>
              <a:tr h="101345">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69.9%</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30.1%</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100.0%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56489440"/>
                  </a:ext>
                </a:extLst>
              </a:tr>
            </a:tbl>
          </a:graphicData>
        </a:graphic>
      </p:graphicFrame>
      <p:sp>
        <p:nvSpPr>
          <p:cNvPr id="18" name="Text Box 45">
            <a:extLst>
              <a:ext uri="{FF2B5EF4-FFF2-40B4-BE49-F238E27FC236}">
                <a16:creationId xmlns:a16="http://schemas.microsoft.com/office/drawing/2014/main" id="{05D1C916-A6AD-4615-AB66-3B95561CCB30}"/>
              </a:ext>
            </a:extLst>
          </p:cNvPr>
          <p:cNvSpPr txBox="1">
            <a:spLocks noChangeArrowheads="1"/>
          </p:cNvSpPr>
          <p:nvPr/>
        </p:nvSpPr>
        <p:spPr bwMode="auto">
          <a:xfrm>
            <a:off x="5952238" y="5466198"/>
            <a:ext cx="3186685" cy="1380137"/>
          </a:xfrm>
          <a:prstGeom prst="rect">
            <a:avLst/>
          </a:prstGeom>
          <a:noFill/>
          <a:ln w="254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Table 4. Latent Print </a:t>
            </a:r>
            <a:r>
              <a:rPr lang="en-US" sz="900" b="1" i="1" dirty="0">
                <a:solidFill>
                  <a:prstClr val="white"/>
                </a:solidFill>
                <a:latin typeface="Times New Roman" panose="02020603050405020304" pitchFamily="18" charset="0"/>
                <a:cs typeface="Times New Roman" panose="02020603050405020304" pitchFamily="18" charset="0"/>
              </a:rPr>
              <a:t>E</a:t>
            </a:r>
            <a:r>
              <a:rPr kumimoji="0" lang="en-US" sz="900" b="1" i="1" u="none" strike="noStrike" kern="1200" cap="none" spc="0" normalizeH="0" baseline="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vidence</a:t>
            </a:r>
            <a:r>
              <a:rPr kumimoji="0" lang="en-US" sz="9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&amp; </a:t>
            </a:r>
            <a:r>
              <a:rPr lang="en-US" sz="900" b="1" i="1" dirty="0">
                <a:solidFill>
                  <a:prstClr val="white"/>
                </a:solidFill>
                <a:latin typeface="Times New Roman" panose="02020603050405020304" pitchFamily="18" charset="0"/>
                <a:cs typeface="Times New Roman" panose="02020603050405020304" pitchFamily="18" charset="0"/>
              </a:rPr>
              <a:t>A</a:t>
            </a:r>
            <a:r>
              <a:rPr kumimoji="0" lang="en-US" sz="900" b="1" i="1" u="none" strike="noStrike" kern="1200" cap="none" spc="0" normalizeH="0" baseline="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rrest</a:t>
            </a:r>
            <a:r>
              <a:rPr kumimoji="0" lang="en-US" sz="9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lang="en-US" sz="900" b="1" i="1" dirty="0">
                <a:solidFill>
                  <a:prstClr val="white"/>
                </a:solidFill>
                <a:latin typeface="Times New Roman" panose="02020603050405020304" pitchFamily="18" charset="0"/>
                <a:cs typeface="Times New Roman" panose="02020603050405020304" pitchFamily="18" charset="0"/>
              </a:rPr>
              <a:t>R</a:t>
            </a:r>
            <a:r>
              <a:rPr kumimoji="0" lang="en-US" sz="900" b="1" i="1" u="none" strike="noStrike" kern="1200" cap="none" spc="0" normalizeH="0" baseline="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ates</a:t>
            </a:r>
            <a:endParaRPr kumimoji="0" lang="en-US" sz="9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latin typeface="Arial" panose="020B0604020202020204" pitchFamily="34" charset="0"/>
            </a:endParaRPr>
          </a:p>
        </p:txBody>
      </p:sp>
      <p:graphicFrame>
        <p:nvGraphicFramePr>
          <p:cNvPr id="19" name="Table 18">
            <a:extLst>
              <a:ext uri="{FF2B5EF4-FFF2-40B4-BE49-F238E27FC236}">
                <a16:creationId xmlns:a16="http://schemas.microsoft.com/office/drawing/2014/main" id="{E65C19A1-46F5-447B-B5F0-2CA427FD9DBD}"/>
              </a:ext>
            </a:extLst>
          </p:cNvPr>
          <p:cNvGraphicFramePr>
            <a:graphicFrameLocks noGrp="1"/>
          </p:cNvGraphicFramePr>
          <p:nvPr>
            <p:extLst>
              <p:ext uri="{D42A27DB-BD31-4B8C-83A1-F6EECF244321}">
                <p14:modId xmlns:p14="http://schemas.microsoft.com/office/powerpoint/2010/main" val="3047733762"/>
              </p:ext>
            </p:extLst>
          </p:nvPr>
        </p:nvGraphicFramePr>
        <p:xfrm>
          <a:off x="6007100" y="5709037"/>
          <a:ext cx="3056276" cy="1050434"/>
        </p:xfrm>
        <a:graphic>
          <a:graphicData uri="http://schemas.openxmlformats.org/drawingml/2006/table">
            <a:tbl>
              <a:tblPr firstRow="1" firstCol="1" bandRow="1">
                <a:tableStyleId>{2D5ABB26-0587-4C30-8999-92F81FD0307C}</a:tableStyleId>
              </a:tblPr>
              <a:tblGrid>
                <a:gridCol w="773529">
                  <a:extLst>
                    <a:ext uri="{9D8B030D-6E8A-4147-A177-3AD203B41FA5}">
                      <a16:colId xmlns:a16="http://schemas.microsoft.com/office/drawing/2014/main" val="41514455"/>
                    </a:ext>
                  </a:extLst>
                </a:gridCol>
                <a:gridCol w="773529">
                  <a:extLst>
                    <a:ext uri="{9D8B030D-6E8A-4147-A177-3AD203B41FA5}">
                      <a16:colId xmlns:a16="http://schemas.microsoft.com/office/drawing/2014/main" val="3996297179"/>
                    </a:ext>
                  </a:extLst>
                </a:gridCol>
                <a:gridCol w="502870">
                  <a:extLst>
                    <a:ext uri="{9D8B030D-6E8A-4147-A177-3AD203B41FA5}">
                      <a16:colId xmlns:a16="http://schemas.microsoft.com/office/drawing/2014/main" val="3752561903"/>
                    </a:ext>
                  </a:extLst>
                </a:gridCol>
                <a:gridCol w="503174">
                  <a:extLst>
                    <a:ext uri="{9D8B030D-6E8A-4147-A177-3AD203B41FA5}">
                      <a16:colId xmlns:a16="http://schemas.microsoft.com/office/drawing/2014/main" val="4191698481"/>
                    </a:ext>
                  </a:extLst>
                </a:gridCol>
                <a:gridCol w="503174">
                  <a:extLst>
                    <a:ext uri="{9D8B030D-6E8A-4147-A177-3AD203B41FA5}">
                      <a16:colId xmlns:a16="http://schemas.microsoft.com/office/drawing/2014/main" val="2585980386"/>
                    </a:ext>
                  </a:extLst>
                </a:gridCol>
              </a:tblGrid>
              <a:tr h="95494">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Arrest rates</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4921474"/>
                  </a:ext>
                </a:extLst>
              </a:tr>
              <a:tr h="95494">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No</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Yes</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493898"/>
                  </a:ext>
                </a:extLst>
              </a:tr>
              <a:tr h="95494">
                <a:tc rowSpan="6">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Latent print evidence collected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No</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2589</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1157</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3746</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631122769"/>
                  </a:ext>
                </a:extLst>
              </a:tr>
              <a:tr h="95494">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arrest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88.0%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91.5%</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89.1%</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182690993"/>
                  </a:ext>
                </a:extLst>
              </a:tr>
              <a:tr h="95494">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61.6%</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27.5%</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89.1%</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6619086"/>
                  </a:ext>
                </a:extLst>
              </a:tr>
              <a:tr h="95494">
                <a:tc vMerge="1">
                  <a:txBody>
                    <a:bodyPr/>
                    <a:lstStyle/>
                    <a:p>
                      <a:endParaRPr lang="en-US"/>
                    </a:p>
                  </a:txBody>
                  <a:tcPr/>
                </a:tc>
                <a:tc>
                  <a:txBody>
                    <a:bodyPr/>
                    <a:lstStyle/>
                    <a:p>
                      <a:pPr marL="0" marR="0" algn="ctr">
                        <a:lnSpc>
                          <a:spcPct val="107000"/>
                        </a:lnSpc>
                        <a:spcBef>
                          <a:spcPts val="0"/>
                        </a:spcBef>
                        <a:spcAft>
                          <a:spcPts val="0"/>
                        </a:spcAft>
                      </a:pPr>
                      <a:r>
                        <a:rPr lang="en-US" sz="600" dirty="0">
                          <a:solidFill>
                            <a:schemeClr val="bg1"/>
                          </a:solidFill>
                          <a:effectLst/>
                          <a:latin typeface="Baskerville Old Face" panose="02020602080505020303" pitchFamily="18" charset="0"/>
                        </a:rPr>
                        <a:t>Yes</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352</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107</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459</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13246539"/>
                  </a:ext>
                </a:extLst>
              </a:tr>
              <a:tr h="95494">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arrest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12.0%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8.5%</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10.9%</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137584933"/>
                  </a:ext>
                </a:extLst>
              </a:tr>
              <a:tr h="95494">
                <a:tc vMerge="1">
                  <a:txBody>
                    <a:bodyPr/>
                    <a:lstStyle/>
                    <a:p>
                      <a:endParaRPr lang="en-US"/>
                    </a:p>
                  </a:txBody>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8.4%</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2.5%</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10.9%</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49718865"/>
                  </a:ext>
                </a:extLst>
              </a:tr>
              <a:tr h="95494">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Total</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2941</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1264</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4205</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20536069"/>
                  </a:ext>
                </a:extLst>
              </a:tr>
              <a:tr h="95494">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 </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within arrest</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100.0%</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73994104"/>
                  </a:ext>
                </a:extLst>
              </a:tr>
              <a:tr h="95494">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 </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%of Total</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69.9%</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a:solidFill>
                            <a:schemeClr val="bg1"/>
                          </a:solidFill>
                          <a:effectLst/>
                          <a:latin typeface="Baskerville Old Face" panose="02020602080505020303" pitchFamily="18" charset="0"/>
                        </a:rPr>
                        <a:t>30.1%</a:t>
                      </a:r>
                      <a:endParaRPr lang="en-US" sz="60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600" dirty="0">
                          <a:solidFill>
                            <a:schemeClr val="bg1"/>
                          </a:solidFill>
                          <a:effectLst/>
                          <a:latin typeface="Baskerville Old Face" panose="02020602080505020303" pitchFamily="18" charset="0"/>
                        </a:rPr>
                        <a:t>100.0%</a:t>
                      </a:r>
                      <a:endParaRPr lang="en-US" sz="600" dirty="0">
                        <a:solidFill>
                          <a:schemeClr val="bg1"/>
                        </a:solidFill>
                        <a:effectLst/>
                        <a:latin typeface="Baskerville Old Face" panose="02020602080505020303" pitchFamily="18" charset="0"/>
                        <a:ea typeface="맑은 고딕" panose="020B0503020000020004" pitchFamily="50" charset="-127"/>
                        <a:cs typeface="Times New Roman" panose="02020603050405020304" pitchFamily="18" charset="0"/>
                      </a:endParaRPr>
                    </a:p>
                  </a:txBody>
                  <a:tcPr marL="68580" marR="68580" marT="0" marB="0">
                    <a:lnL>
                      <a:noFill/>
                    </a:lnL>
                    <a:lnR>
                      <a:noFill/>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663642"/>
                  </a:ext>
                </a:extLst>
              </a:tr>
            </a:tbl>
          </a:graphicData>
        </a:graphic>
      </p:graphicFrame>
    </p:spTree>
    <p:extLst>
      <p:ext uri="{BB962C8B-B14F-4D97-AF65-F5344CB8AC3E}">
        <p14:creationId xmlns:p14="http://schemas.microsoft.com/office/powerpoint/2010/main" val="1048316563"/>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1474</Words>
  <Application>Microsoft Office PowerPoint</Application>
  <PresentationFormat>Widescreen</PresentationFormat>
  <Paragraphs>245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Baskerville Old Face</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Dalton Skaggs</dc:creator>
  <cp:lastModifiedBy>Michael Shapiro</cp:lastModifiedBy>
  <cp:revision>81</cp:revision>
  <dcterms:created xsi:type="dcterms:W3CDTF">2020-09-17T17:23:48Z</dcterms:created>
  <dcterms:modified xsi:type="dcterms:W3CDTF">2020-10-09T20:00:41Z</dcterms:modified>
</cp:coreProperties>
</file>