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jpg!s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embeddedFontLs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 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427"/>
    <p:restoredTop sz="66432"/>
  </p:normalViewPr>
  <p:slideViewPr>
    <p:cSldViewPr snapToGrid="0">
      <p:cViewPr varScale="1">
        <p:scale>
          <a:sx n="100" d="100"/>
          <a:sy n="100" d="100"/>
        </p:scale>
        <p:origin x="151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9199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9199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9538bfc7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9538bfc7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/>
              <a:t>Provide Law Enforcement with proper training: LEOs are the ones catching traffickers so they should also be able to recognize the victims and provide resources.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/>
              <a:t>Once LE has a better grasp on the situation, they can extend training to other professions that come into contact with victims (some examples: Teachers, victims advocates, medical personnel).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9538bfc7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9538bfc7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33333"/>
                </a:solidFill>
              </a:rPr>
              <a:t>1) Start a process of self-education about trafficking through free online resources.</a:t>
            </a: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Arial"/>
              <a:buNone/>
            </a:pPr>
            <a:r>
              <a:rPr lang="en" dirty="0">
                <a:solidFill>
                  <a:srgbClr val="333333"/>
                </a:solidFill>
              </a:rPr>
              <a:t>2) Build an understanding of the indicators of trafficking.</a:t>
            </a:r>
            <a:endParaRPr dirty="0">
              <a:solidFill>
                <a:srgbClr val="333333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Arial"/>
              <a:buNone/>
              <a:tabLst/>
              <a:defRPr/>
            </a:pPr>
            <a:r>
              <a:rPr lang="en" dirty="0">
                <a:solidFill>
                  <a:srgbClr val="333333"/>
                </a:solidFill>
              </a:rPr>
              <a:t>3) Refocus the lens</a:t>
            </a:r>
            <a:r>
              <a:rPr lang="en-US" dirty="0">
                <a:solidFill>
                  <a:srgbClr val="333333"/>
                </a:solidFill>
              </a:rPr>
              <a:t>through which law enforcement agencies view these cases.</a:t>
            </a: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Arial"/>
              <a:buNone/>
            </a:pPr>
            <a:r>
              <a:rPr lang="en" dirty="0">
                <a:solidFill>
                  <a:srgbClr val="333333"/>
                </a:solidFill>
              </a:rPr>
              <a:t>4) </a:t>
            </a:r>
            <a:r>
              <a:rPr lang="en-US" dirty="0">
                <a:solidFill>
                  <a:srgbClr val="333333"/>
                </a:solidFill>
              </a:rPr>
              <a:t>Integrate</a:t>
            </a:r>
            <a:r>
              <a:rPr lang="en" dirty="0">
                <a:solidFill>
                  <a:srgbClr val="333333"/>
                </a:solidFill>
              </a:rPr>
              <a:t> assessment of human trafficking into other criminal investigations.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Arial"/>
              <a:buNone/>
            </a:pP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33333"/>
                </a:solidFill>
              </a:rPr>
              <a:t>There are low-cost and free training options. </a:t>
            </a:r>
            <a:endParaRPr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9538bfc7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9538bfc7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dirty="0"/>
              <a:t>The National Center for Missing and Exploited Children: Law Enforcement resources specific to cases with children.</a:t>
            </a: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dirty="0"/>
              <a:t>DHS Blue Campaign: offers basic information and support for law enforcement.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dirty="0"/>
              <a:t>The IACP: Guide, toolkit, training course, etc.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dirty="0"/>
              <a:t>DOJ </a:t>
            </a:r>
            <a:r>
              <a:rPr lang="en-US" sz="1100" dirty="0"/>
              <a:t>Office for Victims of Crime, Training and Technical Assistance Center</a:t>
            </a:r>
            <a:r>
              <a:rPr lang="en" dirty="0"/>
              <a:t>: Free training for wider variety of professions.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dirty="0"/>
              <a:t>Reach out to a task force in your area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dirty="0"/>
              <a:t>Don’t wait!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Traffickers aren’t waiting for more research so neither should you!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c93941892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c93941892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Does not cover apprehending traffickers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Focuses mostly on sex trafficking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-US" dirty="0"/>
              <a:t>Only covers domestic efforts of international system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6f91993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6f91993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c93941892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c93941892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6f919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6f919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Buyers, traffickers, and </a:t>
            </a:r>
            <a:r>
              <a:rPr lang="en" u="sng" dirty="0"/>
              <a:t>victims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Basic Idea: If we better educate professionals, we will mitigate risk factors of human trafficking.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Factors that put individuals at risk for human trafficking</a:t>
            </a:r>
            <a:endParaRPr lang="en-US"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How traffickers use these factors</a:t>
            </a:r>
            <a:endParaRPr lang="en-US" dirty="0"/>
          </a:p>
          <a:p>
            <a:pPr marL="457200" lvl="0" indent="-342900" rtl="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 dirty="0"/>
              <a:t>How professionals can learn to combat traffickers’ methods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ada529c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ada529cc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Knowledge is power.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pass down knowledge all the way from researchers to the streets.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9538bfc7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9538bfc7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risk factor is anything that makes a victim vulnerable to this. Traffickers look for someone who will not </a:t>
            </a:r>
            <a:r>
              <a:rPr lang="en" i="1" dirty="0"/>
              <a:t>ask</a:t>
            </a:r>
            <a:r>
              <a:rPr lang="en" dirty="0"/>
              <a:t> for help.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dbb841612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dbb841612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VERY limited data. Based on information given voluntarily by survivors.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c93941892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c93941892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A lot of things the victim may have grown up around. 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Powerplay - Emotional, physical, and economic abuse (control of money).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Drugs - Get victim addicted. May give before solicited sex.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Other Types of Abuse -  inadequate food or sleep</a:t>
            </a: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"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/>
              <a:t>Knowing these helps identifying victims and parts of community that are at-risk</a:t>
            </a:r>
            <a:r>
              <a:rPr lang="en-US" sz="1200" dirty="0">
                <a:latin typeface="Times New Roman"/>
                <a:cs typeface="Times New Roman"/>
                <a:sym typeface="Times New Roman"/>
              </a:rPr>
              <a:t>.</a:t>
            </a:r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dcb15034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dcb15034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Often have contact with CJ system but choose not to report. Afraid of: 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Being charged: for prostitution, drug use, etc.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Trafficker finding out they reported. 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Stigma: of being victim, of getting help with mental health eventually, of going to the police. Depends on what’s acceptable in that specific community.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9538bfc7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9538bfc7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Safe Harbor Laws: 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dirty="0"/>
              <a:t>More likely to place juveniles in child welfare system than juvenile CJ system.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dirty="0"/>
              <a:t>These are not always implemented.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Training professionals: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dirty="0"/>
              <a:t>Human trafficking specific assessment are more successful than general assessments in both identifying victims and assessing which individuals are at risk. 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Char char="●"/>
            </a:pPr>
            <a:r>
              <a:rPr lang="en" dirty="0"/>
              <a:t>Healthcare professionals: Come into a lot of contact with victims and are often more trusted by them than Law Enforcement.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c9394189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c9394189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issue is how movies portray victims.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example, they are shown in chains, which usually does not happen literally. Their chains are more likely malnourishment, drugs, and other things mentioned before. Teach to ID those.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Workers also need to know </a:t>
            </a:r>
            <a:r>
              <a:rPr lang="en" i="1"/>
              <a:t>what</a:t>
            </a:r>
            <a:r>
              <a:rPr lang="en"/>
              <a:t> to do when confronted with these situations.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xhere.com/en/photo/1534747" TargetMode="Externa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en/write-plan-business-startup-593333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lickr.com/photos/danielbentley/544052310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lickr.com/photos/danielbentley/544052310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journalistsresource.org/studies/society/internet/how-good-enough-technology-can-stifle-innova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!s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en/photo/145290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!s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en/photo/145290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en/photo/15347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Human Trafficking Risk Factors </a:t>
            </a:r>
            <a:endParaRPr lang="en-US" sz="39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and How to Mitigate Them</a:t>
            </a:r>
            <a:endParaRPr lang="en-US" sz="3900"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Julia Ross</a:t>
            </a:r>
          </a:p>
        </p:txBody>
      </p:sp>
      <p:sp>
        <p:nvSpPr>
          <p:cNvPr id="54" name="Google Shape;54;p13"/>
          <p:cNvSpPr txBox="1"/>
          <p:nvPr/>
        </p:nvSpPr>
        <p:spPr>
          <a:xfrm>
            <a:off x="580500" y="621900"/>
            <a:ext cx="7983000" cy="38997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 Professionals to Properly Identify Victims</a:t>
            </a:r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Provide Law Enforcement with proper training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These extend training to other professions</a:t>
            </a:r>
            <a:endParaRPr dirty="0"/>
          </a:p>
        </p:txBody>
      </p:sp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 l="8133" r="13815"/>
          <a:stretch/>
        </p:blipFill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5;p22">
            <a:extLst>
              <a:ext uri="{FF2B5EF4-FFF2-40B4-BE49-F238E27FC236}">
                <a16:creationId xmlns:a16="http://schemas.microsoft.com/office/drawing/2014/main" id="{15583F91-05A7-C94E-A389-D2762B92C231}"/>
              </a:ext>
            </a:extLst>
          </p:cNvPr>
          <p:cNvPicPr preferRelativeResize="0"/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875" r="50000" b="-192"/>
          <a:stretch/>
        </p:blipFill>
        <p:spPr>
          <a:xfrm>
            <a:off x="4832400" y="1152473"/>
            <a:ext cx="3995928" cy="3419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FBI Process of Beginning Education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33333"/>
                </a:solidFill>
              </a:rPr>
              <a:t>1) Start self-education</a:t>
            </a: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33333"/>
                </a:solidFill>
              </a:rPr>
              <a:t>2) Build an understanding</a:t>
            </a: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33333"/>
                </a:solidFill>
              </a:rPr>
              <a:t>3) Refocus the lens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33333"/>
                </a:solidFill>
              </a:rPr>
              <a:t>4) Integrate assessment</a:t>
            </a:r>
            <a:endParaRPr sz="1800" dirty="0"/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640" t="-9" r="16230" b="-101"/>
          <a:stretch/>
        </p:blipFill>
        <p:spPr>
          <a:xfrm>
            <a:off x="4832400" y="1152475"/>
            <a:ext cx="3999900" cy="3419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Low-Cost or Free Resources</a:t>
            </a:r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>
              <a:lnSpc>
                <a:spcPct val="200000"/>
              </a:lnSpc>
              <a:buSzPts val="1400"/>
            </a:pPr>
            <a:r>
              <a:rPr lang="en-US" sz="1400" dirty="0"/>
              <a:t>National Center for Missing and Exploited Children</a:t>
            </a: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DHS Blue Campaign</a:t>
            </a: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IACP</a:t>
            </a: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DOJ</a:t>
            </a: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Local </a:t>
            </a:r>
            <a:r>
              <a:rPr lang="en-US" sz="1400"/>
              <a:t>task force</a:t>
            </a:r>
            <a:endParaRPr lang="en-US" sz="1400"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Don’t wait!</a:t>
            </a:r>
          </a:p>
        </p:txBody>
      </p:sp>
      <p:pic>
        <p:nvPicPr>
          <p:cNvPr id="6" name="Graphic 5" descr="Classroom">
            <a:extLst>
              <a:ext uri="{FF2B5EF4-FFF2-40B4-BE49-F238E27FC236}">
                <a16:creationId xmlns:a16="http://schemas.microsoft.com/office/drawing/2014/main" id="{5730071E-1215-E941-92E1-CD28883BA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0450" y="445025"/>
            <a:ext cx="572700" cy="572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969742-0988-7B43-8008-7B2786311848}"/>
              </a:ext>
            </a:extLst>
          </p:cNvPr>
          <p:cNvSpPr txBox="1"/>
          <p:nvPr/>
        </p:nvSpPr>
        <p:spPr>
          <a:xfrm>
            <a:off x="-358346" y="364524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265500" y="72407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Limitations of this Research</a:t>
            </a:r>
            <a:endParaRPr dirty="0"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Apprehending traffickers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Sex trafficking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 dirty="0"/>
              <a:t>Domestic efforts</a:t>
            </a:r>
            <a:endParaRPr dirty="0"/>
          </a:p>
        </p:txBody>
      </p:sp>
      <p:pic>
        <p:nvPicPr>
          <p:cNvPr id="6" name="Graphic 5" descr="Research">
            <a:extLst>
              <a:ext uri="{FF2B5EF4-FFF2-40B4-BE49-F238E27FC236}">
                <a16:creationId xmlns:a16="http://schemas.microsoft.com/office/drawing/2014/main" id="{D5916A85-17FA-294E-B48A-58DD02B5D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0900" y="271242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265500" y="72407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Further Research</a:t>
            </a:r>
            <a:endParaRPr dirty="0"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Would this work in all of America’s sub-cultures?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What is the most realistic way to implement this?</a:t>
            </a:r>
            <a:endParaRPr/>
          </a:p>
        </p:txBody>
      </p:sp>
      <p:pic>
        <p:nvPicPr>
          <p:cNvPr id="5" name="Graphic 4" descr="Research">
            <a:extLst>
              <a:ext uri="{FF2B5EF4-FFF2-40B4-BE49-F238E27FC236}">
                <a16:creationId xmlns:a16="http://schemas.microsoft.com/office/drawing/2014/main" id="{E605970B-567D-9B4C-8465-10A2FA36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0900" y="271242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Cited</a:t>
            </a: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Cole, J., &amp; Sprang, G. (2020). Post-Implementation of a Safe Harbor Law in the U.S.: Review of state administrative data. </a:t>
            </a:r>
            <a:r>
              <a:rPr lang="en" sz="12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Child Abuse &amp; Neglect</a:t>
            </a:r>
            <a:r>
              <a:rPr lang="en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" sz="12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101</a:t>
            </a:r>
            <a:r>
              <a:rPr lang="en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ScienceDirect. </a:t>
            </a:r>
            <a:endParaRPr sz="12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Mostajabian</a:t>
            </a:r>
            <a:r>
              <a:rPr lang="en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S., Santa Maria, D., </a:t>
            </a:r>
            <a:r>
              <a:rPr lang="en" sz="1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Wiemann</a:t>
            </a:r>
            <a:r>
              <a:rPr lang="en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C., Newlin, E., &amp; </a:t>
            </a:r>
            <a:r>
              <a:rPr lang="en" sz="1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Bocchini</a:t>
            </a:r>
            <a:r>
              <a:rPr lang="en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C. (2019). Identifying Sexual and Labor Exploitation among Sheltered Youth Experiencing Homelessness: A Comparison of Screening Methods. </a:t>
            </a:r>
            <a:r>
              <a:rPr lang="en" sz="12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International Journal of Environmental Research and Public Health</a:t>
            </a:r>
            <a:r>
              <a:rPr lang="en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" sz="12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16</a:t>
            </a:r>
            <a:r>
              <a:rPr lang="en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(3). MEDLINE with Full Text.</a:t>
            </a:r>
            <a:endParaRPr sz="1200" dirty="0">
              <a:solidFill>
                <a:srgbClr val="333333"/>
              </a:solidFill>
              <a:highlight>
                <a:srgbClr val="F5F5F5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Henderson, M., &amp; Hoffman, R. (2020). Free and Low-Cost Strategies to Help Address Human Trafficking. </a:t>
            </a:r>
            <a:r>
              <a:rPr lang="en" sz="12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FBI Law Enforcement Bulletin</a:t>
            </a:r>
            <a:r>
              <a:rPr lang="en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1–9.</a:t>
            </a: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2018 U.S. National Human Trafficking Hotline Statistics. (2020, February 13). Retrieved October 05, 2020</a:t>
            </a:r>
            <a:endParaRPr sz="1200" dirty="0">
              <a:solidFill>
                <a:srgbClr val="333333"/>
              </a:solidFill>
              <a:highlight>
                <a:srgbClr val="F5F5F5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Overview</a:t>
            </a:r>
            <a:endParaRPr lang="en-US" dirty="0"/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507AD64A-D189-4534-9A9B-F2D00FF2F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</p:spPr>
        <p:txBody>
          <a:bodyPr/>
          <a:lstStyle/>
          <a:p>
            <a:r>
              <a:rPr lang="en-US" dirty="0"/>
              <a:t>Victim-Centered Approach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Factors</a:t>
            </a:r>
            <a:endParaRPr lang="en-US"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Traffickers</a:t>
            </a:r>
            <a:endParaRPr lang="en-US" dirty="0"/>
          </a:p>
          <a:p>
            <a:pPr marL="457200" lvl="0" indent="-342900" rtl="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 dirty="0"/>
              <a:t>Response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Outlined Plan</a:t>
            </a:r>
            <a:endParaRPr/>
          </a:p>
        </p:txBody>
      </p:sp>
      <p:grpSp>
        <p:nvGrpSpPr>
          <p:cNvPr id="68" name="Google Shape;68;p15"/>
          <p:cNvGrpSpPr/>
          <p:nvPr/>
        </p:nvGrpSpPr>
        <p:grpSpPr>
          <a:xfrm>
            <a:off x="311687" y="1783164"/>
            <a:ext cx="2599363" cy="1577378"/>
            <a:chOff x="0" y="1189989"/>
            <a:chExt cx="2726700" cy="1635436"/>
          </a:xfrm>
        </p:grpSpPr>
        <p:sp>
          <p:nvSpPr>
            <p:cNvPr id="69" name="Google Shape;69;p15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Research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" name="Google Shape;70;p15"/>
            <p:cNvSpPr txBox="1"/>
            <p:nvPr/>
          </p:nvSpPr>
          <p:spPr>
            <a:xfrm>
              <a:off x="410850" y="2057125"/>
              <a:ext cx="1905000" cy="7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Research risk factors and how to combat them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2469410" y="1782957"/>
            <a:ext cx="2422621" cy="1577584"/>
            <a:chOff x="2263425" y="1189775"/>
            <a:chExt cx="2541300" cy="1635650"/>
          </a:xfrm>
        </p:grpSpPr>
        <p:sp>
          <p:nvSpPr>
            <p:cNvPr id="72" name="Google Shape;72;p15"/>
            <p:cNvSpPr/>
            <p:nvPr/>
          </p:nvSpPr>
          <p:spPr>
            <a:xfrm>
              <a:off x="2263425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Law Enforcement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" name="Google Shape;73;p15"/>
            <p:cNvSpPr txBox="1"/>
            <p:nvPr/>
          </p:nvSpPr>
          <p:spPr>
            <a:xfrm>
              <a:off x="2512200" y="2057125"/>
              <a:ext cx="1905000" cy="7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Implementation on a smaller scale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" name="Google Shape;74;p15"/>
          <p:cNvGrpSpPr/>
          <p:nvPr/>
        </p:nvGrpSpPr>
        <p:grpSpPr>
          <a:xfrm>
            <a:off x="4439451" y="1782957"/>
            <a:ext cx="2422621" cy="1577584"/>
            <a:chOff x="4329974" y="1189775"/>
            <a:chExt cx="2541300" cy="1635650"/>
          </a:xfrm>
        </p:grpSpPr>
        <p:sp>
          <p:nvSpPr>
            <p:cNvPr id="75" name="Google Shape;75;p15"/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Other Professions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" name="Google Shape;76;p15"/>
            <p:cNvSpPr txBox="1"/>
            <p:nvPr/>
          </p:nvSpPr>
          <p:spPr>
            <a:xfrm>
              <a:off x="4613550" y="2057125"/>
              <a:ext cx="1905000" cy="7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Implementation on a larger scale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" name="Google Shape;77;p15"/>
          <p:cNvGrpSpPr/>
          <p:nvPr/>
        </p:nvGrpSpPr>
        <p:grpSpPr>
          <a:xfrm>
            <a:off x="6409699" y="1782957"/>
            <a:ext cx="2422621" cy="1577584"/>
            <a:chOff x="6396739" y="1189775"/>
            <a:chExt cx="2541300" cy="1635650"/>
          </a:xfrm>
        </p:grpSpPr>
        <p:sp>
          <p:nvSpPr>
            <p:cNvPr id="78" name="Google Shape;78;p15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Systematic Help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79;p15"/>
            <p:cNvSpPr txBox="1"/>
            <p:nvPr/>
          </p:nvSpPr>
          <p:spPr>
            <a:xfrm>
              <a:off x="6714900" y="2057125"/>
              <a:ext cx="1905000" cy="7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Victims receive help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Factors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No one to report to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Do not trust system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Not recognizably victims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Easily manipulated</a:t>
            </a:r>
            <a:endParaRPr dirty="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832402" y="1152475"/>
            <a:ext cx="3995928" cy="3419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Factors - Specifics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Recent migration/relocation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Substance use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Homeless or unstably housed youth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Female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Latinx or Asian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Preexisting criminal networks</a:t>
            </a:r>
            <a:endParaRPr dirty="0"/>
          </a:p>
        </p:txBody>
      </p:sp>
      <p:pic>
        <p:nvPicPr>
          <p:cNvPr id="6" name="Google Shape;87;p16">
            <a:extLst>
              <a:ext uri="{FF2B5EF4-FFF2-40B4-BE49-F238E27FC236}">
                <a16:creationId xmlns:a16="http://schemas.microsoft.com/office/drawing/2014/main" id="{5D3DB891-47AB-7544-B720-1C6C29371297}"/>
              </a:ext>
            </a:extLst>
          </p:cNvPr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832402" y="1152475"/>
            <a:ext cx="3995928" cy="3419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Manipulation &amp; Coercion</a:t>
            </a:r>
            <a:endParaRPr dirty="0"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Powerplay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Drugs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Other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03381-78FF-1A40-89B7-3DADD556DCF7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36372" y="1149019"/>
            <a:ext cx="3995928" cy="34198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Issue of Trust</a:t>
            </a: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Do not trust system</a:t>
            </a:r>
            <a:endParaRPr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Traffickers might find out</a:t>
            </a: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Stigma</a:t>
            </a:r>
            <a:endParaRPr sz="1000" dirty="0"/>
          </a:p>
        </p:txBody>
      </p:sp>
      <p:pic>
        <p:nvPicPr>
          <p:cNvPr id="7" name="Google Shape;127;p21">
            <a:extLst>
              <a:ext uri="{FF2B5EF4-FFF2-40B4-BE49-F238E27FC236}">
                <a16:creationId xmlns:a16="http://schemas.microsoft.com/office/drawing/2014/main" id="{0572F4F8-8FAB-F941-99CD-05913909E8F6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363" r="6343"/>
          <a:stretch/>
        </p:blipFill>
        <p:spPr>
          <a:xfrm>
            <a:off x="4832402" y="1152475"/>
            <a:ext cx="3995928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Issue of Trust</a:t>
            </a: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Safe Harbor Laws</a:t>
            </a:r>
            <a:endParaRPr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Training professionals</a:t>
            </a:r>
            <a:endParaRPr dirty="0"/>
          </a:p>
          <a:p>
            <a:pPr marL="914400" lvl="1" indent="-304800" algn="l" rtl="0">
              <a:spcBef>
                <a:spcPts val="160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Human trafficking specific tests</a:t>
            </a:r>
            <a:endParaRPr dirty="0"/>
          </a:p>
          <a:p>
            <a:pPr marL="914400" lvl="1" indent="-304800" algn="l" rtl="0">
              <a:spcBef>
                <a:spcPts val="1600"/>
              </a:spcBef>
              <a:spcAft>
                <a:spcPts val="1600"/>
              </a:spcAft>
              <a:buSzPts val="1200"/>
              <a:buChar char="○"/>
            </a:pPr>
            <a:r>
              <a:rPr lang="en" dirty="0"/>
              <a:t>Teach what to look for</a:t>
            </a:r>
            <a:endParaRPr dirty="0"/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363" r="6343"/>
          <a:stretch/>
        </p:blipFill>
        <p:spPr>
          <a:xfrm>
            <a:off x="4832401" y="1152475"/>
            <a:ext cx="3995928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 Professionals to Properly Identify Victims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Mismatch Hollywood’s portrayal </a:t>
            </a: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Do not know what to do</a:t>
            </a:r>
            <a:endParaRPr dirty="0"/>
          </a:p>
        </p:txBody>
      </p:sp>
      <p:pic>
        <p:nvPicPr>
          <p:cNvPr id="135" name="Google Shape;135;p22"/>
          <p:cNvPicPr preferRelativeResize="0"/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875" r="50000" b="-192"/>
          <a:stretch/>
        </p:blipFill>
        <p:spPr>
          <a:xfrm>
            <a:off x="4832400" y="1152474"/>
            <a:ext cx="3999900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1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2000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958</Words>
  <Application>Microsoft Office PowerPoint</Application>
  <PresentationFormat>On-screen Show (16:9)</PresentationFormat>
  <Paragraphs>123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Roboto</vt:lpstr>
      <vt:lpstr>Times New Roman</vt:lpstr>
      <vt:lpstr>Simple Light</vt:lpstr>
      <vt:lpstr>Human Trafficking Risk Factors  and How to Mitigate Them</vt:lpstr>
      <vt:lpstr>Overview</vt:lpstr>
      <vt:lpstr>Outlined Plan</vt:lpstr>
      <vt:lpstr>Risk Factors</vt:lpstr>
      <vt:lpstr>Risk Factors - Specifics</vt:lpstr>
      <vt:lpstr>Manipulation &amp; Coercion</vt:lpstr>
      <vt:lpstr>The Issue of Trust</vt:lpstr>
      <vt:lpstr>The Issue of Trust</vt:lpstr>
      <vt:lpstr>Teaching Professionals to Properly Identify Victims</vt:lpstr>
      <vt:lpstr>Teaching Professionals to Properly Identify Victims</vt:lpstr>
      <vt:lpstr>FBI Process of Beginning Education </vt:lpstr>
      <vt:lpstr>Low-Cost or Free Resources</vt:lpstr>
      <vt:lpstr>Limitations of this Research</vt:lpstr>
      <vt:lpstr>Further Research</vt:lpstr>
      <vt:lpstr>Works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Trafficking Risk Factors  and How to Mitigate Them</dc:title>
  <dc:creator>artsygirljuju@gmail.com</dc:creator>
  <cp:lastModifiedBy>Michael Shapiro</cp:lastModifiedBy>
  <cp:revision>26</cp:revision>
  <cp:lastPrinted>2020-10-08T20:33:14Z</cp:lastPrinted>
  <dcterms:created xsi:type="dcterms:W3CDTF">2020-10-06T21:51:32Z</dcterms:created>
  <dcterms:modified xsi:type="dcterms:W3CDTF">2020-10-12T14:40:45Z</dcterms:modified>
</cp:coreProperties>
</file>