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62" r:id="rId8"/>
    <p:sldId id="263" r:id="rId9"/>
    <p:sldId id="264" r:id="rId10"/>
    <p:sldId id="276" r:id="rId11"/>
    <p:sldId id="265" r:id="rId12"/>
    <p:sldId id="273" r:id="rId13"/>
    <p:sldId id="274" r:id="rId14"/>
    <p:sldId id="277" r:id="rId15"/>
    <p:sldId id="268" r:id="rId16"/>
    <p:sldId id="267" r:id="rId17"/>
    <p:sldId id="269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 Hager" initials="JH" lastIdx="1" clrIdx="0">
    <p:extLst>
      <p:ext uri="{19B8F6BF-5375-455C-9EA6-DF929625EA0E}">
        <p15:presenceInfo xmlns:p15="http://schemas.microsoft.com/office/powerpoint/2012/main" userId="49f3f8a2dad4131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6218F-B98C-41E8-8F58-AA04D15222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DE791F-F1FD-4393-8510-8919EB4F5F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0AEAA-062E-4B7A-8639-ED5A3AD6E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D736-FC87-4E11-BDBF-2C5B8CE4511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0050A-BC58-47D9-970B-67DE63B39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46A06-B02D-42CA-B34F-052CA170C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78D9-A619-499C-9440-769663986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08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FB8EB-4D9B-476A-8AAE-EDCED98E1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8B3D6C-8F17-4479-A6AB-EB497EC83E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F419A-CF32-4541-80A7-13EFE0B17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D736-FC87-4E11-BDBF-2C5B8CE4511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4EDC3-8469-4CEE-AEB7-1916B927E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3C946-F630-457A-93DB-187063DBF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78D9-A619-499C-9440-769663986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92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1379AB-CDC2-45F1-9DD7-0576D55E5B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D3D679-2057-4DBF-BB76-5A4C8C4D09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1AC89-DDF0-4890-85E6-01094A171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D736-FC87-4E11-BDBF-2C5B8CE4511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5F918-326A-49C7-A936-119C3DD7C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FC912-25E9-4BD7-AE64-DA2397867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78D9-A619-499C-9440-769663986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8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C236B-1070-47A9-B18E-6977389E4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C1CB6-77D8-4484-A14D-A743C9F55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6FF90-54AF-4D5D-98BB-A4A57B58F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D736-FC87-4E11-BDBF-2C5B8CE4511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74D73-E1F9-446D-9653-42140169C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6DA7B-D1C2-421D-B3A5-D65407985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78D9-A619-499C-9440-769663986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7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7983D-5CE1-48C9-B5C8-455C624FA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3AA47-5089-4987-9FD6-0DFDC16B2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C14F9-52B6-41AD-99C0-98BB693B5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D736-FC87-4E11-BDBF-2C5B8CE4511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569DB-E09F-4773-B5DE-0CA40B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74597-E2C7-45E8-8345-C3F9AE40E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78D9-A619-499C-9440-769663986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6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7C66B-F5BE-424F-8A76-F0FC10FDA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38148-5B70-4F51-B8C5-1897631E43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D4CAAE-29F6-48D9-AF5E-B04DEDCC1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616C7F-F8B8-4A55-B638-2A3CF42E1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D736-FC87-4E11-BDBF-2C5B8CE4511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FECF2C-F310-4BE6-A20C-52ECEF082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C4A750-8D18-46B6-8290-BAB2258A4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78D9-A619-499C-9440-769663986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06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47784-0755-4B30-B974-C1AD9DE20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AC945-DF22-41C5-A7D9-015E1EAE8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ED3217-B1CD-431D-A3FC-9638A0578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14BE8E-23DE-45A1-B592-D47CBCDC4E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E981BF-3BF1-4CEA-96A3-FF8222C889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C807F-0E32-4F34-A442-CD97CABFF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D736-FC87-4E11-BDBF-2C5B8CE4511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CC3D68-E5E0-46AD-B7B1-231BC9BF1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7C0361-586F-4801-A16A-0B0156727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78D9-A619-499C-9440-769663986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0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79555-A7F6-41EB-BA90-FEF06CBF8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D0D0F2-516A-4E31-9D1E-31E7CE38A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D736-FC87-4E11-BDBF-2C5B8CE4511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838EE7-F946-41F7-8829-95E1349F4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854C77-74DA-49CA-A491-7F98FCE6E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78D9-A619-499C-9440-769663986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3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258441-A08E-4DB4-943A-808F81CFA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D736-FC87-4E11-BDBF-2C5B8CE4511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FB5EE0-6D8D-4EC2-81F0-E94DEEF26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374F76-7655-48D5-9BB6-F768612C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78D9-A619-499C-9440-769663986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8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49905-0971-41A9-8667-DD1FB8D6A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8C2F0-765F-4902-92DE-0C05AABFF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EF370B-877A-49B2-84F4-5053D7AEA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8E82E6-EC5E-4A65-A731-88806C377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D736-FC87-4E11-BDBF-2C5B8CE4511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B2773B-F0FC-43C3-A405-C22D2EC55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06CB1-EB31-4B8C-BC98-2F3451752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78D9-A619-499C-9440-769663986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5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30345-6628-4CD4-864C-7ED1DBE97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5ECB55-F5E7-4C9F-AD25-57E8C08FEB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603C55-070F-4855-91F9-57D848320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DC893-4B4A-41A5-BEE6-8A2E63C20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D736-FC87-4E11-BDBF-2C5B8CE4511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0FECE-195E-4778-BB70-48FEFCEE3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AD8487-DC01-4286-ABCF-13A3198CA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178D9-A619-499C-9440-769663986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2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060E3F-84BE-4D15-86A2-2FB3597A3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F09EB-9D96-4A14-85FC-190E04A0A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DE9B3-796A-4A7D-983C-C2BDB7F490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9D736-FC87-4E11-BDBF-2C5B8CE4511D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04EFF-623D-4BCD-93BB-D783994B20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C8BB0-9E2A-4701-8A6F-BECDA67A52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178D9-A619-499C-9440-769663986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4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E8917-64EB-4343-9B2F-E41F82162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3298"/>
            <a:ext cx="9144000" cy="2536165"/>
          </a:xfrm>
        </p:spPr>
        <p:txBody>
          <a:bodyPr>
            <a:normAutofit fontScale="90000"/>
          </a:bodyPr>
          <a:lstStyle/>
          <a:p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4400" b="1" dirty="0"/>
            </a:br>
            <a:r>
              <a:rPr lang="en-US" sz="4400" b="1" dirty="0"/>
              <a:t>Factors Associated with Adult Deaths Caused by Prescription Opioid Use in Conjunction with Alcohol, Marijuana, Methamphetamine, or Cocaine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1DEEF2-D078-49C0-8DB9-65D867EE8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204" y="3115237"/>
            <a:ext cx="11231592" cy="3255962"/>
          </a:xfrm>
        </p:spPr>
        <p:txBody>
          <a:bodyPr>
            <a:noAutofit/>
          </a:bodyPr>
          <a:lstStyle/>
          <a:p>
            <a:r>
              <a:rPr lang="en-US" sz="5400" b="1" dirty="0"/>
              <a:t>Jon M. Hager and </a:t>
            </a:r>
          </a:p>
          <a:p>
            <a:r>
              <a:rPr lang="en-US" sz="5400" b="1" dirty="0"/>
              <a:t>John S. Batchelder</a:t>
            </a:r>
            <a:br>
              <a:rPr lang="en-US" sz="5400" b="1" dirty="0"/>
            </a:br>
            <a:r>
              <a:rPr lang="en-US" sz="5400" b="1" dirty="0"/>
              <a:t>Department of Criminal Justice</a:t>
            </a:r>
            <a:br>
              <a:rPr lang="en-US" sz="5400" b="1" dirty="0"/>
            </a:br>
            <a:r>
              <a:rPr lang="en-US" sz="5400" b="1" dirty="0"/>
              <a:t>University of North Georgia</a:t>
            </a:r>
            <a:endParaRPr lang="en-US" sz="5400" dirty="0"/>
          </a:p>
        </p:txBody>
      </p:sp>
      <p:pic>
        <p:nvPicPr>
          <p:cNvPr id="1026" name="Picture 2" descr="University of North Georgia Reviews | Glassdoor">
            <a:extLst>
              <a:ext uri="{FF2B5EF4-FFF2-40B4-BE49-F238E27FC236}">
                <a16:creationId xmlns:a16="http://schemas.microsoft.com/office/drawing/2014/main" id="{2A2E5873-3F9B-4C10-90C3-E11D9FD5E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162" y="2829463"/>
            <a:ext cx="3271838" cy="1847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390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Dependent variable: Cause of death (opioid-only or polysubstance)</a:t>
            </a: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/>
              <a:t>Independent Variables </a:t>
            </a:r>
          </a:p>
          <a:p>
            <a:pPr marL="0" indent="0">
              <a:buNone/>
            </a:pPr>
            <a:r>
              <a:rPr lang="en-US" sz="5400" dirty="0"/>
              <a:t>(biological sex, race, and age)</a:t>
            </a:r>
          </a:p>
        </p:txBody>
      </p:sp>
    </p:spTree>
    <p:extLst>
      <p:ext uri="{BB962C8B-B14F-4D97-AF65-F5344CB8AC3E}">
        <p14:creationId xmlns:p14="http://schemas.microsoft.com/office/powerpoint/2010/main" val="1266051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B4FEC-CE65-49C9-810A-87E8A5B36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Dependent Variable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6523A-8E56-4551-8832-1773031C4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247 subjects</a:t>
            </a:r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107 Opioid only  </a:t>
            </a:r>
          </a:p>
          <a:p>
            <a:pPr marL="0" indent="0" algn="ctr">
              <a:buNone/>
            </a:pPr>
            <a:r>
              <a:rPr lang="en-US" sz="6000" dirty="0"/>
              <a:t>140 Poly-substance use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2782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Independent Variable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000" dirty="0"/>
              <a:t>Biological Gender:</a:t>
            </a:r>
          </a:p>
          <a:p>
            <a:pPr marL="0" indent="0" algn="ctr">
              <a:buNone/>
            </a:pPr>
            <a:r>
              <a:rPr lang="en-US" sz="6000" dirty="0"/>
              <a:t> (162 males and 85 females)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581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Independent Variable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003" y="1842878"/>
            <a:ext cx="10515600" cy="4351338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7300" dirty="0"/>
              <a:t>Race:    45% Caucasian</a:t>
            </a:r>
          </a:p>
          <a:p>
            <a:pPr marL="0" indent="0" algn="ctr">
              <a:buNone/>
            </a:pPr>
            <a:r>
              <a:rPr lang="en-US" sz="7300" dirty="0"/>
              <a:t>                          44% African-American</a:t>
            </a:r>
          </a:p>
          <a:p>
            <a:pPr marL="0" indent="0" algn="ctr">
              <a:buNone/>
            </a:pPr>
            <a:r>
              <a:rPr lang="en-US" sz="7300" dirty="0"/>
              <a:t>       7% Asian </a:t>
            </a:r>
          </a:p>
          <a:p>
            <a:pPr marL="0" indent="0" algn="ctr">
              <a:buNone/>
            </a:pPr>
            <a:r>
              <a:rPr lang="en-US" sz="7300" dirty="0"/>
              <a:t>           7% Hispanic</a:t>
            </a:r>
            <a:r>
              <a:rPr lang="en-US" sz="48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1000" dirty="0"/>
              <a:t>Recoded dichotomously :   Caucasian and Non-Caucasian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37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Independent Variable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dirty="0"/>
              <a:t>Age:  Range 18 to 68 years-of-age (mean 39.77 - - Median 39)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6000" dirty="0"/>
              <a:t> Recoded dichotomously</a:t>
            </a:r>
          </a:p>
          <a:p>
            <a:pPr marL="0" indent="0">
              <a:buNone/>
            </a:pPr>
            <a:r>
              <a:rPr lang="en-US" sz="6000" dirty="0"/>
              <a:t>  (39 and below, &gt; age-40)</a:t>
            </a:r>
          </a:p>
          <a:p>
            <a:pPr marL="0" indent="0">
              <a:buNone/>
            </a:pPr>
            <a:r>
              <a:rPr lang="en-US" dirty="0"/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1473140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4519A-EC65-4A8F-95D1-092E215B1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Data Analysis &amp;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D3DB8-90BF-4DF5-9187-2C7D6949E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Sex:    Null rejected   χ</a:t>
            </a:r>
            <a:r>
              <a:rPr lang="en-US" baseline="30000" dirty="0"/>
              <a:t>2</a:t>
            </a:r>
            <a:r>
              <a:rPr lang="en-US" baseline="-25000" dirty="0"/>
              <a:t>(1,</a:t>
            </a:r>
            <a:r>
              <a:rPr lang="en-US" i="1" baseline="-25000" dirty="0"/>
              <a:t>N </a:t>
            </a:r>
            <a:r>
              <a:rPr lang="en-US" baseline="-25000" dirty="0"/>
              <a:t>= 247)</a:t>
            </a:r>
            <a:r>
              <a:rPr lang="en-US" dirty="0"/>
              <a:t> = 10.834, p. = .001.    Lambda  12%.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Race: Null Retained    χ</a:t>
            </a:r>
            <a:r>
              <a:rPr lang="en-US" baseline="30000" dirty="0"/>
              <a:t>2</a:t>
            </a:r>
            <a:r>
              <a:rPr lang="en-US" baseline="-25000" dirty="0"/>
              <a:t>(1,</a:t>
            </a:r>
            <a:r>
              <a:rPr lang="en-US" i="1" baseline="-25000" dirty="0"/>
              <a:t>N </a:t>
            </a:r>
            <a:r>
              <a:rPr lang="en-US" baseline="-25000" dirty="0"/>
              <a:t>= 250)</a:t>
            </a:r>
            <a:r>
              <a:rPr lang="en-US" dirty="0"/>
              <a:t> = 0.323, p. = .570.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Age: Null Rejected   χ</a:t>
            </a:r>
            <a:r>
              <a:rPr lang="en-US" baseline="30000" dirty="0"/>
              <a:t>2</a:t>
            </a:r>
            <a:r>
              <a:rPr lang="en-US" baseline="-25000" dirty="0"/>
              <a:t>(1,</a:t>
            </a:r>
            <a:r>
              <a:rPr lang="en-US" i="1" baseline="-25000" dirty="0"/>
              <a:t>N </a:t>
            </a:r>
            <a:r>
              <a:rPr lang="en-US" baseline="-25000" dirty="0"/>
              <a:t>= 250)</a:t>
            </a:r>
            <a:r>
              <a:rPr lang="en-US" dirty="0"/>
              <a:t> = 3.905, p. = .048.         Lambda  12%.  </a:t>
            </a:r>
          </a:p>
        </p:txBody>
      </p:sp>
    </p:spTree>
    <p:extLst>
      <p:ext uri="{BB962C8B-B14F-4D97-AF65-F5344CB8AC3E}">
        <p14:creationId xmlns:p14="http://schemas.microsoft.com/office/powerpoint/2010/main" val="3303140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3145D-6ECA-4E29-BA47-CA6FD00F8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92021-88D8-477F-A478-0574FEF34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Overdose Data to Action &amp; CDC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3600" dirty="0"/>
              <a:t>Cooperative agreement Data from emergency rooms </a:t>
            </a:r>
          </a:p>
          <a:p>
            <a:pPr marL="457200" lvl="1" indent="0">
              <a:buNone/>
            </a:pPr>
            <a:endParaRPr lang="en-US" sz="3600" dirty="0"/>
          </a:p>
          <a:p>
            <a:pPr marL="457200" lvl="1" indent="0">
              <a:buNone/>
            </a:pPr>
            <a:r>
              <a:rPr lang="en-US" sz="3600" dirty="0"/>
              <a:t>Descriptions of drug overdose deaths -medical examiner and coroner  </a:t>
            </a:r>
          </a:p>
          <a:p>
            <a:pPr marL="457200" lvl="1" indent="0">
              <a:buNone/>
            </a:pPr>
            <a:endParaRPr lang="en-US" sz="3600" dirty="0"/>
          </a:p>
          <a:p>
            <a:pPr marL="457200" lvl="1" indent="0">
              <a:buNone/>
            </a:pPr>
            <a:r>
              <a:rPr lang="en-US" sz="3600" dirty="0"/>
              <a:t>A follow-up study: Was Overdose Data Plan effective?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81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A981C-F03D-4349-9A18-E13259C4B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D5525-ACBF-470D-9419-378CC2787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000" dirty="0"/>
              <a:t>Overdose Data to Action &amp; CDC </a:t>
            </a:r>
          </a:p>
          <a:p>
            <a:pPr marL="0" indent="0">
              <a:buNone/>
            </a:pPr>
            <a:r>
              <a:rPr lang="en-US" sz="3600" dirty="0"/>
              <a:t>Primary physicians -- Patients die while hospitalized (inpatient). </a:t>
            </a:r>
          </a:p>
          <a:p>
            <a:pPr marL="457200" lvl="1" indent="0">
              <a:buNone/>
            </a:pPr>
            <a:r>
              <a:rPr lang="en-US" sz="3600" dirty="0"/>
              <a:t>(Not often reported to a medical examiner or coroner)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Inpatient medical history </a:t>
            </a:r>
          </a:p>
          <a:p>
            <a:pPr marL="0" indent="0">
              <a:buNone/>
            </a:pPr>
            <a:r>
              <a:rPr lang="en-US" sz="3600" dirty="0"/>
              <a:t>(to determine the use of other drugs prior to prescribing an opioid)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438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71A09-6769-4F2F-A37B-DC04AB97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1F10C-F736-4A65-9E84-76AD1A99D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Education</a:t>
            </a:r>
          </a:p>
          <a:p>
            <a:pPr marL="457200" lvl="1" indent="0">
              <a:buNone/>
            </a:pPr>
            <a:endParaRPr lang="en-US" sz="5400" dirty="0"/>
          </a:p>
          <a:p>
            <a:pPr marL="457200" lvl="1" indent="0">
              <a:buNone/>
            </a:pPr>
            <a:r>
              <a:rPr lang="en-US" sz="5400" dirty="0"/>
              <a:t>Healthcare professionals</a:t>
            </a:r>
          </a:p>
          <a:p>
            <a:pPr marL="457200" lvl="1" indent="0">
              <a:buNone/>
            </a:pPr>
            <a:r>
              <a:rPr lang="en-US" sz="5400" dirty="0"/>
              <a:t>Public education</a:t>
            </a:r>
          </a:p>
          <a:p>
            <a:pPr marL="457200" lvl="1" indent="0">
              <a:buNone/>
            </a:pPr>
            <a:r>
              <a:rPr lang="en-US" sz="5400" dirty="0"/>
              <a:t>Criminal justice professionals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461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C2945-3A2F-46A6-90FE-02E9B6788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b="1" dirty="0"/>
              <a:t>The Opioid Crisis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FD7CE-9DDD-4F2B-9E41-8CE1FD57F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Crisis began -- 1999</a:t>
            </a:r>
          </a:p>
          <a:p>
            <a:r>
              <a:rPr lang="en-US" sz="3600" b="1" dirty="0"/>
              <a:t>White House Recognition -- 2011</a:t>
            </a:r>
          </a:p>
          <a:p>
            <a:r>
              <a:rPr lang="en-US" sz="3600" b="1" dirty="0"/>
              <a:t>70,000 dead  from overdoses -- 2017 </a:t>
            </a:r>
          </a:p>
          <a:p>
            <a:pPr marL="914400" lvl="2" indent="0">
              <a:buNone/>
            </a:pPr>
            <a:r>
              <a:rPr lang="en-US" sz="3200" dirty="0"/>
              <a:t>(48,000 opioid-related)</a:t>
            </a:r>
          </a:p>
          <a:p>
            <a:r>
              <a:rPr lang="en-US" sz="3600" b="1" dirty="0"/>
              <a:t>CDC:  Drug overdose top cause of death -- 2019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200" dirty="0"/>
              <a:t>(Injury-related)</a:t>
            </a:r>
          </a:p>
        </p:txBody>
      </p:sp>
    </p:spTree>
    <p:extLst>
      <p:ext uri="{BB962C8B-B14F-4D97-AF65-F5344CB8AC3E}">
        <p14:creationId xmlns:p14="http://schemas.microsoft.com/office/powerpoint/2010/main" val="3009533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7A0D8-ADCA-43E2-A3A9-86B6E90F3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Federal, State, &amp; Local Government Approaches to Suppress Opioid Overdo</a:t>
            </a:r>
            <a:r>
              <a:rPr lang="en-US" dirty="0"/>
              <a:t>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F9FD4-9859-4C9E-8593-5721AF2AB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/>
              <a:t>CDC’s Evidence-Based Strategies:</a:t>
            </a:r>
          </a:p>
          <a:p>
            <a:endParaRPr lang="en-US" dirty="0"/>
          </a:p>
          <a:p>
            <a:r>
              <a:rPr lang="en-US" dirty="0"/>
              <a:t>1. Medication-assisted treatment</a:t>
            </a:r>
          </a:p>
          <a:p>
            <a:r>
              <a:rPr lang="en-US" dirty="0"/>
              <a:t>2. Academic detailing</a:t>
            </a:r>
          </a:p>
          <a:p>
            <a:r>
              <a:rPr lang="en-US" dirty="0"/>
              <a:t>3. Medications that have no prior-authorization requirements </a:t>
            </a:r>
          </a:p>
          <a:p>
            <a:r>
              <a:rPr lang="en-US" dirty="0"/>
              <a:t>4. Routine testing for Fentanyl in clinical settings</a:t>
            </a:r>
          </a:p>
          <a:p>
            <a:r>
              <a:rPr lang="en-US" dirty="0"/>
              <a:t>5. 911 Good Samaritan Laws</a:t>
            </a:r>
          </a:p>
          <a:p>
            <a:r>
              <a:rPr lang="en-US" dirty="0"/>
              <a:t>6. Naloxone distribution in treatment and criminal justice settings </a:t>
            </a:r>
          </a:p>
        </p:txBody>
      </p:sp>
    </p:spTree>
    <p:extLst>
      <p:ext uri="{BB962C8B-B14F-4D97-AF65-F5344CB8AC3E}">
        <p14:creationId xmlns:p14="http://schemas.microsoft.com/office/powerpoint/2010/main" val="668931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4E4D2-1062-4B12-822F-29F7496D3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 of Literature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3B5C3-0026-4B87-9C24-D0E027BE4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Kandel, Hu, </a:t>
            </a:r>
            <a:r>
              <a:rPr lang="en-US" dirty="0" err="1"/>
              <a:t>Griesler</a:t>
            </a:r>
            <a:r>
              <a:rPr lang="en-US" dirty="0"/>
              <a:t>, and Wall (2017)</a:t>
            </a:r>
          </a:p>
          <a:p>
            <a:r>
              <a:rPr lang="en-US" dirty="0"/>
              <a:t>2. </a:t>
            </a:r>
            <a:r>
              <a:rPr lang="en-US" dirty="0" err="1"/>
              <a:t>Griesler</a:t>
            </a:r>
            <a:r>
              <a:rPr lang="en-US" dirty="0"/>
              <a:t>, Hu, Wall, and Kandel (2019)</a:t>
            </a:r>
          </a:p>
          <a:p>
            <a:r>
              <a:rPr lang="en-US" dirty="0"/>
              <a:t>3. Esther, Carole, and Traci (2014) </a:t>
            </a:r>
          </a:p>
          <a:p>
            <a:r>
              <a:rPr lang="en-US" dirty="0"/>
              <a:t>4. Singh et al. (2018) </a:t>
            </a:r>
          </a:p>
          <a:p>
            <a:r>
              <a:rPr lang="en-US" dirty="0"/>
              <a:t>5. The National Institute on Drug Abuse (2018a)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957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B7E7B-4D49-4570-BAF2-0750860F0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6116" y="2020186"/>
            <a:ext cx="4645250" cy="2275368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dirty="0"/>
              <a:t>Fulton County, GA</a:t>
            </a:r>
            <a:br>
              <a:rPr lang="en-US" sz="3600" dirty="0"/>
            </a:br>
            <a:r>
              <a:rPr lang="en-US" sz="3600" dirty="0"/>
              <a:t>10% of Georgia’s 10.3 million persons (U.S. Census Bureau, 2018)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Fulton County, Georgia - Wikipedia">
            <a:extLst>
              <a:ext uri="{FF2B5EF4-FFF2-40B4-BE49-F238E27FC236}">
                <a16:creationId xmlns:a16="http://schemas.microsoft.com/office/drawing/2014/main" id="{1D02847F-B43F-4518-B183-7EE9CCE4985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2" r="-1" b="-1"/>
          <a:stretch/>
        </p:blipFill>
        <p:spPr bwMode="auto"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106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9E83A-9227-48FC-9F38-F032F6B18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Demographics of Fulton County, GA</a:t>
            </a:r>
            <a:br>
              <a:rPr lang="en-US" dirty="0"/>
            </a:br>
            <a:r>
              <a:rPr lang="en-US" dirty="0"/>
              <a:t>(U.S. Census Bureau, 2018)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F0D19-14DE-4316-9893-5DA2331C0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48% male, 52% female</a:t>
            </a:r>
          </a:p>
          <a:p>
            <a:r>
              <a:rPr lang="en-US" dirty="0"/>
              <a:t>2. 45% Caucasian </a:t>
            </a:r>
          </a:p>
          <a:p>
            <a:r>
              <a:rPr lang="en-US" dirty="0"/>
              <a:t>3. 44% African-American</a:t>
            </a:r>
          </a:p>
          <a:p>
            <a:r>
              <a:rPr lang="en-US" dirty="0"/>
              <a:t>4. 7% Asian</a:t>
            </a:r>
          </a:p>
          <a:p>
            <a:r>
              <a:rPr lang="en-US" dirty="0"/>
              <a:t>7% Hispanic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4400" dirty="0"/>
              <a:t>287 opioid-related deaths 2014 -- 2016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041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3AC22-7844-49E7-8C23-BF50EF1A5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/>
              <a:t>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F69A2-2243-4CAD-B1A9-7C0729CA5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5800" dirty="0">
                <a:solidFill>
                  <a:schemeClr val="accent1">
                    <a:lumMod val="75000"/>
                  </a:schemeClr>
                </a:solidFill>
              </a:rPr>
              <a:t>Dependent Variable</a:t>
            </a:r>
          </a:p>
          <a:p>
            <a:pPr marL="0" indent="0" algn="ctr">
              <a:buNone/>
            </a:pPr>
            <a:r>
              <a:rPr lang="en-US" sz="4400" dirty="0">
                <a:latin typeface="Algerian" panose="04020705040A02060702" pitchFamily="82" charset="0"/>
              </a:rPr>
              <a:t>Primary cause of death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5800" dirty="0">
                <a:solidFill>
                  <a:schemeClr val="accent1">
                    <a:lumMod val="75000"/>
                  </a:schemeClr>
                </a:solidFill>
              </a:rPr>
              <a:t>Independent Variables</a:t>
            </a:r>
          </a:p>
          <a:p>
            <a:pPr marL="0" indent="0" algn="ctr">
              <a:buNone/>
            </a:pPr>
            <a:r>
              <a:rPr lang="en-US" sz="4400" dirty="0">
                <a:latin typeface="Algerian" panose="04020705040A02060702" pitchFamily="82" charset="0"/>
              </a:rPr>
              <a:t>Decedent’s age </a:t>
            </a:r>
          </a:p>
          <a:p>
            <a:pPr marL="0" indent="0" algn="ctr">
              <a:buNone/>
            </a:pPr>
            <a:r>
              <a:rPr lang="en-US" sz="4400" dirty="0">
                <a:latin typeface="Algerian" panose="04020705040A02060702" pitchFamily="82" charset="0"/>
              </a:rPr>
              <a:t>Biological sex </a:t>
            </a:r>
          </a:p>
          <a:p>
            <a:pPr marL="0" indent="0" algn="ctr">
              <a:buNone/>
            </a:pPr>
            <a:r>
              <a:rPr lang="en-US" sz="4400" dirty="0">
                <a:latin typeface="Algerian" panose="04020705040A02060702" pitchFamily="82" charset="0"/>
              </a:rPr>
              <a:t>Race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43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E394F-0986-4C6F-9F68-2D82EECE5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/>
              <a:t>Polysubstance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0B817-09D7-4BBB-95EF-1D9429AE2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4800" dirty="0"/>
              <a:t>Prescription opioid plus one or more of: </a:t>
            </a:r>
          </a:p>
          <a:p>
            <a:pPr marL="0" indent="0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5400" dirty="0">
                <a:latin typeface="Algerian" panose="04020705040A02060702" pitchFamily="82" charset="0"/>
              </a:rPr>
              <a:t>Cocaine -- methamphetamine, marijuana -- alcohol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849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CB408-3F94-487C-856F-F3337512C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Hypotheses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2D217-AA99-4ADB-AA65-13CD2EBF1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H</a:t>
            </a:r>
            <a:r>
              <a:rPr lang="en-US" sz="3200" baseline="-25000" dirty="0"/>
              <a:t>1</a:t>
            </a:r>
            <a:r>
              <a:rPr lang="en-US" sz="3200" dirty="0"/>
              <a:t>: Opioid-only deaths and polysubstance-user deaths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Biological sex (male and female)</a:t>
            </a:r>
          </a:p>
          <a:p>
            <a:pPr marL="0" indent="0">
              <a:buNone/>
            </a:pPr>
            <a:r>
              <a:rPr lang="en-US" sz="3200" dirty="0"/>
              <a:t>H</a:t>
            </a:r>
            <a:r>
              <a:rPr lang="en-US" sz="3200" baseline="-25000" dirty="0"/>
              <a:t>2</a:t>
            </a:r>
            <a:r>
              <a:rPr lang="en-US" sz="3200" dirty="0"/>
              <a:t>: Opioid-only deaths and polysubstance-user deaths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Age (age-39 and below or greater than age-39</a:t>
            </a:r>
            <a:r>
              <a:rPr lang="en-US" sz="4000" dirty="0"/>
              <a:t>)</a:t>
            </a:r>
          </a:p>
          <a:p>
            <a:pPr marL="0" indent="0">
              <a:buNone/>
            </a:pPr>
            <a:r>
              <a:rPr lang="en-US" sz="3200" dirty="0"/>
              <a:t>H</a:t>
            </a:r>
            <a:r>
              <a:rPr lang="en-US" sz="3200" baseline="-25000" dirty="0"/>
              <a:t>3</a:t>
            </a:r>
            <a:r>
              <a:rPr lang="en-US" sz="3200" dirty="0"/>
              <a:t>: Opioid-only deaths and polysubstance-user deaths</a:t>
            </a:r>
          </a:p>
          <a:p>
            <a:pPr marL="0" indent="0" algn="ctr">
              <a:buNone/>
            </a:pPr>
            <a:r>
              <a:rPr lang="en-US" sz="3200" dirty="0"/>
              <a:t>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Race – (Caucasian or African-American, Latino, and Asian)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122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</TotalTime>
  <Words>619</Words>
  <Application>Microsoft Office PowerPoint</Application>
  <PresentationFormat>Widescreen</PresentationFormat>
  <Paragraphs>111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Algerian</vt:lpstr>
      <vt:lpstr>Arial</vt:lpstr>
      <vt:lpstr>Calibri</vt:lpstr>
      <vt:lpstr>Calibri Light</vt:lpstr>
      <vt:lpstr>Office Theme</vt:lpstr>
      <vt:lpstr>     Factors Associated with Adult Deaths Caused by Prescription Opioid Use in Conjunction with Alcohol, Marijuana, Methamphetamine, or Cocaine</vt:lpstr>
      <vt:lpstr>The Opioid Crisis </vt:lpstr>
      <vt:lpstr>Federal, State, &amp; Local Government Approaches to Suppress Opioid Overdoses</vt:lpstr>
      <vt:lpstr>Summary of Literature Review</vt:lpstr>
      <vt:lpstr>Fulton County, GA 10% of Georgia’s 10.3 million persons (U.S. Census Bureau, 2018)</vt:lpstr>
      <vt:lpstr>Demographics of Fulton County, GA (U.S. Census Bureau, 2018) </vt:lpstr>
      <vt:lpstr>Variables</vt:lpstr>
      <vt:lpstr>Polysubstance Use</vt:lpstr>
      <vt:lpstr>Hypotheses</vt:lpstr>
      <vt:lpstr>Variables</vt:lpstr>
      <vt:lpstr>Dependent Variable</vt:lpstr>
      <vt:lpstr>Independent Variable #1</vt:lpstr>
      <vt:lpstr>Independent Variable #2</vt:lpstr>
      <vt:lpstr>Independent Variable #3</vt:lpstr>
      <vt:lpstr>Data Analysis &amp; Results</vt:lpstr>
      <vt:lpstr>Prevention</vt:lpstr>
      <vt:lpstr>Prevention</vt:lpstr>
      <vt:lpstr>Prevention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Associated with Adult Deaths Caused by Prescription Opioid Use in Conjunction with Alcohol, Marijuana, Methamphetamine, or Cocaine  Jon M. Hager and John S. Batchelder University of North Georgia</dc:title>
  <dc:creator>Jon Hager</dc:creator>
  <cp:lastModifiedBy>Michael Shapiro</cp:lastModifiedBy>
  <cp:revision>35</cp:revision>
  <dcterms:created xsi:type="dcterms:W3CDTF">2020-05-29T18:07:00Z</dcterms:created>
  <dcterms:modified xsi:type="dcterms:W3CDTF">2020-10-09T16:23:24Z</dcterms:modified>
</cp:coreProperties>
</file>