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sldIdLst>
    <p:sldId id="256" r:id="rId2"/>
    <p:sldId id="289" r:id="rId3"/>
    <p:sldId id="267" r:id="rId4"/>
    <p:sldId id="273" r:id="rId5"/>
    <p:sldId id="291" r:id="rId6"/>
    <p:sldId id="274" r:id="rId7"/>
    <p:sldId id="283" r:id="rId8"/>
    <p:sldId id="275" r:id="rId9"/>
    <p:sldId id="279" r:id="rId10"/>
    <p:sldId id="260" r:id="rId11"/>
    <p:sldId id="262" r:id="rId12"/>
    <p:sldId id="264" r:id="rId13"/>
    <p:sldId id="280" r:id="rId14"/>
    <p:sldId id="282"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8CF50A-9DC7-624E-B757-18DA013AF6EF}">
          <p14:sldIdLst>
            <p14:sldId id="256"/>
            <p14:sldId id="289"/>
            <p14:sldId id="267"/>
            <p14:sldId id="273"/>
            <p14:sldId id="291"/>
            <p14:sldId id="274"/>
            <p14:sldId id="283"/>
            <p14:sldId id="275"/>
            <p14:sldId id="279"/>
            <p14:sldId id="260"/>
            <p14:sldId id="262"/>
            <p14:sldId id="264"/>
            <p14:sldId id="280"/>
            <p14:sldId id="28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S. Hall" initials="KSH" lastIdx="5" clrIdx="0">
    <p:extLst>
      <p:ext uri="{19B8F6BF-5375-455C-9EA6-DF929625EA0E}">
        <p15:presenceInfo xmlns:p15="http://schemas.microsoft.com/office/powerpoint/2012/main" userId="S::kelly.hall@mail.waldenu.edu::16a5f48f-17ec-4217-80d5-618485df9a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357"/>
    <p:restoredTop sz="95909"/>
  </p:normalViewPr>
  <p:slideViewPr>
    <p:cSldViewPr snapToGrid="0" snapToObjects="1">
      <p:cViewPr varScale="1">
        <p:scale>
          <a:sx n="94" d="100"/>
          <a:sy n="94" d="100"/>
        </p:scale>
        <p:origin x="224"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891C8A-62FD-6B4A-8C8A-B095CBD6E37F}" type="datetimeFigureOut">
              <a:rPr lang="en-US" smtClean="0"/>
              <a:t>10/6/20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177EF6-9E8C-CD45-A6F9-FB952F3C15BB}" type="slidenum">
              <a:rPr lang="en-US" smtClean="0"/>
              <a:t>‹#›</a:t>
            </a:fld>
            <a:endParaRPr lang="en-US"/>
          </a:p>
        </p:txBody>
      </p:sp>
    </p:spTree>
    <p:extLst>
      <p:ext uri="{BB962C8B-B14F-4D97-AF65-F5344CB8AC3E}">
        <p14:creationId xmlns:p14="http://schemas.microsoft.com/office/powerpoint/2010/main" val="318737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OCTOBER</a:t>
            </a:r>
            <a:endParaRPr lang="en-US" dirty="0"/>
          </a:p>
        </p:txBody>
      </p:sp>
      <p:sp>
        <p:nvSpPr>
          <p:cNvPr id="5" name="Footer Placeholder 4"/>
          <p:cNvSpPr>
            <a:spLocks noGrp="1"/>
          </p:cNvSpPr>
          <p:nvPr>
            <p:ph type="ftr" sz="quarter" idx="11"/>
          </p:nvPr>
        </p:nvSpPr>
        <p:spPr/>
        <p:txBody>
          <a:bodyPr/>
          <a:lstStyle/>
          <a:p>
            <a:r>
              <a:rPr lang="en-US"/>
              <a:t>CRIMINAL JUSTICE ASSOCIATION OF GEORGIA RESEARCH CONFERENCE      OCTOBER 2020</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OCTOBER</a:t>
            </a:r>
            <a:endParaRPr lang="en-US" dirty="0"/>
          </a:p>
        </p:txBody>
      </p:sp>
      <p:sp>
        <p:nvSpPr>
          <p:cNvPr id="6" name="Footer Placeholder 5"/>
          <p:cNvSpPr>
            <a:spLocks noGrp="1"/>
          </p:cNvSpPr>
          <p:nvPr>
            <p:ph type="ftr" sz="quarter" idx="11"/>
          </p:nvPr>
        </p:nvSpPr>
        <p:spPr/>
        <p:txBody>
          <a:bodyPr/>
          <a:lstStyle/>
          <a:p>
            <a:r>
              <a:rPr lang="en-US"/>
              <a:t>CRIMINAL JUSTICE ASSOCIATION OF GEORGIA RESEARCH CONFERENCE      OCTOBER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OCTOBER</a:t>
            </a:r>
            <a:endParaRPr lang="en-US" dirty="0"/>
          </a:p>
        </p:txBody>
      </p:sp>
      <p:sp>
        <p:nvSpPr>
          <p:cNvPr id="6" name="Footer Placeholder 5"/>
          <p:cNvSpPr>
            <a:spLocks noGrp="1"/>
          </p:cNvSpPr>
          <p:nvPr>
            <p:ph type="ftr" sz="quarter" idx="11"/>
          </p:nvPr>
        </p:nvSpPr>
        <p:spPr/>
        <p:txBody>
          <a:bodyPr/>
          <a:lstStyle/>
          <a:p>
            <a:r>
              <a:rPr lang="en-US"/>
              <a:t>CRIMINAL JUSTICE ASSOCIATION OF GEORGIA RESEARCH CONFERENCE      OCTOBER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OCTOBER</a:t>
            </a:r>
            <a:endParaRPr lang="en-US" dirty="0"/>
          </a:p>
        </p:txBody>
      </p:sp>
      <p:sp>
        <p:nvSpPr>
          <p:cNvPr id="6" name="Footer Placeholder 5"/>
          <p:cNvSpPr>
            <a:spLocks noGrp="1"/>
          </p:cNvSpPr>
          <p:nvPr>
            <p:ph type="ftr" sz="quarter" idx="11"/>
          </p:nvPr>
        </p:nvSpPr>
        <p:spPr/>
        <p:txBody>
          <a:bodyPr/>
          <a:lstStyle/>
          <a:p>
            <a:r>
              <a:rPr lang="en-US"/>
              <a:t>CRIMINAL JUSTICE ASSOCIATION OF GEORGIA RESEARCH CONFERENCE      OCTOBER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OCTOBER</a:t>
            </a:r>
            <a:endParaRPr lang="en-US" dirty="0"/>
          </a:p>
        </p:txBody>
      </p:sp>
      <p:sp>
        <p:nvSpPr>
          <p:cNvPr id="6" name="Footer Placeholder 5"/>
          <p:cNvSpPr>
            <a:spLocks noGrp="1"/>
          </p:cNvSpPr>
          <p:nvPr>
            <p:ph type="ftr" sz="quarter" idx="11"/>
          </p:nvPr>
        </p:nvSpPr>
        <p:spPr/>
        <p:txBody>
          <a:bodyPr/>
          <a:lstStyle/>
          <a:p>
            <a:r>
              <a:rPr lang="en-US"/>
              <a:t>CRIMINAL JUSTICE ASSOCIATION OF GEORGIA RESEARCH CONFERENCE      OCTOBER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OCTOBER</a:t>
            </a:r>
            <a:endParaRPr lang="en-US" dirty="0"/>
          </a:p>
        </p:txBody>
      </p:sp>
      <p:sp>
        <p:nvSpPr>
          <p:cNvPr id="4" name="Footer Placeholder 3"/>
          <p:cNvSpPr>
            <a:spLocks noGrp="1"/>
          </p:cNvSpPr>
          <p:nvPr>
            <p:ph type="ftr" sz="quarter" idx="11"/>
          </p:nvPr>
        </p:nvSpPr>
        <p:spPr/>
        <p:txBody>
          <a:bodyPr/>
          <a:lstStyle/>
          <a:p>
            <a:r>
              <a:rPr lang="en-US"/>
              <a:t>CRIMINAL JUSTICE ASSOCIATION OF GEORGIA RESEARCH CONFERENCE      OCTOBER 2020</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r>
              <a:rPr lang="en-US"/>
              <a:t>OCTOBER</a:t>
            </a:r>
            <a:endParaRPr lang="en-US" dirty="0"/>
          </a:p>
        </p:txBody>
      </p:sp>
      <p:sp>
        <p:nvSpPr>
          <p:cNvPr id="4" name="Footer Placeholder 3"/>
          <p:cNvSpPr>
            <a:spLocks noGrp="1"/>
          </p:cNvSpPr>
          <p:nvPr>
            <p:ph type="ftr" sz="quarter" idx="11"/>
          </p:nvPr>
        </p:nvSpPr>
        <p:spPr/>
        <p:txBody>
          <a:bodyPr/>
          <a:lstStyle/>
          <a:p>
            <a:r>
              <a:rPr lang="en-US"/>
              <a:t>CRIMINAL JUSTICE ASSOCIATION OF GEORGIA RESEARCH CONFERENCE      OCTOBER 2020</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OCTOBER</a:t>
            </a:r>
            <a:endParaRPr lang="en-US" dirty="0"/>
          </a:p>
        </p:txBody>
      </p:sp>
      <p:sp>
        <p:nvSpPr>
          <p:cNvPr id="5" name="Footer Placeholder 4"/>
          <p:cNvSpPr>
            <a:spLocks noGrp="1"/>
          </p:cNvSpPr>
          <p:nvPr>
            <p:ph type="ftr" sz="quarter" idx="11"/>
          </p:nvPr>
        </p:nvSpPr>
        <p:spPr/>
        <p:txBody>
          <a:bodyPr/>
          <a:lstStyle/>
          <a:p>
            <a:r>
              <a:rPr lang="en-US"/>
              <a:t>CRIMINAL JUSTICE ASSOCIATION OF GEORGIA RESEARCH CONFERENCE      OCTOBER 2020</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OCTOBER</a:t>
            </a:r>
            <a:endParaRPr lang="en-US" dirty="0"/>
          </a:p>
        </p:txBody>
      </p:sp>
      <p:sp>
        <p:nvSpPr>
          <p:cNvPr id="5" name="Footer Placeholder 4"/>
          <p:cNvSpPr>
            <a:spLocks noGrp="1"/>
          </p:cNvSpPr>
          <p:nvPr>
            <p:ph type="ftr" sz="quarter" idx="11"/>
          </p:nvPr>
        </p:nvSpPr>
        <p:spPr/>
        <p:txBody>
          <a:bodyPr/>
          <a:lstStyle/>
          <a:p>
            <a:r>
              <a:rPr lang="en-US"/>
              <a:t>CRIMINAL JUSTICE ASSOCIATION OF GEORGIA RESEARCH CONFERENCE      OCTOBER 2020</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OCTOBER</a:t>
            </a:r>
            <a:endParaRPr lang="en-US" dirty="0"/>
          </a:p>
        </p:txBody>
      </p:sp>
      <p:sp>
        <p:nvSpPr>
          <p:cNvPr id="5" name="Footer Placeholder 4"/>
          <p:cNvSpPr>
            <a:spLocks noGrp="1"/>
          </p:cNvSpPr>
          <p:nvPr>
            <p:ph type="ftr" sz="quarter" idx="11"/>
          </p:nvPr>
        </p:nvSpPr>
        <p:spPr/>
        <p:txBody>
          <a:bodyPr/>
          <a:lstStyle/>
          <a:p>
            <a:r>
              <a:rPr lang="en-US"/>
              <a:t>CRIMINAL JUSTICE ASSOCIATION OF GEORGIA RESEARCH CONFERENCE      OCTOBER 2020</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OCTOBER</a:t>
            </a:r>
            <a:endParaRPr lang="en-US" dirty="0"/>
          </a:p>
        </p:txBody>
      </p:sp>
      <p:sp>
        <p:nvSpPr>
          <p:cNvPr id="5" name="Footer Placeholder 4"/>
          <p:cNvSpPr>
            <a:spLocks noGrp="1"/>
          </p:cNvSpPr>
          <p:nvPr>
            <p:ph type="ftr" sz="quarter" idx="11"/>
          </p:nvPr>
        </p:nvSpPr>
        <p:spPr/>
        <p:txBody>
          <a:bodyPr/>
          <a:lstStyle/>
          <a:p>
            <a:r>
              <a:rPr lang="en-US"/>
              <a:t>CRIMINAL JUSTICE ASSOCIATION OF GEORGIA RESEARCH CONFERENCE      OCTOBER 2020</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OCTOBER</a:t>
            </a:r>
            <a:endParaRPr lang="en-US" dirty="0"/>
          </a:p>
        </p:txBody>
      </p:sp>
      <p:sp>
        <p:nvSpPr>
          <p:cNvPr id="6" name="Footer Placeholder 5"/>
          <p:cNvSpPr>
            <a:spLocks noGrp="1"/>
          </p:cNvSpPr>
          <p:nvPr>
            <p:ph type="ftr" sz="quarter" idx="11"/>
          </p:nvPr>
        </p:nvSpPr>
        <p:spPr/>
        <p:txBody>
          <a:bodyPr/>
          <a:lstStyle/>
          <a:p>
            <a:r>
              <a:rPr lang="en-US"/>
              <a:t>CRIMINAL JUSTICE ASSOCIATION OF GEORGIA RESEARCH CONFERENCE      OCTOBER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OCTOBER</a:t>
            </a:r>
            <a:endParaRPr lang="en-US" dirty="0"/>
          </a:p>
        </p:txBody>
      </p:sp>
      <p:sp>
        <p:nvSpPr>
          <p:cNvPr id="8" name="Footer Placeholder 7"/>
          <p:cNvSpPr>
            <a:spLocks noGrp="1"/>
          </p:cNvSpPr>
          <p:nvPr>
            <p:ph type="ftr" sz="quarter" idx="11"/>
          </p:nvPr>
        </p:nvSpPr>
        <p:spPr/>
        <p:txBody>
          <a:bodyPr/>
          <a:lstStyle/>
          <a:p>
            <a:r>
              <a:rPr lang="en-US"/>
              <a:t>CRIMINAL JUSTICE ASSOCIATION OF GEORGIA RESEARCH CONFERENCE      OCTOBER 2020</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OCTOBER</a:t>
            </a:r>
            <a:endParaRPr lang="en-US" dirty="0"/>
          </a:p>
        </p:txBody>
      </p:sp>
      <p:sp>
        <p:nvSpPr>
          <p:cNvPr id="4" name="Footer Placeholder 3"/>
          <p:cNvSpPr>
            <a:spLocks noGrp="1"/>
          </p:cNvSpPr>
          <p:nvPr>
            <p:ph type="ftr" sz="quarter" idx="11"/>
          </p:nvPr>
        </p:nvSpPr>
        <p:spPr/>
        <p:txBody>
          <a:bodyPr/>
          <a:lstStyle/>
          <a:p>
            <a:r>
              <a:rPr lang="en-US"/>
              <a:t>CRIMINAL JUSTICE ASSOCIATION OF GEORGIA RESEARCH CONFERENCE      OCTOBER 2020</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r>
              <a:rPr lang="en-US"/>
              <a:t>OCTOBER</a:t>
            </a:r>
            <a:endParaRPr lang="en-US" dirty="0"/>
          </a:p>
        </p:txBody>
      </p:sp>
      <p:sp>
        <p:nvSpPr>
          <p:cNvPr id="3" name="Footer Placeholder 2"/>
          <p:cNvSpPr>
            <a:spLocks noGrp="1"/>
          </p:cNvSpPr>
          <p:nvPr>
            <p:ph type="ftr" sz="quarter" idx="11"/>
          </p:nvPr>
        </p:nvSpPr>
        <p:spPr/>
        <p:txBody>
          <a:bodyPr/>
          <a:lstStyle/>
          <a:p>
            <a:r>
              <a:rPr lang="en-US"/>
              <a:t>CRIMINAL JUSTICE ASSOCIATION OF GEORGIA RESEARCH CONFERENCE      OCTOBER 2020</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OCTOBER</a:t>
            </a:r>
            <a:endParaRPr lang="en-US" dirty="0"/>
          </a:p>
        </p:txBody>
      </p:sp>
      <p:sp>
        <p:nvSpPr>
          <p:cNvPr id="6" name="Footer Placeholder 5"/>
          <p:cNvSpPr>
            <a:spLocks noGrp="1"/>
          </p:cNvSpPr>
          <p:nvPr>
            <p:ph type="ftr" sz="quarter" idx="11"/>
          </p:nvPr>
        </p:nvSpPr>
        <p:spPr/>
        <p:txBody>
          <a:bodyPr/>
          <a:lstStyle/>
          <a:p>
            <a:r>
              <a:rPr lang="en-US"/>
              <a:t>CRIMINAL JUSTICE ASSOCIATION OF GEORGIA RESEARCH CONFERENCE      OCTOBER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OCTOBER</a:t>
            </a:r>
            <a:endParaRPr lang="en-US" dirty="0"/>
          </a:p>
        </p:txBody>
      </p:sp>
      <p:sp>
        <p:nvSpPr>
          <p:cNvPr id="6" name="Footer Placeholder 5"/>
          <p:cNvSpPr>
            <a:spLocks noGrp="1"/>
          </p:cNvSpPr>
          <p:nvPr>
            <p:ph type="ftr" sz="quarter" idx="11"/>
          </p:nvPr>
        </p:nvSpPr>
        <p:spPr/>
        <p:txBody>
          <a:bodyPr/>
          <a:lstStyle/>
          <a:p>
            <a:r>
              <a:rPr lang="en-US"/>
              <a:t>CRIMINAL JUSTICE ASSOCIATION OF GEORGIA RESEARCH CONFERENCE      OCTOBER 2020</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a:t>OCTOBER</a:t>
            </a:r>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CRIMINAL JUSTICE ASSOCIATION OF GEORGIA RESEARCH CONFERENCE      OCTOBER 2020</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4.tiff"/></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9.tif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hyperlink" Target="https://doi:10.1080/10511253.2015.1052001" TargetMode="External"/><Relationship Id="rId2" Type="http://schemas.openxmlformats.org/officeDocument/2006/relationships/hyperlink" Target="http://www.aee.org/what-is-ee" TargetMode="Externa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tif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https://serc.carleton.edu/introgeo/service/experiential.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7.tiff"/><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752B-6E27-C74A-A207-3383F88EF562}"/>
              </a:ext>
            </a:extLst>
          </p:cNvPr>
          <p:cNvSpPr>
            <a:spLocks noGrp="1"/>
          </p:cNvSpPr>
          <p:nvPr>
            <p:ph type="ctrTitle"/>
          </p:nvPr>
        </p:nvSpPr>
        <p:spPr>
          <a:xfrm>
            <a:off x="5724776" y="3753853"/>
            <a:ext cx="6354929" cy="1636293"/>
          </a:xfrm>
        </p:spPr>
        <p:txBody>
          <a:bodyPr anchor="t">
            <a:normAutofit fontScale="90000"/>
          </a:bodyPr>
          <a:lstStyle/>
          <a:p>
            <a:br>
              <a:rPr lang="en-US" sz="2400" dirty="0"/>
            </a:br>
            <a:r>
              <a:rPr lang="en-US" sz="2400" dirty="0"/>
              <a:t>Experiences, Reflections, and Applications of Service-Learning Among Rookie Police Officers</a:t>
            </a:r>
            <a:br>
              <a:rPr lang="en-US" sz="2400" dirty="0"/>
            </a:br>
            <a:endParaRPr lang="en-US" sz="2400" dirty="0">
              <a:solidFill>
                <a:srgbClr val="000000"/>
              </a:solidFill>
            </a:endParaRPr>
          </a:p>
        </p:txBody>
      </p:sp>
      <p:sp>
        <p:nvSpPr>
          <p:cNvPr id="3" name="Subtitle 2">
            <a:extLst>
              <a:ext uri="{FF2B5EF4-FFF2-40B4-BE49-F238E27FC236}">
                <a16:creationId xmlns:a16="http://schemas.microsoft.com/office/drawing/2014/main" id="{D21AED0B-DC54-A744-9723-50CFFCFBF119}"/>
              </a:ext>
            </a:extLst>
          </p:cNvPr>
          <p:cNvSpPr>
            <a:spLocks noGrp="1"/>
          </p:cNvSpPr>
          <p:nvPr>
            <p:ph type="subTitle" idx="1"/>
          </p:nvPr>
        </p:nvSpPr>
        <p:spPr>
          <a:xfrm>
            <a:off x="6096000" y="1844842"/>
            <a:ext cx="4924926" cy="1780674"/>
          </a:xfrm>
        </p:spPr>
        <p:txBody>
          <a:bodyPr anchor="b">
            <a:normAutofit/>
          </a:bodyPr>
          <a:lstStyle/>
          <a:p>
            <a:r>
              <a:rPr lang="en-US" sz="2400" dirty="0" err="1">
                <a:solidFill>
                  <a:schemeClr val="tx1"/>
                </a:solidFill>
              </a:rPr>
              <a:t>Cjag</a:t>
            </a:r>
            <a:r>
              <a:rPr lang="en-US" sz="2400" dirty="0">
                <a:solidFill>
                  <a:schemeClr val="tx1"/>
                </a:solidFill>
              </a:rPr>
              <a:t> 2020 research conference poster presentation:</a:t>
            </a:r>
          </a:p>
          <a:p>
            <a:endParaRPr lang="en-US" sz="2400" dirty="0">
              <a:solidFill>
                <a:schemeClr val="tx1"/>
              </a:solidFill>
            </a:endParaRPr>
          </a:p>
        </p:txBody>
      </p:sp>
      <p:pic>
        <p:nvPicPr>
          <p:cNvPr id="5" name="Picture 4">
            <a:extLst>
              <a:ext uri="{FF2B5EF4-FFF2-40B4-BE49-F238E27FC236}">
                <a16:creationId xmlns:a16="http://schemas.microsoft.com/office/drawing/2014/main" id="{E9514CE8-A37F-AF40-AE0F-0133A8826B6D}"/>
              </a:ext>
            </a:extLst>
          </p:cNvPr>
          <p:cNvPicPr>
            <a:picLocks noChangeAspect="1"/>
          </p:cNvPicPr>
          <p:nvPr/>
        </p:nvPicPr>
        <p:blipFill>
          <a:blip r:embed="rId2">
            <a:alphaModFix amt="35000"/>
          </a:blip>
          <a:stretch>
            <a:fillRect/>
          </a:stretch>
        </p:blipFill>
        <p:spPr>
          <a:xfrm>
            <a:off x="-1" y="0"/>
            <a:ext cx="5724777" cy="685800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506940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1">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99199-9A8B-8941-B9D2-EF6EAAEBC3CA}"/>
              </a:ext>
            </a:extLst>
          </p:cNvPr>
          <p:cNvSpPr>
            <a:spLocks noGrp="1"/>
          </p:cNvSpPr>
          <p:nvPr>
            <p:ph type="title"/>
          </p:nvPr>
        </p:nvSpPr>
        <p:spPr>
          <a:xfrm>
            <a:off x="641073" y="1314450"/>
            <a:ext cx="3326785" cy="2934821"/>
          </a:xfrm>
        </p:spPr>
        <p:txBody>
          <a:bodyPr>
            <a:normAutofit/>
          </a:bodyPr>
          <a:lstStyle/>
          <a:p>
            <a:pPr>
              <a:lnSpc>
                <a:spcPct val="100000"/>
              </a:lnSpc>
            </a:pPr>
            <a:r>
              <a:rPr lang="en-US" sz="1800" dirty="0"/>
              <a:t>RECOMMENDATIONS FOR FUTURE RESEARCH &amp; PRACTICE</a:t>
            </a:r>
            <a:br>
              <a:rPr lang="en-US" sz="1800" dirty="0"/>
            </a:br>
            <a:br>
              <a:rPr lang="en-US" sz="1800" dirty="0"/>
            </a:br>
            <a:br>
              <a:rPr lang="en-US" sz="1800" dirty="0"/>
            </a:br>
            <a:br>
              <a:rPr lang="en-US" sz="1800" dirty="0"/>
            </a:br>
            <a:br>
              <a:rPr lang="en-US" sz="1800" dirty="0"/>
            </a:br>
            <a:endParaRPr lang="en-US" sz="1800" dirty="0"/>
          </a:p>
        </p:txBody>
      </p:sp>
      <p:pic>
        <p:nvPicPr>
          <p:cNvPr id="20" name="Picture 13">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21" name="Picture 15">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pic>
        <p:nvPicPr>
          <p:cNvPr id="10" name="Picture 9">
            <a:extLst>
              <a:ext uri="{FF2B5EF4-FFF2-40B4-BE49-F238E27FC236}">
                <a16:creationId xmlns:a16="http://schemas.microsoft.com/office/drawing/2014/main" id="{DA6ED0C8-F069-C442-B858-754579C6A690}"/>
              </a:ext>
            </a:extLst>
          </p:cNvPr>
          <p:cNvPicPr>
            <a:picLocks noChangeAspect="1"/>
          </p:cNvPicPr>
          <p:nvPr/>
        </p:nvPicPr>
        <p:blipFill rotWithShape="1">
          <a:blip r:embed="rId4">
            <a:alphaModFix amt="35000"/>
          </a:blip>
          <a:srcRect l="-2974" t="-4064" r="-1" b="1089"/>
          <a:stretch/>
        </p:blipFill>
        <p:spPr>
          <a:xfrm>
            <a:off x="10789920" y="-16933"/>
            <a:ext cx="1402079" cy="1193349"/>
          </a:xfrm>
          <a:prstGeom prst="rect">
            <a:avLst/>
          </a:prstGeom>
        </p:spPr>
      </p:pic>
      <p:sp>
        <p:nvSpPr>
          <p:cNvPr id="6" name="Footer Placeholder 5">
            <a:extLst>
              <a:ext uri="{FF2B5EF4-FFF2-40B4-BE49-F238E27FC236}">
                <a16:creationId xmlns:a16="http://schemas.microsoft.com/office/drawing/2014/main" id="{FA4B6788-1711-2049-ACB5-AF69D290CF05}"/>
              </a:ext>
            </a:extLst>
          </p:cNvPr>
          <p:cNvSpPr>
            <a:spLocks noGrp="1"/>
          </p:cNvSpPr>
          <p:nvPr>
            <p:ph type="ftr" sz="quarter" idx="11"/>
          </p:nvPr>
        </p:nvSpPr>
        <p:spPr>
          <a:xfrm>
            <a:off x="268942" y="6309144"/>
            <a:ext cx="5038164" cy="467056"/>
          </a:xfrm>
        </p:spPr>
        <p:txBody>
          <a:bodyPr/>
          <a:lstStyle/>
          <a:p>
            <a:r>
              <a:rPr lang="en-US" i="1" dirty="0"/>
              <a:t>CRIMINAL JUSTICE ASSOCIATION OF GEORGIA RESEARCH CONFERENCE      OCTOBER 2020</a:t>
            </a:r>
          </a:p>
        </p:txBody>
      </p:sp>
      <p:sp>
        <p:nvSpPr>
          <p:cNvPr id="9" name="Content Placeholder 8">
            <a:extLst>
              <a:ext uri="{FF2B5EF4-FFF2-40B4-BE49-F238E27FC236}">
                <a16:creationId xmlns:a16="http://schemas.microsoft.com/office/drawing/2014/main" id="{233C944C-9C09-5945-A71F-6937AB553B2F}"/>
              </a:ext>
            </a:extLst>
          </p:cNvPr>
          <p:cNvSpPr>
            <a:spLocks noGrp="1"/>
          </p:cNvSpPr>
          <p:nvPr>
            <p:ph sz="quarter" idx="13"/>
          </p:nvPr>
        </p:nvSpPr>
        <p:spPr>
          <a:xfrm>
            <a:off x="4338918" y="448235"/>
            <a:ext cx="6938682" cy="6042211"/>
          </a:xfrm>
        </p:spPr>
        <p:txBody>
          <a:bodyPr>
            <a:normAutofit/>
          </a:bodyPr>
          <a:lstStyle/>
          <a:p>
            <a:pPr defTabSz="876300">
              <a:spcBef>
                <a:spcPts val="0"/>
              </a:spcBef>
            </a:pPr>
            <a:r>
              <a:rPr lang="en-US" b="1" dirty="0"/>
              <a:t>Alternative approaches UOF:</a:t>
            </a:r>
          </a:p>
          <a:p>
            <a:pPr marL="457200" indent="-182880" defTabSz="876300">
              <a:lnSpc>
                <a:spcPct val="110000"/>
              </a:lnSpc>
              <a:spcBef>
                <a:spcPts val="0"/>
              </a:spcBef>
            </a:pPr>
            <a:r>
              <a:rPr lang="en-US" dirty="0"/>
              <a:t>Agencies have a critical review of UOF policies;</a:t>
            </a:r>
          </a:p>
          <a:p>
            <a:pPr marL="457200" indent="-182880" defTabSz="876300">
              <a:lnSpc>
                <a:spcPct val="110000"/>
              </a:lnSpc>
              <a:spcBef>
                <a:spcPts val="0"/>
              </a:spcBef>
            </a:pPr>
            <a:r>
              <a:rPr lang="en-US" dirty="0"/>
              <a:t>Effective use of body-worn cameras</a:t>
            </a:r>
          </a:p>
          <a:p>
            <a:pPr marL="457200" indent="-182880" defTabSz="876300">
              <a:lnSpc>
                <a:spcPct val="110000"/>
              </a:lnSpc>
              <a:spcBef>
                <a:spcPts val="0"/>
              </a:spcBef>
            </a:pPr>
            <a:r>
              <a:rPr lang="en-US" dirty="0"/>
              <a:t>Center on cognitive and behavioral skills set in police academy and recruitment</a:t>
            </a:r>
          </a:p>
          <a:p>
            <a:pPr marL="457200" indent="-182880" defTabSz="876300">
              <a:lnSpc>
                <a:spcPct val="110000"/>
              </a:lnSpc>
              <a:spcBef>
                <a:spcPts val="0"/>
              </a:spcBef>
            </a:pPr>
            <a:r>
              <a:rPr lang="en-US" dirty="0"/>
              <a:t>Train police for proactive vs reactive.</a:t>
            </a:r>
          </a:p>
          <a:p>
            <a:pPr marL="274320" indent="0" defTabSz="876300">
              <a:lnSpc>
                <a:spcPct val="110000"/>
              </a:lnSpc>
              <a:spcBef>
                <a:spcPts val="0"/>
              </a:spcBef>
              <a:buNone/>
            </a:pPr>
            <a:endParaRPr lang="en-US" dirty="0"/>
          </a:p>
          <a:p>
            <a:pPr defTabSz="876300">
              <a:spcBef>
                <a:spcPts val="0"/>
              </a:spcBef>
            </a:pPr>
            <a:r>
              <a:rPr lang="en-US" b="1" dirty="0"/>
              <a:t>Recommendations for project consist of</a:t>
            </a:r>
          </a:p>
          <a:p>
            <a:pPr marL="457200" indent="-182880" defTabSz="876300">
              <a:lnSpc>
                <a:spcPct val="100000"/>
              </a:lnSpc>
              <a:spcBef>
                <a:spcPts val="0"/>
              </a:spcBef>
            </a:pPr>
            <a:r>
              <a:rPr lang="en-US" dirty="0"/>
              <a:t>Integrating service-learning components within field training curriculum plan;</a:t>
            </a:r>
          </a:p>
          <a:p>
            <a:pPr marL="457200" indent="-182880" defTabSz="876300">
              <a:lnSpc>
                <a:spcPct val="100000"/>
              </a:lnSpc>
              <a:spcBef>
                <a:spcPts val="0"/>
              </a:spcBef>
            </a:pPr>
            <a:r>
              <a:rPr lang="en-US" dirty="0"/>
              <a:t>Devise a well-planned instructional curriculum development with police academy training.</a:t>
            </a:r>
          </a:p>
          <a:p>
            <a:pPr marL="274320" indent="0" defTabSz="876300">
              <a:lnSpc>
                <a:spcPct val="100000"/>
              </a:lnSpc>
              <a:spcBef>
                <a:spcPts val="0"/>
              </a:spcBef>
              <a:buNone/>
            </a:pPr>
            <a:endParaRPr lang="en-US" dirty="0"/>
          </a:p>
          <a:p>
            <a:pPr defTabSz="876300">
              <a:spcBef>
                <a:spcPts val="0"/>
              </a:spcBef>
            </a:pPr>
            <a:r>
              <a:rPr lang="en-US" b="1" dirty="0"/>
              <a:t>Future research:</a:t>
            </a:r>
          </a:p>
          <a:p>
            <a:pPr marL="457200" indent="-182880" defTabSz="876300">
              <a:lnSpc>
                <a:spcPct val="100000"/>
              </a:lnSpc>
              <a:spcBef>
                <a:spcPts val="0"/>
              </a:spcBef>
            </a:pPr>
            <a:r>
              <a:rPr lang="en-US" dirty="0"/>
              <a:t>Broader study of limited agency personnel;</a:t>
            </a:r>
          </a:p>
          <a:p>
            <a:pPr marL="457200" indent="-182880" defTabSz="876300">
              <a:lnSpc>
                <a:spcPct val="100000"/>
              </a:lnSpc>
              <a:spcBef>
                <a:spcPts val="0"/>
              </a:spcBef>
            </a:pPr>
            <a:r>
              <a:rPr lang="en-US" dirty="0"/>
              <a:t>Educated more on service-learning towards emergency personnel; and</a:t>
            </a:r>
          </a:p>
          <a:p>
            <a:pPr marL="457200" indent="-182880" defTabSz="876300">
              <a:lnSpc>
                <a:spcPct val="100000"/>
              </a:lnSpc>
              <a:spcBef>
                <a:spcPts val="0"/>
              </a:spcBef>
            </a:pPr>
            <a:r>
              <a:rPr lang="en-US" dirty="0"/>
              <a:t>Cast study from quantitively perspective</a:t>
            </a:r>
          </a:p>
        </p:txBody>
      </p:sp>
      <p:pic>
        <p:nvPicPr>
          <p:cNvPr id="15" name="Content Placeholder 6">
            <a:extLst>
              <a:ext uri="{FF2B5EF4-FFF2-40B4-BE49-F238E27FC236}">
                <a16:creationId xmlns:a16="http://schemas.microsoft.com/office/drawing/2014/main" id="{6D78B1C4-858E-5446-B603-20A31A0188EB}"/>
              </a:ext>
            </a:extLst>
          </p:cNvPr>
          <p:cNvPicPr>
            <a:picLocks noChangeAspect="1"/>
          </p:cNvPicPr>
          <p:nvPr/>
        </p:nvPicPr>
        <p:blipFill>
          <a:blip r:embed="rId5"/>
          <a:stretch>
            <a:fillRect/>
          </a:stretch>
        </p:blipFill>
        <p:spPr>
          <a:xfrm>
            <a:off x="362090" y="2422358"/>
            <a:ext cx="3605768" cy="3884613"/>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1" name="Slide Number Placeholder 10">
            <a:extLst>
              <a:ext uri="{FF2B5EF4-FFF2-40B4-BE49-F238E27FC236}">
                <a16:creationId xmlns:a16="http://schemas.microsoft.com/office/drawing/2014/main" id="{6948C89E-712A-4143-832A-048B9248D083}"/>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873043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CCBFA6-32E5-4FFD-A52A-9EA1CBF9D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3A8DA3-6E81-4BA8-A084-FE4E32A32B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50000"/>
          <a:stretch>
            <a:fillRect/>
          </a:stretch>
        </p:blipFill>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6" name="Title 5">
            <a:extLst>
              <a:ext uri="{FF2B5EF4-FFF2-40B4-BE49-F238E27FC236}">
                <a16:creationId xmlns:a16="http://schemas.microsoft.com/office/drawing/2014/main" id="{F7BE6354-6040-0B4E-A069-873288D9578D}"/>
              </a:ext>
            </a:extLst>
          </p:cNvPr>
          <p:cNvSpPr>
            <a:spLocks noGrp="1"/>
          </p:cNvSpPr>
          <p:nvPr>
            <p:ph type="ctrTitle"/>
          </p:nvPr>
        </p:nvSpPr>
        <p:spPr>
          <a:xfrm>
            <a:off x="913775" y="1343377"/>
            <a:ext cx="4860492" cy="3930297"/>
          </a:xfrm>
        </p:spPr>
        <p:txBody>
          <a:bodyPr anchor="ctr">
            <a:normAutofit/>
          </a:bodyPr>
          <a:lstStyle/>
          <a:p>
            <a:pPr algn="l"/>
            <a:r>
              <a:rPr lang="en-US" sz="5400" dirty="0"/>
              <a:t>conclusion</a:t>
            </a:r>
          </a:p>
        </p:txBody>
      </p:sp>
      <p:sp>
        <p:nvSpPr>
          <p:cNvPr id="16" name="Rectangle 15">
            <a:extLst>
              <a:ext uri="{FF2B5EF4-FFF2-40B4-BE49-F238E27FC236}">
                <a16:creationId xmlns:a16="http://schemas.microsoft.com/office/drawing/2014/main" id="{88C8491E-818C-4AE7-BBAA-80BE32FD9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3500" y="0"/>
            <a:ext cx="6096000" cy="6858000"/>
          </a:xfrm>
          <a:prstGeom prst="rect">
            <a:avLst/>
          </a:prstGeom>
          <a:gradFill>
            <a:gsLst>
              <a:gs pos="0">
                <a:srgbClr val="FFFFFF">
                  <a:alpha val="20000"/>
                </a:srgbClr>
              </a:gs>
              <a:gs pos="100000">
                <a:srgbClr val="B8B8B8">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6">
            <a:extLst>
              <a:ext uri="{FF2B5EF4-FFF2-40B4-BE49-F238E27FC236}">
                <a16:creationId xmlns:a16="http://schemas.microsoft.com/office/drawing/2014/main" id="{87CCED62-6713-FA4A-A0AD-515F461BD1CC}"/>
              </a:ext>
            </a:extLst>
          </p:cNvPr>
          <p:cNvSpPr>
            <a:spLocks noGrp="1"/>
          </p:cNvSpPr>
          <p:nvPr>
            <p:ph type="subTitle" idx="1"/>
          </p:nvPr>
        </p:nvSpPr>
        <p:spPr>
          <a:xfrm>
            <a:off x="6578175" y="1021976"/>
            <a:ext cx="4860493" cy="5109883"/>
          </a:xfrm>
        </p:spPr>
        <p:txBody>
          <a:bodyPr anchor="ctr">
            <a:normAutofit fontScale="85000" lnSpcReduction="10000"/>
          </a:bodyPr>
          <a:lstStyle/>
          <a:p>
            <a:r>
              <a:rPr lang="en-US" sz="3200" b="1" dirty="0">
                <a:solidFill>
                  <a:schemeClr val="tx1"/>
                </a:solidFill>
              </a:rPr>
              <a:t>Social change implication:</a:t>
            </a:r>
          </a:p>
          <a:p>
            <a:r>
              <a:rPr lang="en-US" sz="3200" b="1" dirty="0">
                <a:solidFill>
                  <a:schemeClr val="tx1"/>
                </a:solidFill>
                <a:cs typeface="Arial" charset="0"/>
              </a:rPr>
              <a:t>Service-learning opportunities for police officers hold promise for training officers to de-escalate and positively manage volatile situations especially within our current climate</a:t>
            </a:r>
            <a:endParaRPr lang="en-US" sz="3200" b="1" dirty="0">
              <a:solidFill>
                <a:schemeClr val="tx1"/>
              </a:solidFill>
            </a:endParaRPr>
          </a:p>
        </p:txBody>
      </p:sp>
      <p:pic>
        <p:nvPicPr>
          <p:cNvPr id="9" name="Picture 8">
            <a:extLst>
              <a:ext uri="{FF2B5EF4-FFF2-40B4-BE49-F238E27FC236}">
                <a16:creationId xmlns:a16="http://schemas.microsoft.com/office/drawing/2014/main" id="{13735A02-53F8-F54C-A9AE-21F3841952B0}"/>
              </a:ext>
            </a:extLst>
          </p:cNvPr>
          <p:cNvPicPr>
            <a:picLocks noChangeAspect="1"/>
          </p:cNvPicPr>
          <p:nvPr/>
        </p:nvPicPr>
        <p:blipFill rotWithShape="1">
          <a:blip r:embed="rId3">
            <a:alphaModFix amt="35000"/>
          </a:blip>
          <a:srcRect l="-2974" t="-4064" r="-1" b="1089"/>
          <a:stretch/>
        </p:blipFill>
        <p:spPr>
          <a:xfrm>
            <a:off x="10789920" y="-16933"/>
            <a:ext cx="1402079" cy="1193349"/>
          </a:xfrm>
          <a:prstGeom prst="rect">
            <a:avLst/>
          </a:prstGeom>
        </p:spPr>
      </p:pic>
    </p:spTree>
    <p:extLst>
      <p:ext uri="{BB962C8B-B14F-4D97-AF65-F5344CB8AC3E}">
        <p14:creationId xmlns:p14="http://schemas.microsoft.com/office/powerpoint/2010/main" val="83311820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1" name="Rectangle 30">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a:off x="9595556" y="-1"/>
            <a:ext cx="2596444" cy="872709"/>
          </a:xfrm>
          <a:prstGeom prst="rect">
            <a:avLst/>
          </a:prstGeom>
        </p:spPr>
      </p:pic>
      <p:pic>
        <p:nvPicPr>
          <p:cNvPr id="35" name="Picture 34">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50925"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37" name="Picture 36">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a:off x="7586661" y="3142319"/>
            <a:ext cx="4605339" cy="3715682"/>
          </a:xfrm>
          <a:prstGeom prst="rect">
            <a:avLst/>
          </a:prstGeom>
        </p:spPr>
      </p:pic>
      <p:sp>
        <p:nvSpPr>
          <p:cNvPr id="2" name="Title 1">
            <a:extLst>
              <a:ext uri="{FF2B5EF4-FFF2-40B4-BE49-F238E27FC236}">
                <a16:creationId xmlns:a16="http://schemas.microsoft.com/office/drawing/2014/main" id="{77134F68-DC87-6940-B221-81B012253481}"/>
              </a:ext>
            </a:extLst>
          </p:cNvPr>
          <p:cNvSpPr>
            <a:spLocks noGrp="1"/>
          </p:cNvSpPr>
          <p:nvPr>
            <p:ph type="title"/>
          </p:nvPr>
        </p:nvSpPr>
        <p:spPr>
          <a:xfrm>
            <a:off x="6736419" y="1227279"/>
            <a:ext cx="4328819" cy="2509213"/>
          </a:xfrm>
        </p:spPr>
        <p:txBody>
          <a:bodyPr vert="horz" lIns="91440" tIns="45720" rIns="91440" bIns="45720" rtlCol="0" anchor="b">
            <a:normAutofit/>
          </a:bodyPr>
          <a:lstStyle/>
          <a:p>
            <a:r>
              <a:rPr lang="en-US" sz="2600"/>
              <a:t>Experiences, Applications, and Reflections of Service-Learning from Police Rookie Officers.</a:t>
            </a:r>
            <a:br>
              <a:rPr lang="en-US" sz="2600"/>
            </a:br>
            <a:endParaRPr lang="en-US" sz="2600"/>
          </a:p>
        </p:txBody>
      </p:sp>
      <p:sp>
        <p:nvSpPr>
          <p:cNvPr id="17" name="Content Placeholder 16">
            <a:extLst>
              <a:ext uri="{FF2B5EF4-FFF2-40B4-BE49-F238E27FC236}">
                <a16:creationId xmlns:a16="http://schemas.microsoft.com/office/drawing/2014/main" id="{A460A243-B9ED-4FC2-8807-87EC8339A504}"/>
              </a:ext>
            </a:extLst>
          </p:cNvPr>
          <p:cNvSpPr>
            <a:spLocks noGrp="1"/>
          </p:cNvSpPr>
          <p:nvPr>
            <p:ph sz="quarter" idx="13"/>
          </p:nvPr>
        </p:nvSpPr>
        <p:spPr>
          <a:xfrm>
            <a:off x="6736419" y="3812694"/>
            <a:ext cx="4328819" cy="1371599"/>
          </a:xfrm>
        </p:spPr>
        <p:txBody>
          <a:bodyPr vert="horz" lIns="91440" tIns="45720" rIns="91440" bIns="45720" rtlCol="0">
            <a:normAutofit lnSpcReduction="10000"/>
          </a:bodyPr>
          <a:lstStyle/>
          <a:p>
            <a:pPr marL="0" indent="0" algn="ctr">
              <a:buNone/>
            </a:pPr>
            <a:r>
              <a:rPr lang="en-US" dirty="0"/>
              <a:t>DIRECT ALL </a:t>
            </a:r>
          </a:p>
          <a:p>
            <a:pPr marL="0" indent="0" algn="ctr">
              <a:buNone/>
            </a:pPr>
            <a:r>
              <a:rPr lang="en-US" dirty="0"/>
              <a:t>Questions and comments TO</a:t>
            </a:r>
          </a:p>
          <a:p>
            <a:pPr marL="0" indent="0" algn="ctr">
              <a:buNone/>
            </a:pPr>
            <a:r>
              <a:rPr lang="en-US" sz="2200" b="1" dirty="0"/>
              <a:t>JDSMITH5178@GMAIL.COM</a:t>
            </a:r>
          </a:p>
        </p:txBody>
      </p:sp>
      <p:pic>
        <p:nvPicPr>
          <p:cNvPr id="11" name="Picture 10">
            <a:extLst>
              <a:ext uri="{FF2B5EF4-FFF2-40B4-BE49-F238E27FC236}">
                <a16:creationId xmlns:a16="http://schemas.microsoft.com/office/drawing/2014/main" id="{6837C344-9654-0542-8CDD-513E2AA170C9}"/>
              </a:ext>
            </a:extLst>
          </p:cNvPr>
          <p:cNvPicPr>
            <a:picLocks noChangeAspect="1"/>
          </p:cNvPicPr>
          <p:nvPr/>
        </p:nvPicPr>
        <p:blipFill>
          <a:blip r:embed="rId5"/>
          <a:stretch>
            <a:fillRect/>
          </a:stretch>
        </p:blipFill>
        <p:spPr>
          <a:xfrm>
            <a:off x="641941" y="1425909"/>
            <a:ext cx="5452537" cy="400618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3" name="Picture 12">
            <a:extLst>
              <a:ext uri="{FF2B5EF4-FFF2-40B4-BE49-F238E27FC236}">
                <a16:creationId xmlns:a16="http://schemas.microsoft.com/office/drawing/2014/main" id="{BBF6B6A0-FFFA-9849-B672-6C898699F10B}"/>
              </a:ext>
            </a:extLst>
          </p:cNvPr>
          <p:cNvPicPr>
            <a:picLocks noChangeAspect="1"/>
          </p:cNvPicPr>
          <p:nvPr/>
        </p:nvPicPr>
        <p:blipFill rotWithShape="1">
          <a:blip r:embed="rId6">
            <a:alphaModFix amt="35000"/>
          </a:blip>
          <a:srcRect l="-2974" t="-4064" r="-1" b="1089"/>
          <a:stretch/>
        </p:blipFill>
        <p:spPr>
          <a:xfrm>
            <a:off x="10789920" y="-16933"/>
            <a:ext cx="1402079" cy="1193349"/>
          </a:xfrm>
          <a:prstGeom prst="rect">
            <a:avLst/>
          </a:prstGeom>
        </p:spPr>
      </p:pic>
      <p:sp>
        <p:nvSpPr>
          <p:cNvPr id="6" name="Footer Placeholder 5">
            <a:extLst>
              <a:ext uri="{FF2B5EF4-FFF2-40B4-BE49-F238E27FC236}">
                <a16:creationId xmlns:a16="http://schemas.microsoft.com/office/drawing/2014/main" id="{BEF10749-3297-8040-966B-1198923E8BEB}"/>
              </a:ext>
            </a:extLst>
          </p:cNvPr>
          <p:cNvSpPr>
            <a:spLocks noGrp="1"/>
          </p:cNvSpPr>
          <p:nvPr>
            <p:ph type="ftr" sz="quarter" idx="11"/>
          </p:nvPr>
        </p:nvSpPr>
        <p:spPr/>
        <p:txBody>
          <a:bodyPr/>
          <a:lstStyle/>
          <a:p>
            <a:r>
              <a:rPr lang="en-US" i="1" dirty="0"/>
              <a:t>CRIMINAL JUSTICE ASSOCIATION OF GEORGIA RESEARCH CONFERENCE      OCTOBER 2020</a:t>
            </a:r>
          </a:p>
        </p:txBody>
      </p:sp>
      <p:sp>
        <p:nvSpPr>
          <p:cNvPr id="8" name="Slide Number Placeholder 7">
            <a:extLst>
              <a:ext uri="{FF2B5EF4-FFF2-40B4-BE49-F238E27FC236}">
                <a16:creationId xmlns:a16="http://schemas.microsoft.com/office/drawing/2014/main" id="{139E2A4E-32B6-C548-8EE4-459335EE7D92}"/>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070127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7" name="Rectangle 21">
            <a:extLst>
              <a:ext uri="{FF2B5EF4-FFF2-40B4-BE49-F238E27FC236}">
                <a16:creationId xmlns:a16="http://schemas.microsoft.com/office/drawing/2014/main" id="{45873676-3D69-48B0-BA02-D759766A9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a:extLst>
              <a:ext uri="{FF2B5EF4-FFF2-40B4-BE49-F238E27FC236}">
                <a16:creationId xmlns:a16="http://schemas.microsoft.com/office/drawing/2014/main" id="{248E96D7-6599-4607-9958-FD9E100013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9F716A9-738A-A945-9085-A37ADD3BCAFE}"/>
              </a:ext>
            </a:extLst>
          </p:cNvPr>
          <p:cNvPicPr>
            <a:picLocks noChangeAspect="1"/>
          </p:cNvPicPr>
          <p:nvPr/>
        </p:nvPicPr>
        <p:blipFill rotWithShape="1">
          <a:blip r:embed="rId3"/>
          <a:srcRect t="30965" b="14078"/>
          <a:stretch/>
        </p:blipFill>
        <p:spPr>
          <a:xfrm>
            <a:off x="20" y="-1"/>
            <a:ext cx="12191980" cy="4187739"/>
          </a:xfrm>
          <a:prstGeom prst="rect">
            <a:avLst/>
          </a:prstGeom>
        </p:spPr>
      </p:pic>
      <p:cxnSp>
        <p:nvCxnSpPr>
          <p:cNvPr id="26" name="Straight Connector 25">
            <a:extLst>
              <a:ext uri="{FF2B5EF4-FFF2-40B4-BE49-F238E27FC236}">
                <a16:creationId xmlns:a16="http://schemas.microsoft.com/office/drawing/2014/main" id="{99478AA5-D1D0-4B5E-9FDE-6F55026DA30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229100"/>
            <a:ext cx="12192000" cy="0"/>
          </a:xfrm>
          <a:prstGeom prst="line">
            <a:avLst/>
          </a:prstGeom>
          <a:ln w="82550" cap="sq">
            <a:solidFill>
              <a:srgbClr val="D9D9D9"/>
            </a:solidFill>
            <a:miter lim="800000"/>
          </a:ln>
          <a:scene3d>
            <a:camera prst="orthographicFront"/>
            <a:lightRig rig="threePt" dir="t">
              <a:rot lat="0" lon="0" rev="2700000"/>
            </a:lightRig>
          </a:scene3d>
          <a:sp3d contourW="6350">
            <a:bevelT h="38100"/>
            <a:contourClr>
              <a:srgbClr val="BFBFBF"/>
            </a:contourClr>
          </a:sp3d>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3CA8EEE2-DA9A-4635-9B41-33EB565145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73705F-6575-4D4A-B785-11D7996AA032}"/>
              </a:ext>
            </a:extLst>
          </p:cNvPr>
          <p:cNvSpPr>
            <a:spLocks noGrp="1"/>
          </p:cNvSpPr>
          <p:nvPr>
            <p:ph type="ctrTitle"/>
          </p:nvPr>
        </p:nvSpPr>
        <p:spPr>
          <a:xfrm>
            <a:off x="1146048" y="4437888"/>
            <a:ext cx="9899904" cy="1522645"/>
          </a:xfrm>
        </p:spPr>
        <p:txBody>
          <a:bodyPr vert="horz" lIns="91440" tIns="45720" rIns="91440" bIns="45720" rtlCol="0">
            <a:noAutofit/>
          </a:bodyPr>
          <a:lstStyle/>
          <a:p>
            <a:r>
              <a:rPr lang="en-US" sz="1800" i="1" dirty="0"/>
              <a:t>“Step forward now, policeman,</a:t>
            </a:r>
            <a:br>
              <a:rPr lang="en-US" sz="1800" i="1" dirty="0"/>
            </a:br>
            <a:r>
              <a:rPr lang="en-US" sz="1800" i="1" dirty="0"/>
              <a:t> you’ve borne your burdens well.</a:t>
            </a:r>
            <a:br>
              <a:rPr lang="en-US" sz="1800" i="1" dirty="0"/>
            </a:br>
            <a:r>
              <a:rPr lang="en-US" sz="1800" i="1" dirty="0"/>
              <a:t> Come walk a beat on Heaven’s streets, </a:t>
            </a:r>
            <a:br>
              <a:rPr lang="en-US" sz="1800" i="1" dirty="0"/>
            </a:br>
            <a:r>
              <a:rPr lang="en-US" sz="1800" i="1" dirty="0"/>
              <a:t>you’ve done your time in hell.”</a:t>
            </a:r>
            <a:br>
              <a:rPr lang="en-US" sz="1800" i="1" dirty="0"/>
            </a:br>
            <a:r>
              <a:rPr lang="en-US" sz="1800" i="1" dirty="0"/>
              <a:t>-POLICE OFFICER’S PRAYER</a:t>
            </a:r>
            <a:endParaRPr lang="en-US" sz="1800" dirty="0"/>
          </a:p>
        </p:txBody>
      </p:sp>
    </p:spTree>
    <p:extLst>
      <p:ext uri="{BB962C8B-B14F-4D97-AF65-F5344CB8AC3E}">
        <p14:creationId xmlns:p14="http://schemas.microsoft.com/office/powerpoint/2010/main" val="82033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59C8D-DE46-874A-BC1E-1EB9B0883BF9}"/>
              </a:ext>
            </a:extLst>
          </p:cNvPr>
          <p:cNvSpPr>
            <a:spLocks noGrp="1"/>
          </p:cNvSpPr>
          <p:nvPr>
            <p:ph type="title"/>
          </p:nvPr>
        </p:nvSpPr>
        <p:spPr>
          <a:xfrm>
            <a:off x="913775" y="126552"/>
            <a:ext cx="10364451" cy="1020930"/>
          </a:xfrm>
        </p:spPr>
        <p:txBody>
          <a:bodyPr/>
          <a:lstStyle/>
          <a:p>
            <a:r>
              <a:rPr lang="en-US" dirty="0"/>
              <a:t>References</a:t>
            </a:r>
          </a:p>
        </p:txBody>
      </p:sp>
      <p:sp>
        <p:nvSpPr>
          <p:cNvPr id="3" name="Content Placeholder 2">
            <a:extLst>
              <a:ext uri="{FF2B5EF4-FFF2-40B4-BE49-F238E27FC236}">
                <a16:creationId xmlns:a16="http://schemas.microsoft.com/office/drawing/2014/main" id="{64B5AD31-63D8-1F4A-A28F-5BFFACA94445}"/>
              </a:ext>
            </a:extLst>
          </p:cNvPr>
          <p:cNvSpPr>
            <a:spLocks noGrp="1"/>
          </p:cNvSpPr>
          <p:nvPr>
            <p:ph sz="quarter" idx="13"/>
          </p:nvPr>
        </p:nvSpPr>
        <p:spPr>
          <a:xfrm>
            <a:off x="913774" y="892099"/>
            <a:ext cx="10363826" cy="5716716"/>
          </a:xfrm>
        </p:spPr>
        <p:txBody>
          <a:bodyPr>
            <a:normAutofit/>
          </a:bodyPr>
          <a:lstStyle/>
          <a:p>
            <a:r>
              <a:rPr lang="en-US" sz="1700" dirty="0"/>
              <a:t>Association for Experiential Education. (n.d.). What is experiential education? Retrieved from </a:t>
            </a:r>
            <a:r>
              <a:rPr lang="en-US" sz="1700" dirty="0">
                <a:hlinkClick r:id="rId2"/>
              </a:rPr>
              <a:t>http://www.aee.org/what-is-ee</a:t>
            </a:r>
            <a:endParaRPr lang="en-US" sz="1700" dirty="0"/>
          </a:p>
          <a:p>
            <a:r>
              <a:rPr lang="en-US" sz="1700" dirty="0"/>
              <a:t>COPS Office. (2015). </a:t>
            </a:r>
            <a:r>
              <a:rPr lang="en-US" sz="1700" i="1" dirty="0"/>
              <a:t>President’s task force on 21</a:t>
            </a:r>
            <a:r>
              <a:rPr lang="en-US" sz="1700" i="1" baseline="30000" dirty="0"/>
              <a:t>st</a:t>
            </a:r>
            <a:r>
              <a:rPr lang="en-US" sz="1700" i="1" dirty="0"/>
              <a:t> century policing implementation Guide: Moving from recommendations to action</a:t>
            </a:r>
            <a:r>
              <a:rPr lang="en-US" sz="1700" dirty="0"/>
              <a:t>. Washington, DC: Author.</a:t>
            </a:r>
          </a:p>
          <a:p>
            <a:r>
              <a:rPr lang="en-US" sz="1700" dirty="0"/>
              <a:t>Eyler, J., Giles, D. E., Jr., &amp; Braxton, J. (1997). The impact of service-learning on college students. </a:t>
            </a:r>
            <a:r>
              <a:rPr lang="en-US" sz="1700" i="1" dirty="0"/>
              <a:t>Michigan Journal of Community Service-Learning</a:t>
            </a:r>
            <a:r>
              <a:rPr lang="en-US" sz="1700" dirty="0"/>
              <a:t>, (4), 5–15. Retrieved from https://</a:t>
            </a:r>
            <a:r>
              <a:rPr lang="en-US" sz="1700" dirty="0" err="1"/>
              <a:t>quod.lib.umich.edu</a:t>
            </a:r>
            <a:r>
              <a:rPr lang="en-US" sz="1700" dirty="0"/>
              <a:t>/m/</a:t>
            </a:r>
            <a:r>
              <a:rPr lang="en-US" sz="1700" dirty="0" err="1"/>
              <a:t>mjcsl</a:t>
            </a:r>
            <a:r>
              <a:rPr lang="en-US" sz="1700" dirty="0"/>
              <a:t>/3239521.0004.101/1/-</a:t>
            </a:r>
            <a:r>
              <a:rPr lang="en-US" sz="1700" dirty="0" err="1"/>
              <a:t>impact-of-service-learning-on-college-students?page</a:t>
            </a:r>
            <a:r>
              <a:rPr lang="en-US" sz="1700" dirty="0"/>
              <a:t>=</a:t>
            </a:r>
            <a:r>
              <a:rPr lang="en-US" sz="1700" dirty="0" err="1"/>
              <a:t>root;size</a:t>
            </a:r>
            <a:r>
              <a:rPr lang="en-US" sz="1700" dirty="0"/>
              <a:t>=100;view=text</a:t>
            </a:r>
          </a:p>
          <a:p>
            <a:r>
              <a:rPr lang="en-US" sz="1700" dirty="0"/>
              <a:t>Hyland, S., Langton, L., &amp; Davis, E. (2018). </a:t>
            </a:r>
            <a:r>
              <a:rPr lang="en-US" sz="1700" i="1" dirty="0"/>
              <a:t>Police use of nonfatal force, 2002-11</a:t>
            </a:r>
            <a:r>
              <a:rPr lang="en-US" sz="1700" dirty="0"/>
              <a:t>.  (NCJ 249216). U. S. Department of Justice, Office of Justice programs, Bureau of Justice Statistics: Author. Retrieved from bjs.gov/content/pub/pdf/punf0211.pdf</a:t>
            </a:r>
          </a:p>
          <a:p>
            <a:r>
              <a:rPr lang="en-US" sz="1700" dirty="0"/>
              <a:t>Kolb, D. A. (1984). </a:t>
            </a:r>
            <a:r>
              <a:rPr lang="en-US" sz="1700" i="1" dirty="0"/>
              <a:t>Experiential learning: Experience as the source of learning and development.</a:t>
            </a:r>
            <a:r>
              <a:rPr lang="en-US" sz="1700" dirty="0"/>
              <a:t> Englewood Cliffs, NJ: Prentice-Hall. </a:t>
            </a:r>
          </a:p>
          <a:p>
            <a:r>
              <a:rPr lang="en-US" sz="1700" dirty="0"/>
              <a:t>Molly, G., Lim, H., Lucas, S., &amp; Meadows, R. (2015). Learning by doing: Experiential learning in criminal justice.  </a:t>
            </a:r>
            <a:r>
              <a:rPr lang="en-US" sz="1700" i="1" dirty="0"/>
              <a:t>Journal of Criminal Justice Education 26</a:t>
            </a:r>
            <a:r>
              <a:rPr lang="en-US" sz="1700" dirty="0"/>
              <a:t>, 4. </a:t>
            </a:r>
            <a:r>
              <a:rPr lang="en-US" sz="1700" dirty="0">
                <a:hlinkClick r:id="rId3"/>
              </a:rPr>
              <a:t>https://doi:10.1080/10511253.2015.1052001</a:t>
            </a:r>
            <a:endParaRPr lang="en-US" sz="1700" dirty="0"/>
          </a:p>
          <a:p>
            <a:endParaRPr lang="en-US" dirty="0"/>
          </a:p>
          <a:p>
            <a:endParaRPr lang="en-US" dirty="0"/>
          </a:p>
          <a:p>
            <a:endParaRPr lang="en-US" dirty="0"/>
          </a:p>
          <a:p>
            <a:endParaRPr lang="en-US" dirty="0"/>
          </a:p>
          <a:p>
            <a:endParaRPr lang="en-US" dirty="0"/>
          </a:p>
          <a:p>
            <a:endParaRPr lang="en-US" dirty="0"/>
          </a:p>
        </p:txBody>
      </p:sp>
      <p:sp>
        <p:nvSpPr>
          <p:cNvPr id="7" name="Footer Placeholder 6">
            <a:extLst>
              <a:ext uri="{FF2B5EF4-FFF2-40B4-BE49-F238E27FC236}">
                <a16:creationId xmlns:a16="http://schemas.microsoft.com/office/drawing/2014/main" id="{4FB78265-F05E-4444-928A-5859ACC623F5}"/>
              </a:ext>
            </a:extLst>
          </p:cNvPr>
          <p:cNvSpPr>
            <a:spLocks noGrp="1"/>
          </p:cNvSpPr>
          <p:nvPr>
            <p:ph type="ftr" sz="quarter" idx="11"/>
          </p:nvPr>
        </p:nvSpPr>
        <p:spPr>
          <a:xfrm>
            <a:off x="430306" y="6608815"/>
            <a:ext cx="5145741" cy="249185"/>
          </a:xfrm>
        </p:spPr>
        <p:txBody>
          <a:bodyPr/>
          <a:lstStyle/>
          <a:p>
            <a:r>
              <a:rPr lang="en-US" i="1" dirty="0"/>
              <a:t>CRIMINAL JUSTICE ASSOCIATION OF GEORGIA RESEARCH CONFERENCE      OCTOBER 2020</a:t>
            </a:r>
          </a:p>
        </p:txBody>
      </p:sp>
      <p:pic>
        <p:nvPicPr>
          <p:cNvPr id="9" name="Picture 8">
            <a:extLst>
              <a:ext uri="{FF2B5EF4-FFF2-40B4-BE49-F238E27FC236}">
                <a16:creationId xmlns:a16="http://schemas.microsoft.com/office/drawing/2014/main" id="{D3034E16-E970-F046-BEAC-6631A1CACC3B}"/>
              </a:ext>
            </a:extLst>
          </p:cNvPr>
          <p:cNvPicPr>
            <a:picLocks noChangeAspect="1"/>
          </p:cNvPicPr>
          <p:nvPr/>
        </p:nvPicPr>
        <p:blipFill rotWithShape="1">
          <a:blip r:embed="rId4">
            <a:alphaModFix amt="35000"/>
          </a:blip>
          <a:srcRect l="-2974" t="-4064" r="-1" b="1089"/>
          <a:stretch/>
        </p:blipFill>
        <p:spPr>
          <a:xfrm>
            <a:off x="10789920" y="-16933"/>
            <a:ext cx="1402079" cy="1193349"/>
          </a:xfrm>
          <a:prstGeom prst="rect">
            <a:avLst/>
          </a:prstGeom>
        </p:spPr>
      </p:pic>
      <p:sp>
        <p:nvSpPr>
          <p:cNvPr id="11" name="Slide Number Placeholder 10">
            <a:extLst>
              <a:ext uri="{FF2B5EF4-FFF2-40B4-BE49-F238E27FC236}">
                <a16:creationId xmlns:a16="http://schemas.microsoft.com/office/drawing/2014/main" id="{A5D633D8-849B-2647-B7A2-D39B57FC832A}"/>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15968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962B-53AD-3646-8361-0F8F5CE070DA}"/>
              </a:ext>
            </a:extLst>
          </p:cNvPr>
          <p:cNvSpPr>
            <a:spLocks noGrp="1"/>
          </p:cNvSpPr>
          <p:nvPr>
            <p:ph type="title"/>
          </p:nvPr>
        </p:nvSpPr>
        <p:spPr>
          <a:xfrm>
            <a:off x="913775" y="376357"/>
            <a:ext cx="3935688" cy="2616225"/>
          </a:xfrm>
        </p:spPr>
        <p:txBody>
          <a:bodyPr>
            <a:normAutofit/>
          </a:bodyPr>
          <a:lstStyle/>
          <a:p>
            <a:r>
              <a:rPr lang="en-US" sz="2400" dirty="0"/>
              <a:t>October 2020</a:t>
            </a:r>
          </a:p>
        </p:txBody>
      </p:sp>
      <p:sp>
        <p:nvSpPr>
          <p:cNvPr id="3" name="Content Placeholder 2">
            <a:extLst>
              <a:ext uri="{FF2B5EF4-FFF2-40B4-BE49-F238E27FC236}">
                <a16:creationId xmlns:a16="http://schemas.microsoft.com/office/drawing/2014/main" id="{1D844A17-6133-ED42-80EC-B319C36FB73D}"/>
              </a:ext>
            </a:extLst>
          </p:cNvPr>
          <p:cNvSpPr>
            <a:spLocks noGrp="1"/>
          </p:cNvSpPr>
          <p:nvPr>
            <p:ph sz="quarter" idx="13"/>
          </p:nvPr>
        </p:nvSpPr>
        <p:spPr/>
        <p:txBody>
          <a:bodyPr>
            <a:normAutofit lnSpcReduction="10000"/>
          </a:bodyPr>
          <a:lstStyle/>
          <a:p>
            <a:r>
              <a:rPr lang="en-US" dirty="0"/>
              <a:t>Though police officers learn how to deescalate volatile situations in police training, some officers still rely on the use of force (UOF) and are not fully incorporating positive engagement to de-escalate volatile situations. </a:t>
            </a:r>
          </a:p>
          <a:p>
            <a:r>
              <a:rPr lang="en-US" dirty="0"/>
              <a:t>Service-learning provides one way to learn positive modes of engagement. </a:t>
            </a:r>
          </a:p>
          <a:p>
            <a:r>
              <a:rPr lang="en-US" dirty="0"/>
              <a:t>officers to positively engage with community members rather than using force when responding to volatile situations. </a:t>
            </a:r>
          </a:p>
          <a:p>
            <a:r>
              <a:rPr lang="en-US" dirty="0"/>
              <a:t>A reduction in the UOF by police officers would result in positive social change.</a:t>
            </a:r>
          </a:p>
          <a:p>
            <a:endParaRPr lang="en-US" dirty="0"/>
          </a:p>
        </p:txBody>
      </p:sp>
      <p:sp>
        <p:nvSpPr>
          <p:cNvPr id="4" name="Text Placeholder 3">
            <a:extLst>
              <a:ext uri="{FF2B5EF4-FFF2-40B4-BE49-F238E27FC236}">
                <a16:creationId xmlns:a16="http://schemas.microsoft.com/office/drawing/2014/main" id="{A1E60546-6916-184E-8DC5-16163BF465A9}"/>
              </a:ext>
            </a:extLst>
          </p:cNvPr>
          <p:cNvSpPr>
            <a:spLocks noGrp="1"/>
          </p:cNvSpPr>
          <p:nvPr>
            <p:ph type="body" sz="half" idx="2"/>
          </p:nvPr>
        </p:nvSpPr>
        <p:spPr>
          <a:xfrm>
            <a:off x="913774" y="2992582"/>
            <a:ext cx="3935689" cy="2798618"/>
          </a:xfrm>
        </p:spPr>
        <p:txBody>
          <a:bodyPr>
            <a:normAutofit/>
          </a:bodyPr>
          <a:lstStyle/>
          <a:p>
            <a:endParaRPr lang="en-US" sz="2000" dirty="0"/>
          </a:p>
          <a:p>
            <a:r>
              <a:rPr lang="en-US" sz="2000" dirty="0"/>
              <a:t>Abstract</a:t>
            </a:r>
          </a:p>
          <a:p>
            <a:r>
              <a:rPr lang="en-US" sz="2000" dirty="0"/>
              <a:t>By </a:t>
            </a:r>
          </a:p>
          <a:p>
            <a:r>
              <a:rPr lang="en-US" sz="2000" dirty="0"/>
              <a:t>Dr. Jacqueline smith</a:t>
            </a:r>
          </a:p>
        </p:txBody>
      </p:sp>
      <p:pic>
        <p:nvPicPr>
          <p:cNvPr id="6" name="Content Placeholder 5">
            <a:extLst>
              <a:ext uri="{FF2B5EF4-FFF2-40B4-BE49-F238E27FC236}">
                <a16:creationId xmlns:a16="http://schemas.microsoft.com/office/drawing/2014/main" id="{48569D6E-E497-994C-9848-D343E1B6517E}"/>
              </a:ext>
            </a:extLst>
          </p:cNvPr>
          <p:cNvPicPr>
            <a:picLocks noChangeAspect="1"/>
          </p:cNvPicPr>
          <p:nvPr/>
        </p:nvPicPr>
        <p:blipFill rotWithShape="1">
          <a:blip r:embed="rId2">
            <a:alphaModFix amt="35000"/>
          </a:blip>
          <a:stretch/>
        </p:blipFill>
        <p:spPr>
          <a:xfrm>
            <a:off x="913774" y="329252"/>
            <a:ext cx="3935688" cy="2383468"/>
          </a:xfrm>
          <a:prstGeom prst="rect">
            <a:avLst/>
          </a:prstGeom>
        </p:spPr>
      </p:pic>
      <p:sp>
        <p:nvSpPr>
          <p:cNvPr id="8" name="Footer Placeholder 7">
            <a:extLst>
              <a:ext uri="{FF2B5EF4-FFF2-40B4-BE49-F238E27FC236}">
                <a16:creationId xmlns:a16="http://schemas.microsoft.com/office/drawing/2014/main" id="{27AEE1A8-7E71-8A43-A9F9-C8F7C442E953}"/>
              </a:ext>
            </a:extLst>
          </p:cNvPr>
          <p:cNvSpPr>
            <a:spLocks noGrp="1"/>
          </p:cNvSpPr>
          <p:nvPr>
            <p:ph type="ftr" sz="quarter" idx="11"/>
          </p:nvPr>
        </p:nvSpPr>
        <p:spPr/>
        <p:txBody>
          <a:bodyPr/>
          <a:lstStyle/>
          <a:p>
            <a:r>
              <a:rPr lang="en-US" i="1"/>
              <a:t>CRIMINAL JUSTICE ASSOCIATION OF GEORGIA RESEARCH CONFERENCE      OCTOBER 2020</a:t>
            </a:r>
            <a:endParaRPr lang="en-US" i="1" dirty="0"/>
          </a:p>
        </p:txBody>
      </p:sp>
      <p:sp>
        <p:nvSpPr>
          <p:cNvPr id="10" name="Slide Number Placeholder 9">
            <a:extLst>
              <a:ext uri="{FF2B5EF4-FFF2-40B4-BE49-F238E27FC236}">
                <a16:creationId xmlns:a16="http://schemas.microsoft.com/office/drawing/2014/main" id="{8431FAE9-3658-A34F-9A62-16E7F151E5A7}"/>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78023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8" name="Picture 2">
            <a:extLst>
              <a:ext uri="{FF2B5EF4-FFF2-40B4-BE49-F238E27FC236}">
                <a16:creationId xmlns:a16="http://schemas.microsoft.com/office/drawing/2014/main" id="{22790EC5-ACA7-4536-8066-B60199F3C6D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a:extLst>
              <a:ext uri="{FF2B5EF4-FFF2-40B4-BE49-F238E27FC236}">
                <a16:creationId xmlns:a16="http://schemas.microsoft.com/office/drawing/2014/main" id="{5F86BEAF-FD24-4827-AD37-6785EBC9C2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93A6A4-8C78-C046-B4BF-518F99909D1B}"/>
              </a:ext>
            </a:extLst>
          </p:cNvPr>
          <p:cNvSpPr>
            <a:spLocks noGrp="1"/>
          </p:cNvSpPr>
          <p:nvPr>
            <p:ph type="title"/>
          </p:nvPr>
        </p:nvSpPr>
        <p:spPr>
          <a:xfrm>
            <a:off x="913775" y="618517"/>
            <a:ext cx="10364451" cy="1193349"/>
          </a:xfrm>
        </p:spPr>
        <p:txBody>
          <a:bodyPr vert="horz" lIns="91440" tIns="45720" rIns="91440" bIns="45720" rtlCol="0" anchor="ctr">
            <a:normAutofit/>
          </a:bodyPr>
          <a:lstStyle/>
          <a:p>
            <a:r>
              <a:rPr lang="en-US" dirty="0"/>
              <a:t>Problem</a:t>
            </a:r>
          </a:p>
        </p:txBody>
      </p:sp>
      <p:sp>
        <p:nvSpPr>
          <p:cNvPr id="3" name="Content Placeholder 2">
            <a:extLst>
              <a:ext uri="{FF2B5EF4-FFF2-40B4-BE49-F238E27FC236}">
                <a16:creationId xmlns:a16="http://schemas.microsoft.com/office/drawing/2014/main" id="{FAA46A3C-013E-C847-B111-E8B07C2EA6EA}"/>
              </a:ext>
            </a:extLst>
          </p:cNvPr>
          <p:cNvSpPr>
            <a:spLocks noGrp="1"/>
          </p:cNvSpPr>
          <p:nvPr>
            <p:ph sz="quarter" idx="13"/>
          </p:nvPr>
        </p:nvSpPr>
        <p:spPr>
          <a:xfrm>
            <a:off x="558799" y="1507068"/>
            <a:ext cx="7163426" cy="4646240"/>
          </a:xfrm>
        </p:spPr>
        <p:txBody>
          <a:bodyPr vert="horz" lIns="91440" tIns="45720" rIns="91440" bIns="45720" rtlCol="0">
            <a:noAutofit/>
          </a:bodyPr>
          <a:lstStyle/>
          <a:p>
            <a:r>
              <a:rPr lang="en-US" b="1" dirty="0">
                <a:ea typeface="MS PGothic" charset="0"/>
                <a:cs typeface="Arial" panose="020B0604020202020204" pitchFamily="34" charset="0"/>
              </a:rPr>
              <a:t>Use-of-force</a:t>
            </a:r>
            <a:r>
              <a:rPr lang="en-US" dirty="0">
                <a:ea typeface="MS PGothic" charset="0"/>
                <a:cs typeface="Arial" panose="020B0604020202020204" pitchFamily="34" charset="0"/>
              </a:rPr>
              <a:t> (UOF) was ranked the top critical issue in policing (Hyland, et. al. 2018). </a:t>
            </a:r>
          </a:p>
          <a:p>
            <a:r>
              <a:rPr lang="en-US" dirty="0">
                <a:ea typeface="MS PGothic" charset="0"/>
                <a:cs typeface="Arial" panose="020B0604020202020204" pitchFamily="34" charset="0"/>
              </a:rPr>
              <a:t>Southeast Metropolitan Police Department (SMPD, a pseudonym) has had an </a:t>
            </a:r>
            <a:r>
              <a:rPr lang="en-US" b="1" i="1" dirty="0">
                <a:ea typeface="MS PGothic" charset="0"/>
                <a:cs typeface="Arial" panose="020B0604020202020204" pitchFamily="34" charset="0"/>
              </a:rPr>
              <a:t>increase</a:t>
            </a:r>
            <a:r>
              <a:rPr lang="en-US" dirty="0">
                <a:ea typeface="MS PGothic" charset="0"/>
                <a:cs typeface="Arial" panose="020B0604020202020204" pitchFamily="34" charset="0"/>
              </a:rPr>
              <a:t> in the number of (UOF) complaints filed against newly trained officers over </a:t>
            </a:r>
            <a:r>
              <a:rPr lang="en-US" b="1" i="1" dirty="0">
                <a:ea typeface="MS PGothic" charset="0"/>
                <a:cs typeface="Arial" panose="020B0604020202020204" pitchFamily="34" charset="0"/>
              </a:rPr>
              <a:t>the past 3 years </a:t>
            </a:r>
            <a:r>
              <a:rPr lang="en-US" dirty="0">
                <a:ea typeface="MS PGothic" charset="0"/>
                <a:cs typeface="Arial" panose="020B0604020202020204" pitchFamily="34" charset="0"/>
              </a:rPr>
              <a:t>(averaging 6.75%) which </a:t>
            </a:r>
            <a:r>
              <a:rPr lang="en-US" b="1" i="1" dirty="0">
                <a:ea typeface="MS PGothic" charset="0"/>
                <a:cs typeface="Arial" panose="020B0604020202020204" pitchFamily="34" charset="0"/>
              </a:rPr>
              <a:t>outranked the national average of 11 years</a:t>
            </a:r>
            <a:r>
              <a:rPr lang="en-US" dirty="0">
                <a:ea typeface="MS PGothic" charset="0"/>
                <a:cs typeface="Arial" panose="020B0604020202020204" pitchFamily="34" charset="0"/>
              </a:rPr>
              <a:t> (4.8%) (Hyland, et. al. 2018). </a:t>
            </a:r>
          </a:p>
          <a:p>
            <a:r>
              <a:rPr lang="en-US" dirty="0">
                <a:ea typeface="MS PGothic" charset="0"/>
                <a:cs typeface="Arial" panose="020B0604020202020204" pitchFamily="34" charset="0"/>
              </a:rPr>
              <a:t>The problem addressed was the quality of the training on de-escalating techniques for UOF to all officers, specifically to newly trained officers within their field training phase of policing.</a:t>
            </a:r>
          </a:p>
        </p:txBody>
      </p:sp>
      <p:pic>
        <p:nvPicPr>
          <p:cNvPr id="5" name="Content Placeholder 3">
            <a:extLst>
              <a:ext uri="{FF2B5EF4-FFF2-40B4-BE49-F238E27FC236}">
                <a16:creationId xmlns:a16="http://schemas.microsoft.com/office/drawing/2014/main" id="{6E721DA2-0BA6-1041-B14F-C5434AC98E5B}"/>
              </a:ext>
            </a:extLst>
          </p:cNvPr>
          <p:cNvPicPr>
            <a:picLocks noGrp="1" noChangeAspect="1"/>
          </p:cNvPicPr>
          <p:nvPr>
            <p:ph sz="quarter" idx="14"/>
          </p:nvPr>
        </p:nvPicPr>
        <p:blipFill rotWithShape="1">
          <a:blip r:embed="rId4"/>
          <a:srcRect t="2676" r="4" b="9944"/>
          <a:stretch/>
        </p:blipFill>
        <p:spPr>
          <a:xfrm>
            <a:off x="7722225" y="1184158"/>
            <a:ext cx="4046442" cy="4969150"/>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0" name="Picture 9">
            <a:extLst>
              <a:ext uri="{FF2B5EF4-FFF2-40B4-BE49-F238E27FC236}">
                <a16:creationId xmlns:a16="http://schemas.microsoft.com/office/drawing/2014/main" id="{042B3C0A-195B-4943-93BC-3FAA0286C29B}"/>
              </a:ext>
            </a:extLst>
          </p:cNvPr>
          <p:cNvPicPr>
            <a:picLocks noChangeAspect="1"/>
          </p:cNvPicPr>
          <p:nvPr/>
        </p:nvPicPr>
        <p:blipFill rotWithShape="1">
          <a:blip r:embed="rId5">
            <a:alphaModFix amt="35000"/>
          </a:blip>
          <a:srcRect l="-2974" t="-4064" r="-1" b="1089"/>
          <a:stretch/>
        </p:blipFill>
        <p:spPr>
          <a:xfrm>
            <a:off x="10789920" y="-16933"/>
            <a:ext cx="1402079" cy="1105999"/>
          </a:xfrm>
          <a:prstGeom prst="rect">
            <a:avLst/>
          </a:prstGeom>
        </p:spPr>
      </p:pic>
      <p:sp>
        <p:nvSpPr>
          <p:cNvPr id="9" name="Footer Placeholder 8">
            <a:extLst>
              <a:ext uri="{FF2B5EF4-FFF2-40B4-BE49-F238E27FC236}">
                <a16:creationId xmlns:a16="http://schemas.microsoft.com/office/drawing/2014/main" id="{6EF349AC-0416-8C4A-8AD1-BF996F1775A2}"/>
              </a:ext>
            </a:extLst>
          </p:cNvPr>
          <p:cNvSpPr>
            <a:spLocks noGrp="1"/>
          </p:cNvSpPr>
          <p:nvPr>
            <p:ph type="ftr" sz="quarter" idx="11"/>
          </p:nvPr>
        </p:nvSpPr>
        <p:spPr>
          <a:xfrm>
            <a:off x="423237" y="6239483"/>
            <a:ext cx="6765060" cy="532342"/>
          </a:xfrm>
        </p:spPr>
        <p:txBody>
          <a:bodyPr/>
          <a:lstStyle/>
          <a:p>
            <a:r>
              <a:rPr lang="en-US" i="1"/>
              <a:t>CRIMINAL JUSTICE ASSOCIATION OF GEORGIA RESEARCH CONFERENCE      OCTOBER 2020</a:t>
            </a:r>
            <a:endParaRPr lang="en-US" i="1" dirty="0"/>
          </a:p>
        </p:txBody>
      </p:sp>
      <p:sp>
        <p:nvSpPr>
          <p:cNvPr id="12" name="Slide Number Placeholder 11">
            <a:extLst>
              <a:ext uri="{FF2B5EF4-FFF2-40B4-BE49-F238E27FC236}">
                <a16:creationId xmlns:a16="http://schemas.microsoft.com/office/drawing/2014/main" id="{39EC3BF1-5974-D441-8F9A-8B9588E921F8}"/>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850111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359814-D8DE-964F-87F9-B90C9ED4FDDE}"/>
              </a:ext>
            </a:extLst>
          </p:cNvPr>
          <p:cNvSpPr>
            <a:spLocks noGrp="1"/>
          </p:cNvSpPr>
          <p:nvPr>
            <p:ph type="title"/>
          </p:nvPr>
        </p:nvSpPr>
        <p:spPr>
          <a:xfrm>
            <a:off x="913775" y="382137"/>
            <a:ext cx="10364451" cy="1310185"/>
          </a:xfrm>
        </p:spPr>
        <p:txBody>
          <a:bodyPr/>
          <a:lstStyle/>
          <a:p>
            <a:r>
              <a:rPr lang="en-US" dirty="0"/>
              <a:t>Definition &amp; Purpose</a:t>
            </a:r>
          </a:p>
        </p:txBody>
      </p:sp>
      <p:sp>
        <p:nvSpPr>
          <p:cNvPr id="6" name="Content Placeholder 5">
            <a:extLst>
              <a:ext uri="{FF2B5EF4-FFF2-40B4-BE49-F238E27FC236}">
                <a16:creationId xmlns:a16="http://schemas.microsoft.com/office/drawing/2014/main" id="{764EF325-0115-FC4F-B00B-4D9E651427CC}"/>
              </a:ext>
            </a:extLst>
          </p:cNvPr>
          <p:cNvSpPr>
            <a:spLocks noGrp="1"/>
          </p:cNvSpPr>
          <p:nvPr>
            <p:ph sz="quarter" idx="13"/>
          </p:nvPr>
        </p:nvSpPr>
        <p:spPr>
          <a:xfrm>
            <a:off x="913774" y="1692322"/>
            <a:ext cx="10363826" cy="4190953"/>
          </a:xfrm>
        </p:spPr>
        <p:txBody>
          <a:bodyPr>
            <a:normAutofit/>
          </a:bodyPr>
          <a:lstStyle/>
          <a:p>
            <a:r>
              <a:rPr lang="en-US" b="1" dirty="0">
                <a:cs typeface="Arial" charset="0"/>
              </a:rPr>
              <a:t>Service-learning:</a:t>
            </a:r>
            <a:r>
              <a:rPr lang="en-US" dirty="0">
                <a:cs typeface="Arial" charset="0"/>
              </a:rPr>
              <a:t> </a:t>
            </a:r>
            <a:r>
              <a:rPr lang="en-US" dirty="0"/>
              <a:t>“Service-learning is a form of </a:t>
            </a:r>
            <a:r>
              <a:rPr lang="en-US" dirty="0">
                <a:hlinkClick r:id="rId2"/>
              </a:rPr>
              <a:t>experiential education</a:t>
            </a:r>
            <a:r>
              <a:rPr lang="en-US" dirty="0"/>
              <a:t> where learning occurs through a cycle of action and reflection as students work with others through a process of applying what they are learning to community problems, and at the same time, reflecting upon their experience as they seek to achieve real objectives for the community and deeper understanding for themselves" Eyler and Giles, (1999).</a:t>
            </a:r>
          </a:p>
          <a:p>
            <a:r>
              <a:rPr lang="en-US" dirty="0">
                <a:cs typeface="Arial" charset="0"/>
              </a:rPr>
              <a:t>The purpose of this </a:t>
            </a:r>
            <a:r>
              <a:rPr lang="en-US" b="1" dirty="0">
                <a:cs typeface="Arial" charset="0"/>
              </a:rPr>
              <a:t>qualitative basic design study</a:t>
            </a:r>
            <a:r>
              <a:rPr lang="en-US" dirty="0">
                <a:cs typeface="Arial" charset="0"/>
              </a:rPr>
              <a:t> was to explore the experiences, observations, conceptualizations, and experimentations of service-learning (Eyler, et. al., 1997) in college criminal justice courses among rookie police officers.</a:t>
            </a:r>
          </a:p>
          <a:p>
            <a:pPr marL="0" indent="0">
              <a:buNone/>
            </a:pPr>
            <a:endParaRPr lang="en-US" dirty="0"/>
          </a:p>
        </p:txBody>
      </p:sp>
      <p:pic>
        <p:nvPicPr>
          <p:cNvPr id="7" name="Picture 6">
            <a:extLst>
              <a:ext uri="{FF2B5EF4-FFF2-40B4-BE49-F238E27FC236}">
                <a16:creationId xmlns:a16="http://schemas.microsoft.com/office/drawing/2014/main" id="{B9A726D7-51EF-4B4D-871C-E4C2AC246A38}"/>
              </a:ext>
            </a:extLst>
          </p:cNvPr>
          <p:cNvPicPr>
            <a:picLocks noChangeAspect="1"/>
          </p:cNvPicPr>
          <p:nvPr/>
        </p:nvPicPr>
        <p:blipFill rotWithShape="1">
          <a:blip r:embed="rId3">
            <a:alphaModFix amt="35000"/>
          </a:blip>
          <a:srcRect l="-2974" t="-4064" r="-1" b="1089"/>
          <a:stretch/>
        </p:blipFill>
        <p:spPr>
          <a:xfrm>
            <a:off x="10789920" y="-16933"/>
            <a:ext cx="1402079" cy="1193349"/>
          </a:xfrm>
          <a:prstGeom prst="rect">
            <a:avLst/>
          </a:prstGeom>
        </p:spPr>
      </p:pic>
      <p:sp>
        <p:nvSpPr>
          <p:cNvPr id="3" name="Footer Placeholder 2">
            <a:extLst>
              <a:ext uri="{FF2B5EF4-FFF2-40B4-BE49-F238E27FC236}">
                <a16:creationId xmlns:a16="http://schemas.microsoft.com/office/drawing/2014/main" id="{F6C03724-0AA1-E647-8B23-E99B4780D7A5}"/>
              </a:ext>
            </a:extLst>
          </p:cNvPr>
          <p:cNvSpPr>
            <a:spLocks noGrp="1"/>
          </p:cNvSpPr>
          <p:nvPr>
            <p:ph type="ftr" sz="quarter" idx="11"/>
          </p:nvPr>
        </p:nvSpPr>
        <p:spPr/>
        <p:txBody>
          <a:bodyPr/>
          <a:lstStyle/>
          <a:p>
            <a:r>
              <a:rPr lang="en-US" i="1"/>
              <a:t>CRIMINAL JUSTICE ASSOCIATION OF GEORGIA RESEARCH CONFERENCE      OCTOBER 2020</a:t>
            </a:r>
            <a:endParaRPr lang="en-US" i="1" dirty="0"/>
          </a:p>
        </p:txBody>
      </p:sp>
      <p:sp>
        <p:nvSpPr>
          <p:cNvPr id="9" name="Slide Number Placeholder 8">
            <a:extLst>
              <a:ext uri="{FF2B5EF4-FFF2-40B4-BE49-F238E27FC236}">
                <a16:creationId xmlns:a16="http://schemas.microsoft.com/office/drawing/2014/main" id="{8E223013-6F6A-8749-ACC8-36FC7756ED25}"/>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46191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76C3E9-B268-7F4C-862F-0ABBF31F2682}"/>
              </a:ext>
            </a:extLst>
          </p:cNvPr>
          <p:cNvSpPr>
            <a:spLocks noGrp="1"/>
          </p:cNvSpPr>
          <p:nvPr>
            <p:ph type="body" idx="1"/>
          </p:nvPr>
        </p:nvSpPr>
        <p:spPr>
          <a:xfrm>
            <a:off x="1146328" y="448235"/>
            <a:ext cx="4873474" cy="896471"/>
          </a:xfrm>
        </p:spPr>
        <p:txBody>
          <a:bodyPr/>
          <a:lstStyle/>
          <a:p>
            <a:pPr algn="ctr"/>
            <a:endParaRPr lang="en-US" sz="2800" dirty="0"/>
          </a:p>
          <a:p>
            <a:pPr algn="ctr"/>
            <a:endParaRPr lang="en-US" sz="2800" dirty="0"/>
          </a:p>
          <a:p>
            <a:pPr algn="ctr">
              <a:lnSpc>
                <a:spcPct val="100000"/>
              </a:lnSpc>
              <a:spcBef>
                <a:spcPts val="600"/>
              </a:spcBef>
            </a:pPr>
            <a:endParaRPr lang="en-US" sz="2800" dirty="0"/>
          </a:p>
          <a:p>
            <a:pPr algn="ctr">
              <a:lnSpc>
                <a:spcPct val="100000"/>
              </a:lnSpc>
              <a:spcBef>
                <a:spcPts val="0"/>
              </a:spcBef>
            </a:pPr>
            <a:r>
              <a:rPr lang="en-US" sz="2800" dirty="0"/>
              <a:t>SIGNIFICANCE</a:t>
            </a:r>
          </a:p>
        </p:txBody>
      </p:sp>
      <p:sp>
        <p:nvSpPr>
          <p:cNvPr id="4" name="Content Placeholder 3">
            <a:extLst>
              <a:ext uri="{FF2B5EF4-FFF2-40B4-BE49-F238E27FC236}">
                <a16:creationId xmlns:a16="http://schemas.microsoft.com/office/drawing/2014/main" id="{BDE1D9F9-3C18-2F4A-BFBA-3588F28A2EA9}"/>
              </a:ext>
            </a:extLst>
          </p:cNvPr>
          <p:cNvSpPr>
            <a:spLocks noGrp="1"/>
          </p:cNvSpPr>
          <p:nvPr>
            <p:ph sz="quarter" idx="13"/>
          </p:nvPr>
        </p:nvSpPr>
        <p:spPr>
          <a:xfrm>
            <a:off x="913774" y="1436782"/>
            <a:ext cx="5106027" cy="4811618"/>
          </a:xfrm>
        </p:spPr>
        <p:txBody>
          <a:bodyPr>
            <a:noAutofit/>
          </a:bodyPr>
          <a:lstStyle/>
          <a:p>
            <a:pPr>
              <a:spcBef>
                <a:spcPts val="0"/>
              </a:spcBef>
            </a:pPr>
            <a:r>
              <a:rPr lang="en-US" sz="1600" dirty="0">
                <a:cs typeface="Arial" charset="0"/>
              </a:rPr>
              <a:t>This study presents the following</a:t>
            </a:r>
          </a:p>
          <a:p>
            <a:pPr marL="285750" indent="-285750">
              <a:spcBef>
                <a:spcPts val="0"/>
              </a:spcBef>
            </a:pPr>
            <a:endParaRPr lang="en-US" sz="1600" dirty="0"/>
          </a:p>
          <a:p>
            <a:pPr marL="182880" indent="-182880">
              <a:lnSpc>
                <a:spcPct val="150000"/>
              </a:lnSpc>
              <a:spcBef>
                <a:spcPts val="0"/>
              </a:spcBef>
            </a:pPr>
            <a:r>
              <a:rPr lang="en-US" sz="1600" dirty="0"/>
              <a:t>Original contribution to the field of    education;</a:t>
            </a:r>
          </a:p>
          <a:p>
            <a:pPr marL="182880" indent="-182880">
              <a:lnSpc>
                <a:spcPct val="150000"/>
              </a:lnSpc>
              <a:spcBef>
                <a:spcPts val="0"/>
              </a:spcBef>
            </a:pPr>
            <a:r>
              <a:rPr lang="en-US" sz="1600" dirty="0"/>
              <a:t>Contribute to positive social change in police reform;</a:t>
            </a:r>
          </a:p>
          <a:p>
            <a:pPr marL="182880" indent="-182880">
              <a:lnSpc>
                <a:spcPct val="150000"/>
              </a:lnSpc>
              <a:spcBef>
                <a:spcPts val="0"/>
              </a:spcBef>
            </a:pPr>
            <a:r>
              <a:rPr lang="en-US" sz="1600" dirty="0"/>
              <a:t>Effect change in policing curriculums for de-escalation and positive engagement;</a:t>
            </a:r>
          </a:p>
          <a:p>
            <a:pPr marL="182880" indent="-182880">
              <a:lnSpc>
                <a:spcPct val="150000"/>
              </a:lnSpc>
              <a:spcBef>
                <a:spcPts val="0"/>
              </a:spcBef>
            </a:pPr>
            <a:r>
              <a:rPr lang="en-US" sz="1600" dirty="0"/>
              <a:t>Benefit communities for cohesion with police;</a:t>
            </a:r>
          </a:p>
          <a:p>
            <a:pPr marL="182880" indent="-182880">
              <a:lnSpc>
                <a:spcPct val="150000"/>
              </a:lnSpc>
              <a:spcBef>
                <a:spcPts val="0"/>
              </a:spcBef>
            </a:pPr>
            <a:r>
              <a:rPr lang="en-US" sz="1600" dirty="0"/>
              <a:t>Fills the gap in knowledge of linking service-learning Post college (Association for Experiential Education, n.d.).</a:t>
            </a:r>
          </a:p>
        </p:txBody>
      </p:sp>
      <p:sp>
        <p:nvSpPr>
          <p:cNvPr id="5" name="Text Placeholder 4">
            <a:extLst>
              <a:ext uri="{FF2B5EF4-FFF2-40B4-BE49-F238E27FC236}">
                <a16:creationId xmlns:a16="http://schemas.microsoft.com/office/drawing/2014/main" id="{8A317530-22F7-1D4E-B939-7479F61A0331}"/>
              </a:ext>
            </a:extLst>
          </p:cNvPr>
          <p:cNvSpPr>
            <a:spLocks noGrp="1"/>
          </p:cNvSpPr>
          <p:nvPr>
            <p:ph type="body" sz="quarter" idx="3"/>
          </p:nvPr>
        </p:nvSpPr>
        <p:spPr>
          <a:xfrm>
            <a:off x="6473380" y="609598"/>
            <a:ext cx="4572292" cy="1649507"/>
          </a:xfrm>
        </p:spPr>
        <p:txBody>
          <a:bodyPr/>
          <a:lstStyle/>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sz="2800" dirty="0"/>
              <a:t>CONCEPTUAL FRAMEWORK</a:t>
            </a:r>
          </a:p>
          <a:p>
            <a:r>
              <a:rPr lang="en-US" sz="1400" b="1" dirty="0">
                <a:cs typeface="Arial" charset="0"/>
              </a:rPr>
              <a:t>Kolb’s (1984) experiential learning theor</a:t>
            </a:r>
            <a:r>
              <a:rPr lang="en-US" sz="1400" dirty="0">
                <a:cs typeface="Arial" charset="0"/>
              </a:rPr>
              <a:t>y provided the path to understanding positive engagement through 4 stages of experiences. </a:t>
            </a:r>
            <a:endParaRPr lang="en-US" sz="1000" dirty="0">
              <a:cs typeface="Arial" charset="0"/>
            </a:endParaRPr>
          </a:p>
          <a:p>
            <a:r>
              <a:rPr lang="en-US" sz="1000" dirty="0">
                <a:cs typeface="Arial" charset="0"/>
              </a:rPr>
              <a:t>FIGURE 1. KOLB’S EXPERIENTIAL LEARNING CYCLE</a:t>
            </a:r>
            <a:endParaRPr lang="en-US" sz="1400" dirty="0">
              <a:cs typeface="Arial" charset="0"/>
            </a:endParaRPr>
          </a:p>
        </p:txBody>
      </p:sp>
      <p:sp>
        <p:nvSpPr>
          <p:cNvPr id="7" name="Footer Placeholder 6">
            <a:extLst>
              <a:ext uri="{FF2B5EF4-FFF2-40B4-BE49-F238E27FC236}">
                <a16:creationId xmlns:a16="http://schemas.microsoft.com/office/drawing/2014/main" id="{73750A31-5B59-E946-B2D5-30E8C864BAFD}"/>
              </a:ext>
            </a:extLst>
          </p:cNvPr>
          <p:cNvSpPr>
            <a:spLocks noGrp="1"/>
          </p:cNvSpPr>
          <p:nvPr>
            <p:ph type="ftr" sz="quarter" idx="11"/>
          </p:nvPr>
        </p:nvSpPr>
        <p:spPr>
          <a:xfrm>
            <a:off x="913774" y="6248400"/>
            <a:ext cx="6672887" cy="531346"/>
          </a:xfrm>
        </p:spPr>
        <p:txBody>
          <a:bodyPr/>
          <a:lstStyle/>
          <a:p>
            <a:r>
              <a:rPr lang="en-US" i="1"/>
              <a:t>CRIMINAL JUSTICE ASSOCIATION OF GEORGIA RESEARCH CONFERENCE      OCTOBER 2020</a:t>
            </a:r>
            <a:endParaRPr lang="en-US" i="1" dirty="0"/>
          </a:p>
        </p:txBody>
      </p:sp>
      <p:pic>
        <p:nvPicPr>
          <p:cNvPr id="8" name="Content Placeholder 6">
            <a:extLst>
              <a:ext uri="{FF2B5EF4-FFF2-40B4-BE49-F238E27FC236}">
                <a16:creationId xmlns:a16="http://schemas.microsoft.com/office/drawing/2014/main" id="{6BD6C20D-13CB-814F-87F6-221F8861C835}"/>
              </a:ext>
            </a:extLst>
          </p:cNvPr>
          <p:cNvPicPr>
            <a:picLocks noGrp="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473380" y="2259105"/>
            <a:ext cx="5234526" cy="3989295"/>
          </a:xfrm>
          <a:prstGeom prst="rect">
            <a:avLst/>
          </a:prstGeom>
          <a:noFill/>
          <a:ln>
            <a:noFill/>
          </a:ln>
        </p:spPr>
      </p:pic>
      <p:pic>
        <p:nvPicPr>
          <p:cNvPr id="10" name="Picture 9">
            <a:extLst>
              <a:ext uri="{FF2B5EF4-FFF2-40B4-BE49-F238E27FC236}">
                <a16:creationId xmlns:a16="http://schemas.microsoft.com/office/drawing/2014/main" id="{CF670AFE-83C7-E042-965C-4E8CC7E6C744}"/>
              </a:ext>
            </a:extLst>
          </p:cNvPr>
          <p:cNvPicPr>
            <a:picLocks noChangeAspect="1"/>
          </p:cNvPicPr>
          <p:nvPr/>
        </p:nvPicPr>
        <p:blipFill rotWithShape="1">
          <a:blip r:embed="rId3">
            <a:alphaModFix amt="35000"/>
          </a:blip>
          <a:srcRect l="-2974" t="-4064" r="-1" b="1089"/>
          <a:stretch/>
        </p:blipFill>
        <p:spPr>
          <a:xfrm>
            <a:off x="10789920" y="-16933"/>
            <a:ext cx="1402079" cy="1193349"/>
          </a:xfrm>
          <a:prstGeom prst="rect">
            <a:avLst/>
          </a:prstGeom>
        </p:spPr>
      </p:pic>
      <p:sp>
        <p:nvSpPr>
          <p:cNvPr id="11" name="Slide Number Placeholder 10">
            <a:extLst>
              <a:ext uri="{FF2B5EF4-FFF2-40B4-BE49-F238E27FC236}">
                <a16:creationId xmlns:a16="http://schemas.microsoft.com/office/drawing/2014/main" id="{CE2C896A-081D-674F-9161-08B7B676927F}"/>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931632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A8D9-ADF6-FB4D-8A94-2477EC7731AB}"/>
              </a:ext>
            </a:extLst>
          </p:cNvPr>
          <p:cNvSpPr>
            <a:spLocks noGrp="1"/>
          </p:cNvSpPr>
          <p:nvPr>
            <p:ph type="title"/>
          </p:nvPr>
        </p:nvSpPr>
        <p:spPr>
          <a:xfrm>
            <a:off x="913775" y="197225"/>
            <a:ext cx="10364451" cy="979192"/>
          </a:xfrm>
        </p:spPr>
        <p:txBody>
          <a:bodyPr/>
          <a:lstStyle/>
          <a:p>
            <a:r>
              <a:rPr lang="en-US" dirty="0"/>
              <a:t>RELEVANT SCHOLARSHIP</a:t>
            </a:r>
          </a:p>
        </p:txBody>
      </p:sp>
      <p:sp>
        <p:nvSpPr>
          <p:cNvPr id="3" name="Content Placeholder 2">
            <a:extLst>
              <a:ext uri="{FF2B5EF4-FFF2-40B4-BE49-F238E27FC236}">
                <a16:creationId xmlns:a16="http://schemas.microsoft.com/office/drawing/2014/main" id="{854A9A6D-B991-4947-9162-01D133C43BB5}"/>
              </a:ext>
            </a:extLst>
          </p:cNvPr>
          <p:cNvSpPr>
            <a:spLocks noGrp="1"/>
          </p:cNvSpPr>
          <p:nvPr>
            <p:ph sz="quarter" idx="13"/>
          </p:nvPr>
        </p:nvSpPr>
        <p:spPr>
          <a:xfrm>
            <a:off x="913774" y="1176416"/>
            <a:ext cx="5106026" cy="5071984"/>
          </a:xfrm>
        </p:spPr>
        <p:txBody>
          <a:bodyPr>
            <a:normAutofit/>
          </a:bodyPr>
          <a:lstStyle/>
          <a:p>
            <a:r>
              <a:rPr lang="en-US" dirty="0">
                <a:cs typeface="Arial" charset="0"/>
              </a:rPr>
              <a:t>The search for current literature revealed limited literature relating service-learning in college used beyond and into professional practice. </a:t>
            </a:r>
          </a:p>
          <a:p>
            <a:pPr marL="0" indent="0">
              <a:buNone/>
            </a:pPr>
            <a:endParaRPr lang="en-US" dirty="0">
              <a:cs typeface="Arial" charset="0"/>
            </a:endParaRPr>
          </a:p>
          <a:p>
            <a:r>
              <a:rPr lang="en-US" dirty="0">
                <a:cs typeface="Arial" charset="0"/>
              </a:rPr>
              <a:t>However, considerable research on the impact of service-learning in college</a:t>
            </a:r>
            <a:endParaRPr lang="en-US" dirty="0"/>
          </a:p>
        </p:txBody>
      </p:sp>
      <p:pic>
        <p:nvPicPr>
          <p:cNvPr id="7" name="Picture 6">
            <a:extLst>
              <a:ext uri="{FF2B5EF4-FFF2-40B4-BE49-F238E27FC236}">
                <a16:creationId xmlns:a16="http://schemas.microsoft.com/office/drawing/2014/main" id="{0291588B-5898-1643-A172-66F5EC7D7F36}"/>
              </a:ext>
            </a:extLst>
          </p:cNvPr>
          <p:cNvPicPr>
            <a:picLocks noChangeAspect="1"/>
          </p:cNvPicPr>
          <p:nvPr/>
        </p:nvPicPr>
        <p:blipFill rotWithShape="1">
          <a:blip r:embed="rId2">
            <a:alphaModFix amt="35000"/>
          </a:blip>
          <a:srcRect l="-2974" t="-4064" r="-1" b="1089"/>
          <a:stretch/>
        </p:blipFill>
        <p:spPr>
          <a:xfrm>
            <a:off x="10789920" y="-16933"/>
            <a:ext cx="1402079" cy="1193349"/>
          </a:xfrm>
          <a:prstGeom prst="rect">
            <a:avLst/>
          </a:prstGeom>
        </p:spPr>
      </p:pic>
      <p:sp>
        <p:nvSpPr>
          <p:cNvPr id="8" name="Footer Placeholder 7">
            <a:extLst>
              <a:ext uri="{FF2B5EF4-FFF2-40B4-BE49-F238E27FC236}">
                <a16:creationId xmlns:a16="http://schemas.microsoft.com/office/drawing/2014/main" id="{4E0EA346-5C79-5E4A-B22E-985D83712320}"/>
              </a:ext>
            </a:extLst>
          </p:cNvPr>
          <p:cNvSpPr>
            <a:spLocks noGrp="1"/>
          </p:cNvSpPr>
          <p:nvPr>
            <p:ph type="ftr" sz="quarter" idx="11"/>
          </p:nvPr>
        </p:nvSpPr>
        <p:spPr>
          <a:xfrm>
            <a:off x="466165" y="6391834"/>
            <a:ext cx="5706035" cy="459629"/>
          </a:xfrm>
        </p:spPr>
        <p:txBody>
          <a:bodyPr/>
          <a:lstStyle/>
          <a:p>
            <a:r>
              <a:rPr lang="en-US" i="1"/>
              <a:t>CRIMINAL JUSTICE ASSOCIATION OF GEORGIA RESEARCH CONFERENCE      OCTOBER 2020</a:t>
            </a:r>
            <a:endParaRPr lang="en-US" i="1" dirty="0"/>
          </a:p>
        </p:txBody>
      </p:sp>
      <p:sp>
        <p:nvSpPr>
          <p:cNvPr id="11" name="Content Placeholder 10">
            <a:extLst>
              <a:ext uri="{FF2B5EF4-FFF2-40B4-BE49-F238E27FC236}">
                <a16:creationId xmlns:a16="http://schemas.microsoft.com/office/drawing/2014/main" id="{25927D1E-F36D-F640-B8EA-3250F233E628}"/>
              </a:ext>
            </a:extLst>
          </p:cNvPr>
          <p:cNvSpPr>
            <a:spLocks noGrp="1"/>
          </p:cNvSpPr>
          <p:nvPr>
            <p:ph sz="quarter" idx="14"/>
          </p:nvPr>
        </p:nvSpPr>
        <p:spPr>
          <a:xfrm>
            <a:off x="6172200" y="1176416"/>
            <a:ext cx="5105400" cy="5071984"/>
          </a:xfrm>
        </p:spPr>
        <p:txBody>
          <a:bodyPr>
            <a:normAutofit/>
          </a:bodyPr>
          <a:lstStyle/>
          <a:p>
            <a:r>
              <a:rPr lang="en-US" dirty="0">
                <a:cs typeface="Arial" charset="0"/>
              </a:rPr>
              <a:t>With Kolb’s experiential learning theory, Molly et. al. (2015) proposed four reasons to implement service-learning</a:t>
            </a:r>
          </a:p>
          <a:p>
            <a:pPr marL="342900" indent="-342900">
              <a:buAutoNum type="arabicParenBoth"/>
            </a:pPr>
            <a:r>
              <a:rPr lang="en-US" dirty="0">
                <a:cs typeface="Arial" charset="0"/>
              </a:rPr>
              <a:t>To link academic learning outcomes to meaning through service;</a:t>
            </a:r>
          </a:p>
          <a:p>
            <a:pPr marL="342900" indent="-342900">
              <a:buAutoNum type="arabicParenBoth"/>
            </a:pPr>
            <a:r>
              <a:rPr lang="en-US" dirty="0">
                <a:cs typeface="Arial" charset="0"/>
              </a:rPr>
              <a:t>To enhance student engagement through experiential education;</a:t>
            </a:r>
          </a:p>
          <a:p>
            <a:pPr marL="342900" indent="-342900">
              <a:buAutoNum type="arabicParenBoth"/>
            </a:pPr>
            <a:r>
              <a:rPr lang="en-US" dirty="0">
                <a:cs typeface="Arial" charset="0"/>
              </a:rPr>
              <a:t>To improve social and personal development; and,</a:t>
            </a:r>
          </a:p>
          <a:p>
            <a:pPr marL="342900" indent="-342900">
              <a:buAutoNum type="arabicParenBoth"/>
            </a:pPr>
            <a:r>
              <a:rPr lang="en-US" dirty="0">
                <a:cs typeface="Arial" charset="0"/>
              </a:rPr>
              <a:t>To strengthen communities.</a:t>
            </a:r>
          </a:p>
        </p:txBody>
      </p:sp>
      <p:sp>
        <p:nvSpPr>
          <p:cNvPr id="12" name="Slide Number Placeholder 11">
            <a:extLst>
              <a:ext uri="{FF2B5EF4-FFF2-40B4-BE49-F238E27FC236}">
                <a16:creationId xmlns:a16="http://schemas.microsoft.com/office/drawing/2014/main" id="{E6AC1A07-0254-A148-9DD1-C0D1E38B75F0}"/>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411748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6D6CC8C-2880-C241-8C4C-D3EDF17B5C26}"/>
              </a:ext>
            </a:extLst>
          </p:cNvPr>
          <p:cNvSpPr>
            <a:spLocks noGrp="1"/>
          </p:cNvSpPr>
          <p:nvPr>
            <p:ph type="body" idx="1"/>
          </p:nvPr>
        </p:nvSpPr>
        <p:spPr>
          <a:xfrm>
            <a:off x="913773" y="394448"/>
            <a:ext cx="4698133" cy="519952"/>
          </a:xfrm>
        </p:spPr>
        <p:txBody>
          <a:bodyPr/>
          <a:lstStyle/>
          <a:p>
            <a:r>
              <a:rPr lang="en-US" dirty="0"/>
              <a:t>Research question</a:t>
            </a:r>
          </a:p>
        </p:txBody>
      </p:sp>
      <p:sp>
        <p:nvSpPr>
          <p:cNvPr id="11" name="Text Placeholder 10">
            <a:extLst>
              <a:ext uri="{FF2B5EF4-FFF2-40B4-BE49-F238E27FC236}">
                <a16:creationId xmlns:a16="http://schemas.microsoft.com/office/drawing/2014/main" id="{EE979F02-4B5D-574B-B73F-30AE6458EE8B}"/>
              </a:ext>
            </a:extLst>
          </p:cNvPr>
          <p:cNvSpPr>
            <a:spLocks noGrp="1"/>
          </p:cNvSpPr>
          <p:nvPr>
            <p:ph type="body" sz="quarter" idx="3"/>
          </p:nvPr>
        </p:nvSpPr>
        <p:spPr>
          <a:xfrm>
            <a:off x="6396423" y="546850"/>
            <a:ext cx="4881804" cy="367550"/>
          </a:xfrm>
        </p:spPr>
        <p:txBody>
          <a:bodyPr/>
          <a:lstStyle/>
          <a:p>
            <a:r>
              <a:rPr lang="en-US" dirty="0"/>
              <a:t>participants</a:t>
            </a:r>
          </a:p>
        </p:txBody>
      </p:sp>
      <p:sp>
        <p:nvSpPr>
          <p:cNvPr id="8" name="Footer Placeholder 7">
            <a:extLst>
              <a:ext uri="{FF2B5EF4-FFF2-40B4-BE49-F238E27FC236}">
                <a16:creationId xmlns:a16="http://schemas.microsoft.com/office/drawing/2014/main" id="{AA940BCD-97D7-FC48-A45D-6AB46CE00F3B}"/>
              </a:ext>
            </a:extLst>
          </p:cNvPr>
          <p:cNvSpPr>
            <a:spLocks noGrp="1"/>
          </p:cNvSpPr>
          <p:nvPr>
            <p:ph type="ftr" sz="quarter" idx="11"/>
          </p:nvPr>
        </p:nvSpPr>
        <p:spPr>
          <a:xfrm>
            <a:off x="555813" y="6248400"/>
            <a:ext cx="5056094" cy="609600"/>
          </a:xfrm>
        </p:spPr>
        <p:txBody>
          <a:bodyPr/>
          <a:lstStyle/>
          <a:p>
            <a:r>
              <a:rPr lang="en-US" i="1"/>
              <a:t>CRIMINAL JUSTICE ASSOCIATION OF GEORGIA RESEARCH CONFERENCE      OCTOBER 2020</a:t>
            </a:r>
            <a:endParaRPr lang="en-US" i="1" dirty="0"/>
          </a:p>
        </p:txBody>
      </p:sp>
      <p:pic>
        <p:nvPicPr>
          <p:cNvPr id="7" name="Picture 6">
            <a:extLst>
              <a:ext uri="{FF2B5EF4-FFF2-40B4-BE49-F238E27FC236}">
                <a16:creationId xmlns:a16="http://schemas.microsoft.com/office/drawing/2014/main" id="{DDEACBE5-416C-9848-972B-73FF4705E53B}"/>
              </a:ext>
            </a:extLst>
          </p:cNvPr>
          <p:cNvPicPr>
            <a:picLocks noChangeAspect="1"/>
          </p:cNvPicPr>
          <p:nvPr/>
        </p:nvPicPr>
        <p:blipFill rotWithShape="1">
          <a:blip r:embed="rId2">
            <a:alphaModFix amt="35000"/>
          </a:blip>
          <a:srcRect l="-2974" t="-4064" r="-1" b="1089"/>
          <a:stretch/>
        </p:blipFill>
        <p:spPr>
          <a:xfrm>
            <a:off x="10789920" y="-16933"/>
            <a:ext cx="1402079" cy="1193349"/>
          </a:xfrm>
          <a:prstGeom prst="rect">
            <a:avLst/>
          </a:prstGeom>
        </p:spPr>
      </p:pic>
      <p:sp>
        <p:nvSpPr>
          <p:cNvPr id="14" name="Content Placeholder 2">
            <a:extLst>
              <a:ext uri="{FF2B5EF4-FFF2-40B4-BE49-F238E27FC236}">
                <a16:creationId xmlns:a16="http://schemas.microsoft.com/office/drawing/2014/main" id="{D66DCD72-06E5-3343-A6CB-290FE57742C4}"/>
              </a:ext>
            </a:extLst>
          </p:cNvPr>
          <p:cNvSpPr>
            <a:spLocks noGrp="1"/>
          </p:cNvSpPr>
          <p:nvPr>
            <p:ph sz="quarter" idx="13"/>
          </p:nvPr>
        </p:nvSpPr>
        <p:spPr>
          <a:xfrm>
            <a:off x="913774" y="914400"/>
            <a:ext cx="5106027" cy="5334000"/>
          </a:xfrm>
        </p:spPr>
        <p:txBody>
          <a:bodyPr>
            <a:normAutofit/>
          </a:bodyPr>
          <a:lstStyle/>
          <a:p>
            <a:r>
              <a:rPr lang="en-US" sz="1800" dirty="0">
                <a:latin typeface="+mn-lt"/>
                <a:cs typeface="Arial" charset="0"/>
              </a:rPr>
              <a:t>The one overarching research question was paralleled with each of Kolb’s four stages to explore the </a:t>
            </a:r>
            <a:r>
              <a:rPr lang="en-US" sz="1800" b="1" dirty="0">
                <a:latin typeface="+mn-lt"/>
                <a:cs typeface="Arial" charset="0"/>
              </a:rPr>
              <a:t>experiences, observations, conceptualizations, and experimentations of service-learning</a:t>
            </a:r>
            <a:r>
              <a:rPr lang="en-US" sz="1800" dirty="0">
                <a:latin typeface="+mn-lt"/>
                <a:cs typeface="Arial" charset="0"/>
              </a:rPr>
              <a:t> among rookie police officers?</a:t>
            </a:r>
          </a:p>
          <a:p>
            <a:pPr marL="0" indent="0">
              <a:buNone/>
            </a:pPr>
            <a:endParaRPr lang="en-US" sz="1800" dirty="0">
              <a:latin typeface="+mn-lt"/>
            </a:endParaRPr>
          </a:p>
          <a:p>
            <a:pPr marL="0" indent="0">
              <a:buNone/>
            </a:pPr>
            <a:r>
              <a:rPr lang="en-US" sz="2600" dirty="0">
                <a:latin typeface="+mn-lt"/>
              </a:rPr>
              <a:t>procedures</a:t>
            </a:r>
          </a:p>
          <a:p>
            <a:pPr marL="0" indent="0">
              <a:lnSpc>
                <a:spcPct val="100000"/>
              </a:lnSpc>
              <a:spcBef>
                <a:spcPts val="0"/>
              </a:spcBef>
              <a:buNone/>
            </a:pPr>
            <a:endParaRPr lang="en-US" sz="1800" dirty="0">
              <a:latin typeface="+mn-lt"/>
            </a:endParaRPr>
          </a:p>
          <a:p>
            <a:pPr>
              <a:lnSpc>
                <a:spcPct val="100000"/>
              </a:lnSpc>
              <a:spcBef>
                <a:spcPts val="0"/>
              </a:spcBef>
            </a:pPr>
            <a:r>
              <a:rPr lang="en-US" sz="1800" dirty="0">
                <a:cs typeface="Arial" charset="0"/>
              </a:rPr>
              <a:t>For the 10 that responded to the eligibility questionnaire, 8 officers qualified and were interviewed. The interview questions paralleled Kolb’s 4 phases of experiential learning </a:t>
            </a:r>
            <a:r>
              <a:rPr lang="en-US" sz="1800" dirty="0"/>
              <a:t>cycle. </a:t>
            </a:r>
            <a:endParaRPr lang="en-US" sz="1800" dirty="0">
              <a:solidFill>
                <a:srgbClr val="FF0000"/>
              </a:solidFill>
            </a:endParaRPr>
          </a:p>
          <a:p>
            <a:pPr marL="0" indent="0">
              <a:lnSpc>
                <a:spcPct val="100000"/>
              </a:lnSpc>
              <a:spcBef>
                <a:spcPts val="0"/>
              </a:spcBef>
              <a:buNone/>
            </a:pPr>
            <a:endParaRPr lang="en-US" sz="1800" dirty="0">
              <a:latin typeface="+mn-lt"/>
            </a:endParaRPr>
          </a:p>
        </p:txBody>
      </p:sp>
      <p:sp>
        <p:nvSpPr>
          <p:cNvPr id="16" name="Content Placeholder 6">
            <a:extLst>
              <a:ext uri="{FF2B5EF4-FFF2-40B4-BE49-F238E27FC236}">
                <a16:creationId xmlns:a16="http://schemas.microsoft.com/office/drawing/2014/main" id="{DA7EE7EF-4923-8344-BBCE-C0432E7B2080}"/>
              </a:ext>
            </a:extLst>
          </p:cNvPr>
          <p:cNvSpPr>
            <a:spLocks noGrp="1"/>
          </p:cNvSpPr>
          <p:nvPr>
            <p:ph sz="quarter" idx="14"/>
          </p:nvPr>
        </p:nvSpPr>
        <p:spPr>
          <a:xfrm>
            <a:off x="6172200" y="914399"/>
            <a:ext cx="5105400" cy="5230891"/>
          </a:xfrm>
        </p:spPr>
        <p:txBody>
          <a:bodyPr>
            <a:noAutofit/>
          </a:bodyPr>
          <a:lstStyle/>
          <a:p>
            <a:pPr>
              <a:lnSpc>
                <a:spcPct val="100000"/>
              </a:lnSpc>
              <a:spcBef>
                <a:spcPts val="0"/>
              </a:spcBef>
            </a:pPr>
            <a:r>
              <a:rPr lang="en-US" sz="1600" dirty="0">
                <a:cs typeface="Arial" charset="0"/>
              </a:rPr>
              <a:t>A comprehensive “target” sample consisting of 359 rookie police officers from SMPD who qualified from an eligibility questionnaire to voluntarily participate in the study. </a:t>
            </a:r>
          </a:p>
          <a:p>
            <a:pPr marL="0" indent="0">
              <a:lnSpc>
                <a:spcPct val="100000"/>
              </a:lnSpc>
              <a:spcBef>
                <a:spcPts val="0"/>
              </a:spcBef>
              <a:buNone/>
            </a:pPr>
            <a:endParaRPr lang="en-US" sz="1600" dirty="0">
              <a:cs typeface="Arial" charset="0"/>
            </a:endParaRPr>
          </a:p>
          <a:p>
            <a:pPr marL="274320" indent="-137160">
              <a:lnSpc>
                <a:spcPct val="100000"/>
              </a:lnSpc>
              <a:spcBef>
                <a:spcPts val="0"/>
              </a:spcBef>
            </a:pPr>
            <a:r>
              <a:rPr lang="en-US" sz="1600" dirty="0">
                <a:cs typeface="Arial" charset="0"/>
              </a:rPr>
              <a:t>Hired after 2015,</a:t>
            </a:r>
          </a:p>
          <a:p>
            <a:pPr marL="274320" indent="-137160">
              <a:lnSpc>
                <a:spcPct val="100000"/>
              </a:lnSpc>
              <a:spcBef>
                <a:spcPts val="0"/>
              </a:spcBef>
            </a:pPr>
            <a:r>
              <a:rPr lang="en-US" sz="1600" dirty="0">
                <a:cs typeface="Arial" charset="0"/>
              </a:rPr>
              <a:t>Attend college at any time,</a:t>
            </a:r>
          </a:p>
          <a:p>
            <a:pPr marL="274320" indent="-137160">
              <a:lnSpc>
                <a:spcPct val="100000"/>
              </a:lnSpc>
              <a:spcBef>
                <a:spcPts val="0"/>
              </a:spcBef>
            </a:pPr>
            <a:r>
              <a:rPr lang="en-US" sz="1600" dirty="0">
                <a:cs typeface="Arial" charset="0"/>
              </a:rPr>
              <a:t>Took criminal justice classes in college,</a:t>
            </a:r>
          </a:p>
          <a:p>
            <a:pPr marL="274320" indent="-137160">
              <a:lnSpc>
                <a:spcPct val="100000"/>
              </a:lnSpc>
              <a:spcBef>
                <a:spcPts val="0"/>
              </a:spcBef>
            </a:pPr>
            <a:r>
              <a:rPr lang="en-US" sz="1600" dirty="0">
                <a:cs typeface="Arial" charset="0"/>
              </a:rPr>
              <a:t>Had a service-learning experience, and</a:t>
            </a:r>
          </a:p>
          <a:p>
            <a:pPr marL="274320" indent="-137160">
              <a:lnSpc>
                <a:spcPct val="100000"/>
              </a:lnSpc>
              <a:spcBef>
                <a:spcPts val="0"/>
              </a:spcBef>
            </a:pPr>
            <a:r>
              <a:rPr lang="en-US" sz="1600" dirty="0">
                <a:cs typeface="Arial" charset="0"/>
              </a:rPr>
              <a:t>Willing to be interviewed.</a:t>
            </a:r>
          </a:p>
          <a:p>
            <a:pPr marL="274320" indent="-137160">
              <a:lnSpc>
                <a:spcPct val="100000"/>
              </a:lnSpc>
              <a:spcBef>
                <a:spcPts val="0"/>
              </a:spcBef>
            </a:pPr>
            <a:endParaRPr lang="en-US" sz="1600" dirty="0">
              <a:cs typeface="Arial" charset="0"/>
            </a:endParaRPr>
          </a:p>
          <a:p>
            <a:pPr marL="137160" indent="0">
              <a:lnSpc>
                <a:spcPct val="100000"/>
              </a:lnSpc>
              <a:spcBef>
                <a:spcPts val="0"/>
              </a:spcBef>
              <a:buNone/>
            </a:pPr>
            <a:endParaRPr lang="en-US" sz="1600" dirty="0">
              <a:cs typeface="Arial" charset="0"/>
            </a:endParaRPr>
          </a:p>
          <a:p>
            <a:pPr marL="137160" indent="0">
              <a:lnSpc>
                <a:spcPct val="100000"/>
              </a:lnSpc>
              <a:spcBef>
                <a:spcPts val="0"/>
              </a:spcBef>
              <a:buNone/>
            </a:pPr>
            <a:r>
              <a:rPr lang="en-US" sz="2400" dirty="0">
                <a:cs typeface="Arial" charset="0"/>
              </a:rPr>
              <a:t>Analysis</a:t>
            </a:r>
          </a:p>
          <a:p>
            <a:r>
              <a:rPr lang="en-US" sz="1600" dirty="0">
                <a:cs typeface="Arial" charset="0"/>
              </a:rPr>
              <a:t>After each interview, the study participant reviewed, provided correction, and approved their transcripts. </a:t>
            </a:r>
          </a:p>
          <a:p>
            <a:r>
              <a:rPr lang="en-US" sz="1600" dirty="0">
                <a:cs typeface="Arial" charset="0"/>
              </a:rPr>
              <a:t>The interview transcripts resulted in thematic analyses.</a:t>
            </a:r>
            <a:endParaRPr lang="en-US" sz="1600" dirty="0">
              <a:solidFill>
                <a:srgbClr val="FF0000"/>
              </a:solidFill>
            </a:endParaRPr>
          </a:p>
          <a:p>
            <a:pPr marL="137160" indent="0">
              <a:lnSpc>
                <a:spcPct val="100000"/>
              </a:lnSpc>
              <a:spcBef>
                <a:spcPts val="0"/>
              </a:spcBef>
              <a:buNone/>
            </a:pPr>
            <a:endParaRPr lang="en-US" sz="1600" dirty="0">
              <a:cs typeface="Arial" charset="0"/>
            </a:endParaRPr>
          </a:p>
        </p:txBody>
      </p:sp>
      <p:sp>
        <p:nvSpPr>
          <p:cNvPr id="17" name="Slide Number Placeholder 16">
            <a:extLst>
              <a:ext uri="{FF2B5EF4-FFF2-40B4-BE49-F238E27FC236}">
                <a16:creationId xmlns:a16="http://schemas.microsoft.com/office/drawing/2014/main" id="{C6E0FC1E-71B3-4945-A096-7F60EC273DC0}"/>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0450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FEA3-BFA4-8943-AAF4-E74B6423BF20}"/>
              </a:ext>
            </a:extLst>
          </p:cNvPr>
          <p:cNvSpPr>
            <a:spLocks noGrp="1"/>
          </p:cNvSpPr>
          <p:nvPr>
            <p:ph type="title"/>
          </p:nvPr>
        </p:nvSpPr>
        <p:spPr>
          <a:xfrm>
            <a:off x="913776" y="474134"/>
            <a:ext cx="3066554" cy="996078"/>
          </a:xfrm>
        </p:spPr>
        <p:txBody>
          <a:bodyPr>
            <a:normAutofit fontScale="90000"/>
          </a:bodyPr>
          <a:lstStyle/>
          <a:p>
            <a:br>
              <a:rPr lang="en-US" sz="3600" dirty="0"/>
            </a:br>
            <a:r>
              <a:rPr lang="en-US" sz="3600" dirty="0"/>
              <a:t>findings</a:t>
            </a:r>
          </a:p>
        </p:txBody>
      </p:sp>
      <p:sp>
        <p:nvSpPr>
          <p:cNvPr id="4" name="Text Placeholder 3">
            <a:extLst>
              <a:ext uri="{FF2B5EF4-FFF2-40B4-BE49-F238E27FC236}">
                <a16:creationId xmlns:a16="http://schemas.microsoft.com/office/drawing/2014/main" id="{669B2BED-51B7-9D40-8472-EFA6E54C0854}"/>
              </a:ext>
            </a:extLst>
          </p:cNvPr>
          <p:cNvSpPr>
            <a:spLocks noGrp="1"/>
          </p:cNvSpPr>
          <p:nvPr>
            <p:ph type="body" sz="half" idx="2"/>
          </p:nvPr>
        </p:nvSpPr>
        <p:spPr>
          <a:xfrm>
            <a:off x="660400" y="2336801"/>
            <a:ext cx="3809999" cy="3691466"/>
          </a:xfrm>
        </p:spPr>
        <p:txBody>
          <a:bodyPr/>
          <a:lstStyle/>
          <a:p>
            <a:endParaRPr lang="en-US" dirty="0"/>
          </a:p>
        </p:txBody>
      </p:sp>
      <p:pic>
        <p:nvPicPr>
          <p:cNvPr id="13" name="Picture 12">
            <a:extLst>
              <a:ext uri="{FF2B5EF4-FFF2-40B4-BE49-F238E27FC236}">
                <a16:creationId xmlns:a16="http://schemas.microsoft.com/office/drawing/2014/main" id="{55451D1F-E7F5-934C-86FD-2802B0473F1C}"/>
              </a:ext>
            </a:extLst>
          </p:cNvPr>
          <p:cNvPicPr>
            <a:picLocks noChangeAspect="1"/>
          </p:cNvPicPr>
          <p:nvPr/>
        </p:nvPicPr>
        <p:blipFill>
          <a:blip r:embed="rId2"/>
          <a:stretch>
            <a:fillRect/>
          </a:stretch>
        </p:blipFill>
        <p:spPr>
          <a:xfrm>
            <a:off x="660400" y="1792941"/>
            <a:ext cx="3809999" cy="4455457"/>
          </a:xfrm>
          <a:prstGeom prst="rect">
            <a:avLst/>
          </a:prstGeom>
        </p:spPr>
      </p:pic>
      <p:pic>
        <p:nvPicPr>
          <p:cNvPr id="8" name="Picture 7">
            <a:extLst>
              <a:ext uri="{FF2B5EF4-FFF2-40B4-BE49-F238E27FC236}">
                <a16:creationId xmlns:a16="http://schemas.microsoft.com/office/drawing/2014/main" id="{801F4560-46C9-5241-97FE-842D053BE1F4}"/>
              </a:ext>
            </a:extLst>
          </p:cNvPr>
          <p:cNvPicPr>
            <a:picLocks noChangeAspect="1"/>
          </p:cNvPicPr>
          <p:nvPr/>
        </p:nvPicPr>
        <p:blipFill rotWithShape="1">
          <a:blip r:embed="rId3">
            <a:alphaModFix amt="35000"/>
          </a:blip>
          <a:srcRect l="-2974" t="-4064" r="-1" b="1089"/>
          <a:stretch/>
        </p:blipFill>
        <p:spPr>
          <a:xfrm>
            <a:off x="10789920" y="-16933"/>
            <a:ext cx="1402079" cy="1193349"/>
          </a:xfrm>
          <a:prstGeom prst="rect">
            <a:avLst/>
          </a:prstGeom>
        </p:spPr>
      </p:pic>
      <p:sp>
        <p:nvSpPr>
          <p:cNvPr id="7" name="Footer Placeholder 6">
            <a:extLst>
              <a:ext uri="{FF2B5EF4-FFF2-40B4-BE49-F238E27FC236}">
                <a16:creationId xmlns:a16="http://schemas.microsoft.com/office/drawing/2014/main" id="{2B245C43-E328-8F47-A174-256BCE7A4EA1}"/>
              </a:ext>
            </a:extLst>
          </p:cNvPr>
          <p:cNvSpPr>
            <a:spLocks noGrp="1"/>
          </p:cNvSpPr>
          <p:nvPr>
            <p:ph type="ftr" sz="quarter" idx="11"/>
          </p:nvPr>
        </p:nvSpPr>
        <p:spPr>
          <a:xfrm>
            <a:off x="660401" y="6248399"/>
            <a:ext cx="5435600" cy="558799"/>
          </a:xfrm>
        </p:spPr>
        <p:txBody>
          <a:bodyPr/>
          <a:lstStyle/>
          <a:p>
            <a:r>
              <a:rPr lang="en-US" i="1"/>
              <a:t>CRIMINAL JUSTICE ASSOCIATION OF GEORGIA RESEARCH CONFERENCE      OCTOBER 2020</a:t>
            </a:r>
            <a:endParaRPr lang="en-US" i="1" dirty="0"/>
          </a:p>
        </p:txBody>
      </p:sp>
      <p:sp>
        <p:nvSpPr>
          <p:cNvPr id="12" name="Content Placeholder 2">
            <a:extLst>
              <a:ext uri="{FF2B5EF4-FFF2-40B4-BE49-F238E27FC236}">
                <a16:creationId xmlns:a16="http://schemas.microsoft.com/office/drawing/2014/main" id="{7B461EF1-3AF6-FF46-A140-877B84864061}"/>
              </a:ext>
            </a:extLst>
          </p:cNvPr>
          <p:cNvSpPr>
            <a:spLocks noGrp="1"/>
          </p:cNvSpPr>
          <p:nvPr>
            <p:ph sz="quarter" idx="13"/>
          </p:nvPr>
        </p:nvSpPr>
        <p:spPr>
          <a:xfrm>
            <a:off x="5078413" y="896471"/>
            <a:ext cx="6199187" cy="5351927"/>
          </a:xfrm>
        </p:spPr>
        <p:txBody>
          <a:bodyPr>
            <a:normAutofit fontScale="92500" lnSpcReduction="10000"/>
          </a:bodyPr>
          <a:lstStyle/>
          <a:p>
            <a:r>
              <a:rPr lang="en-US" dirty="0">
                <a:latin typeface="+mn-lt"/>
                <a:cs typeface="Arial" charset="0"/>
              </a:rPr>
              <a:t>The emerging themes were </a:t>
            </a:r>
          </a:p>
          <a:p>
            <a:pPr marL="342900" indent="-342900">
              <a:buAutoNum type="arabicParenBoth"/>
            </a:pPr>
            <a:r>
              <a:rPr lang="en-US" dirty="0">
                <a:latin typeface="+mn-lt"/>
                <a:cs typeface="Arial" charset="0"/>
              </a:rPr>
              <a:t>Rookie police officers focused primarily on volunteering for youth and community organizations;</a:t>
            </a:r>
          </a:p>
          <a:p>
            <a:pPr marL="342900" indent="-342900">
              <a:buAutoNum type="arabicParenBoth"/>
            </a:pPr>
            <a:r>
              <a:rPr lang="en-US" dirty="0">
                <a:latin typeface="+mn-lt"/>
                <a:cs typeface="Arial" charset="0"/>
              </a:rPr>
              <a:t>Altruism and enjoyment results from their experiences;</a:t>
            </a:r>
          </a:p>
          <a:p>
            <a:pPr marL="342900" indent="-342900">
              <a:buAutoNum type="arabicParenBoth"/>
            </a:pPr>
            <a:r>
              <a:rPr lang="en-US" dirty="0">
                <a:latin typeface="+mn-lt"/>
                <a:cs typeface="Arial" charset="0"/>
              </a:rPr>
              <a:t>Rookie police officers connect with and grasp the ideals of service;</a:t>
            </a:r>
          </a:p>
          <a:p>
            <a:pPr marL="342900" indent="-342900">
              <a:buAutoNum type="arabicParenBoth"/>
            </a:pPr>
            <a:r>
              <a:rPr lang="en-US" dirty="0">
                <a:latin typeface="+mn-lt"/>
                <a:cs typeface="Arial" charset="0"/>
              </a:rPr>
              <a:t>They are grateful for their transformative experiences, and</a:t>
            </a:r>
          </a:p>
          <a:p>
            <a:pPr marL="342900" indent="-342900">
              <a:buAutoNum type="arabicParenBoth"/>
            </a:pPr>
            <a:r>
              <a:rPr lang="en-US" dirty="0">
                <a:latin typeface="+mn-lt"/>
                <a:cs typeface="Arial" charset="0"/>
              </a:rPr>
              <a:t>Rookie police officers continue to serve in capacities to which they were introduced during their college-based service-learning experiences.</a:t>
            </a:r>
          </a:p>
          <a:p>
            <a:endParaRPr lang="en-US" dirty="0"/>
          </a:p>
        </p:txBody>
      </p:sp>
      <p:sp>
        <p:nvSpPr>
          <p:cNvPr id="11" name="Slide Number Placeholder 10">
            <a:extLst>
              <a:ext uri="{FF2B5EF4-FFF2-40B4-BE49-F238E27FC236}">
                <a16:creationId xmlns:a16="http://schemas.microsoft.com/office/drawing/2014/main" id="{46C7B6D3-4762-A248-8EC6-CE433ABEE54B}"/>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4166529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824753"/>
            <a:ext cx="8689976" cy="950259"/>
          </a:xfrm>
        </p:spPr>
        <p:txBody>
          <a:bodyPr/>
          <a:lstStyle/>
          <a:p>
            <a:r>
              <a:rPr lang="en-US" dirty="0"/>
              <a:t>INTERPRETATION</a:t>
            </a:r>
          </a:p>
        </p:txBody>
      </p:sp>
      <p:pic>
        <p:nvPicPr>
          <p:cNvPr id="6" name="Picture 5">
            <a:extLst>
              <a:ext uri="{FF2B5EF4-FFF2-40B4-BE49-F238E27FC236}">
                <a16:creationId xmlns:a16="http://schemas.microsoft.com/office/drawing/2014/main" id="{FBE32D84-E049-AE45-A8F6-DD358779F504}"/>
              </a:ext>
            </a:extLst>
          </p:cNvPr>
          <p:cNvPicPr>
            <a:picLocks noChangeAspect="1"/>
          </p:cNvPicPr>
          <p:nvPr/>
        </p:nvPicPr>
        <p:blipFill rotWithShape="1">
          <a:blip r:embed="rId2">
            <a:alphaModFix amt="35000"/>
          </a:blip>
          <a:srcRect l="-2974" t="-4064" r="-1" b="1089"/>
          <a:stretch/>
        </p:blipFill>
        <p:spPr>
          <a:xfrm>
            <a:off x="10789920" y="-16933"/>
            <a:ext cx="1402079" cy="1193349"/>
          </a:xfrm>
          <a:prstGeom prst="rect">
            <a:avLst/>
          </a:prstGeom>
        </p:spPr>
      </p:pic>
      <p:sp>
        <p:nvSpPr>
          <p:cNvPr id="5" name="Rectangle 4">
            <a:extLst>
              <a:ext uri="{FF2B5EF4-FFF2-40B4-BE49-F238E27FC236}">
                <a16:creationId xmlns:a16="http://schemas.microsoft.com/office/drawing/2014/main" id="{2525A447-6D49-0043-AF13-2163A2B1C4D3}"/>
              </a:ext>
            </a:extLst>
          </p:cNvPr>
          <p:cNvSpPr/>
          <p:nvPr/>
        </p:nvSpPr>
        <p:spPr>
          <a:xfrm>
            <a:off x="663389" y="6042212"/>
            <a:ext cx="5432612" cy="246221"/>
          </a:xfrm>
          <a:prstGeom prst="rect">
            <a:avLst/>
          </a:prstGeom>
        </p:spPr>
        <p:txBody>
          <a:bodyPr wrap="square">
            <a:spAutoFit/>
          </a:bodyPr>
          <a:lstStyle/>
          <a:p>
            <a:r>
              <a:rPr lang="en-US" sz="1000" i="1" dirty="0"/>
              <a:t>CRIMINAL JUSTICE ASSOCIATION OF GEORGIA RESEARCH CONFERENCE    OCTOBER 2020</a:t>
            </a:r>
            <a:endParaRPr lang="en-US" sz="1000" dirty="0"/>
          </a:p>
        </p:txBody>
      </p:sp>
      <p:sp>
        <p:nvSpPr>
          <p:cNvPr id="10" name="Content Placeholder 4">
            <a:extLst>
              <a:ext uri="{FF2B5EF4-FFF2-40B4-BE49-F238E27FC236}">
                <a16:creationId xmlns:a16="http://schemas.microsoft.com/office/drawing/2014/main" id="{31E91151-8C1E-0A4F-927B-C012CEC22174}"/>
              </a:ext>
            </a:extLst>
          </p:cNvPr>
          <p:cNvSpPr>
            <a:spLocks noGrp="1"/>
          </p:cNvSpPr>
          <p:nvPr>
            <p:ph type="subTitle" idx="1"/>
          </p:nvPr>
        </p:nvSpPr>
        <p:spPr>
          <a:xfrm>
            <a:off x="1751013" y="1774825"/>
            <a:ext cx="8689975" cy="3962587"/>
          </a:xfrm>
        </p:spPr>
        <p:txBody>
          <a:bodyPr>
            <a:normAutofit/>
          </a:bodyPr>
          <a:lstStyle/>
          <a:p>
            <a:pPr defTabSz="876300"/>
            <a:r>
              <a:rPr lang="en-US" dirty="0">
                <a:solidFill>
                  <a:schemeClr val="tx1"/>
                </a:solidFill>
                <a:cs typeface="Arial" charset="0"/>
              </a:rPr>
              <a:t>Because no other studies have researched service-learning post-college in any occupation including policing, the results of this study </a:t>
            </a:r>
          </a:p>
          <a:p>
            <a:pPr defTabSz="876300">
              <a:spcBef>
                <a:spcPts val="0"/>
              </a:spcBef>
            </a:pPr>
            <a:endParaRPr lang="en-US" dirty="0">
              <a:solidFill>
                <a:schemeClr val="tx1"/>
              </a:solidFill>
              <a:cs typeface="Arial" charset="0"/>
            </a:endParaRPr>
          </a:p>
          <a:p>
            <a:pPr defTabSz="876300">
              <a:spcBef>
                <a:spcPts val="0"/>
              </a:spcBef>
            </a:pPr>
            <a:endParaRPr lang="en-US" dirty="0">
              <a:solidFill>
                <a:schemeClr val="tx1"/>
              </a:solidFill>
              <a:cs typeface="Arial" charset="0"/>
            </a:endParaRPr>
          </a:p>
          <a:p>
            <a:pPr marL="347472" indent="-91440" defTabSz="876300">
              <a:spcBef>
                <a:spcPts val="0"/>
              </a:spcBef>
              <a:buFont typeface="Arial" panose="020B0604020202020204" pitchFamily="34" charset="0"/>
              <a:buChar char="•"/>
            </a:pPr>
            <a:r>
              <a:rPr lang="en-US" dirty="0">
                <a:solidFill>
                  <a:schemeClr val="tx1"/>
                </a:solidFill>
                <a:cs typeface="Arial" charset="0"/>
              </a:rPr>
              <a:t>	fills the gap in service-learning shared post-college </a:t>
            </a:r>
          </a:p>
          <a:p>
            <a:pPr marL="347472" indent="-91440" defTabSz="876300">
              <a:spcBef>
                <a:spcPts val="400"/>
              </a:spcBef>
              <a:buFont typeface="Arial" panose="020B0604020202020204" pitchFamily="34" charset="0"/>
              <a:buChar char="•"/>
            </a:pPr>
            <a:r>
              <a:rPr lang="en-US" dirty="0">
                <a:solidFill>
                  <a:schemeClr val="tx1"/>
                </a:solidFill>
                <a:cs typeface="Arial" charset="0"/>
              </a:rPr>
              <a:t>	results of this study might provide valuable information to police reform, police practices in de-escalation and community enrichment.</a:t>
            </a:r>
            <a:endParaRPr lang="en-US" dirty="0">
              <a:solidFill>
                <a:schemeClr val="tx1"/>
              </a:solidFill>
            </a:endParaRPr>
          </a:p>
        </p:txBody>
      </p:sp>
    </p:spTree>
    <p:extLst>
      <p:ext uri="{BB962C8B-B14F-4D97-AF65-F5344CB8AC3E}">
        <p14:creationId xmlns:p14="http://schemas.microsoft.com/office/powerpoint/2010/main" val="333392547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13641</TotalTime>
  <Words>1137</Words>
  <Application>Microsoft Macintosh PowerPoint</Application>
  <PresentationFormat>Widescreen</PresentationFormat>
  <Paragraphs>141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Tw Cen MT</vt:lpstr>
      <vt:lpstr>Droplet</vt:lpstr>
      <vt:lpstr> Experiences, Reflections, and Applications of Service-Learning Among Rookie Police Officers </vt:lpstr>
      <vt:lpstr>October 2020</vt:lpstr>
      <vt:lpstr>Problem</vt:lpstr>
      <vt:lpstr>Definition &amp; Purpose</vt:lpstr>
      <vt:lpstr>PowerPoint Presentation</vt:lpstr>
      <vt:lpstr>RELEVANT SCHOLARSHIP</vt:lpstr>
      <vt:lpstr>PowerPoint Presentation</vt:lpstr>
      <vt:lpstr> findings</vt:lpstr>
      <vt:lpstr>INTERPRETATION</vt:lpstr>
      <vt:lpstr>RECOMMENDATIONS FOR FUTURE RESEARCH &amp; PRACTICE     </vt:lpstr>
      <vt:lpstr>conclusion</vt:lpstr>
      <vt:lpstr>Experiences, Applications, and Reflections of Service-Learning from Police Rookie Officers. </vt:lpstr>
      <vt:lpstr>“Step forward now, policeman,  you’ve borne your burdens well.  Come walk a beat on Heaven’s streets,  you’ve done your time in hell.” -POLICE OFFICER’S PRAYER</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of Service-Learning and Readiness Among Rookie Police Officers for Doctorate of education</dc:title>
  <dc:creator>J D Smith</dc:creator>
  <cp:lastModifiedBy>J D Smith</cp:lastModifiedBy>
  <cp:revision>54</cp:revision>
  <cp:lastPrinted>2020-10-07T01:19:53Z</cp:lastPrinted>
  <dcterms:created xsi:type="dcterms:W3CDTF">2020-04-22T12:00:55Z</dcterms:created>
  <dcterms:modified xsi:type="dcterms:W3CDTF">2020-10-09T18:22:32Z</dcterms:modified>
</cp:coreProperties>
</file>