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63" r:id="rId4"/>
    <p:sldId id="260" r:id="rId5"/>
    <p:sldId id="273" r:id="rId6"/>
    <p:sldId id="262" r:id="rId7"/>
    <p:sldId id="264" r:id="rId8"/>
    <p:sldId id="265" r:id="rId9"/>
    <p:sldId id="258" r:id="rId10"/>
    <p:sldId id="257" r:id="rId11"/>
    <p:sldId id="272" r:id="rId12"/>
    <p:sldId id="266" r:id="rId13"/>
    <p:sldId id="269" r:id="rId14"/>
    <p:sldId id="267" r:id="rId15"/>
    <p:sldId id="275" r:id="rId16"/>
    <p:sldId id="27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A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References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1940's</c:v>
                </c:pt>
                <c:pt idx="1">
                  <c:v>1950's</c:v>
                </c:pt>
                <c:pt idx="2">
                  <c:v>1960's</c:v>
                </c:pt>
                <c:pt idx="3">
                  <c:v>1970's</c:v>
                </c:pt>
                <c:pt idx="4">
                  <c:v>1980's</c:v>
                </c:pt>
                <c:pt idx="5">
                  <c:v>1990's</c:v>
                </c:pt>
                <c:pt idx="6">
                  <c:v>2000's</c:v>
                </c:pt>
                <c:pt idx="7">
                  <c:v>2010's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2.2999999999999998</c:v>
                </c:pt>
                <c:pt idx="1">
                  <c:v>2.1</c:v>
                </c:pt>
                <c:pt idx="2">
                  <c:v>1.8</c:v>
                </c:pt>
                <c:pt idx="3">
                  <c:v>2.2000000000000002</c:v>
                </c:pt>
                <c:pt idx="4">
                  <c:v>1.6</c:v>
                </c:pt>
                <c:pt idx="5">
                  <c:v>2.7</c:v>
                </c:pt>
                <c:pt idx="6">
                  <c:v>2.9</c:v>
                </c:pt>
                <c:pt idx="7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9-496A-8269-DAF75EFBB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904528"/>
        <c:axId val="286904856"/>
      </c:barChart>
      <c:catAx>
        <c:axId val="28690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904856"/>
        <c:crosses val="autoZero"/>
        <c:auto val="1"/>
        <c:lblAlgn val="ctr"/>
        <c:lblOffset val="100"/>
        <c:noMultiLvlLbl val="0"/>
      </c:catAx>
      <c:valAx>
        <c:axId val="286904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90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References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1940's</c:v>
                </c:pt>
                <c:pt idx="1">
                  <c:v>1950's</c:v>
                </c:pt>
                <c:pt idx="2">
                  <c:v>1960's</c:v>
                </c:pt>
                <c:pt idx="3">
                  <c:v>1970's</c:v>
                </c:pt>
                <c:pt idx="4">
                  <c:v>1980's</c:v>
                </c:pt>
                <c:pt idx="5">
                  <c:v>1990's</c:v>
                </c:pt>
                <c:pt idx="6">
                  <c:v>2000's</c:v>
                </c:pt>
                <c:pt idx="7">
                  <c:v>2010's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0.6</c:v>
                </c:pt>
                <c:pt idx="1">
                  <c:v>0.3</c:v>
                </c:pt>
                <c:pt idx="2">
                  <c:v>0.6</c:v>
                </c:pt>
                <c:pt idx="3">
                  <c:v>0.3</c:v>
                </c:pt>
                <c:pt idx="4">
                  <c:v>0.4</c:v>
                </c:pt>
                <c:pt idx="5">
                  <c:v>0.3</c:v>
                </c:pt>
                <c:pt idx="6">
                  <c:v>0.2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9-496A-8269-DAF75EFBB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904528"/>
        <c:axId val="286904856"/>
      </c:barChart>
      <c:catAx>
        <c:axId val="28690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904856"/>
        <c:crosses val="autoZero"/>
        <c:auto val="1"/>
        <c:lblAlgn val="ctr"/>
        <c:lblOffset val="100"/>
        <c:noMultiLvlLbl val="0"/>
      </c:catAx>
      <c:valAx>
        <c:axId val="286904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90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enius.com/Brad-paisley-im-still-a-guy-lyrics#note-155420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A3DE-33BB-4712-A5E9-3695DAC0D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235" y="802298"/>
            <a:ext cx="11263940" cy="1912767"/>
          </a:xfrm>
        </p:spPr>
        <p:txBody>
          <a:bodyPr>
            <a:normAutofit fontScale="90000"/>
          </a:bodyPr>
          <a:lstStyle/>
          <a:p>
            <a:r>
              <a:rPr lang="en-US" dirty="0"/>
              <a:t>Country Music’s long relationship with alcohol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51D7A-4E6D-4747-B461-07A020915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52449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600" dirty="0"/>
              <a:t>Thomas R. Hochschild JR.</a:t>
            </a:r>
          </a:p>
          <a:p>
            <a:pPr algn="ctr">
              <a:lnSpc>
                <a:spcPct val="100000"/>
              </a:lnSpc>
            </a:pPr>
            <a:r>
              <a:rPr lang="en-US" sz="3600" dirty="0"/>
              <a:t>Lorna Alvarez-Rivera</a:t>
            </a:r>
          </a:p>
          <a:p>
            <a:pPr algn="ctr">
              <a:lnSpc>
                <a:spcPct val="100000"/>
              </a:lnSpc>
            </a:pPr>
            <a:r>
              <a:rPr lang="en-US" sz="3600" dirty="0"/>
              <a:t>Ellis Logan</a:t>
            </a:r>
          </a:p>
          <a:p>
            <a:pPr algn="ctr"/>
            <a:r>
              <a:rPr lang="en-US" sz="3700" dirty="0"/>
              <a:t>Valdosta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878027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F303E5-305C-4D56-ABCF-5B3425D1B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00" t="26473" r="3193" b="57747"/>
          <a:stretch/>
        </p:blipFill>
        <p:spPr>
          <a:xfrm>
            <a:off x="110198" y="2391508"/>
            <a:ext cx="11971606" cy="1504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7D885-A7B6-443D-AA82-CE1A0C76C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00" t="16189" r="3193" b="77491"/>
          <a:stretch/>
        </p:blipFill>
        <p:spPr>
          <a:xfrm>
            <a:off x="110196" y="1671712"/>
            <a:ext cx="11971607" cy="7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B03C47-71CD-4F43-AECE-BB96C6814657}"/>
              </a:ext>
            </a:extLst>
          </p:cNvPr>
          <p:cNvSpPr txBox="1"/>
          <p:nvPr/>
        </p:nvSpPr>
        <p:spPr>
          <a:xfrm>
            <a:off x="2451649" y="1002882"/>
            <a:ext cx="71694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Previous Research</a:t>
            </a:r>
          </a:p>
          <a:p>
            <a:pPr algn="ctr"/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A55A2-64C9-4722-8510-C968522440CB}"/>
              </a:ext>
            </a:extLst>
          </p:cNvPr>
          <p:cNvSpPr txBox="1"/>
          <p:nvPr/>
        </p:nvSpPr>
        <p:spPr>
          <a:xfrm>
            <a:off x="154746" y="2417394"/>
            <a:ext cx="116794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ea typeface="Calibri" panose="020F0502020204030204" pitchFamily="34" charset="0"/>
              </a:rPr>
              <a:t>C</a:t>
            </a:r>
            <a:r>
              <a:rPr lang="en-US" sz="2800" dirty="0">
                <a:effectLst/>
                <a:ea typeface="Calibri" panose="020F0502020204030204" pitchFamily="34" charset="0"/>
              </a:rPr>
              <a:t>ountry music </a:t>
            </a:r>
            <a:r>
              <a:rPr lang="en-US" sz="2800" dirty="0">
                <a:ea typeface="Calibri" panose="020F0502020204030204" pitchFamily="34" charset="0"/>
              </a:rPr>
              <a:t>i</a:t>
            </a:r>
            <a:r>
              <a:rPr lang="en-US" sz="2800" dirty="0">
                <a:effectLst/>
                <a:ea typeface="Calibri" panose="020F0502020204030204" pitchFamily="34" charset="0"/>
              </a:rPr>
              <a:t>s significantly more likely to reference substance abuse than pop, rock, or R&amp;B music, though less than rap (Primack et al. 2008; Seigel et al. 2013). </a:t>
            </a:r>
            <a:endParaRPr lang="en-US" sz="40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ea typeface="Calibri" panose="020F0502020204030204" pitchFamily="34" charset="0"/>
              </a:rPr>
              <a:t>A</a:t>
            </a:r>
            <a:r>
              <a:rPr lang="en-US" sz="2800" dirty="0">
                <a:effectLst/>
                <a:ea typeface="Calibri" panose="020F0502020204030204" pitchFamily="34" charset="0"/>
              </a:rPr>
              <a:t>bout 1/5 of the lyrical content of the songs referred to alcohol when referencing women (Lin and Rasmussen 2018)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6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B03C47-71CD-4F43-AECE-BB96C6814657}"/>
              </a:ext>
            </a:extLst>
          </p:cNvPr>
          <p:cNvSpPr txBox="1"/>
          <p:nvPr/>
        </p:nvSpPr>
        <p:spPr>
          <a:xfrm>
            <a:off x="2521989" y="834070"/>
            <a:ext cx="71694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Research Methods</a:t>
            </a:r>
          </a:p>
          <a:p>
            <a:pPr algn="ctr"/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A55A2-64C9-4722-8510-C968522440CB}"/>
              </a:ext>
            </a:extLst>
          </p:cNvPr>
          <p:cNvSpPr txBox="1"/>
          <p:nvPr/>
        </p:nvSpPr>
        <p:spPr>
          <a:xfrm>
            <a:off x="1351722" y="2093843"/>
            <a:ext cx="104824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Content Analysis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Country music billboard top 20 songs from 1944-2019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BBF69-F4FB-474E-8B5F-4201FEF99A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69" t="19115" r="25543" b="19019"/>
          <a:stretch/>
        </p:blipFill>
        <p:spPr>
          <a:xfrm>
            <a:off x="2218248" y="925028"/>
            <a:ext cx="7755504" cy="50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5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B03C47-71CD-4F43-AECE-BB96C6814657}"/>
              </a:ext>
            </a:extLst>
          </p:cNvPr>
          <p:cNvSpPr txBox="1"/>
          <p:nvPr/>
        </p:nvSpPr>
        <p:spPr>
          <a:xfrm>
            <a:off x="245660" y="42495"/>
            <a:ext cx="11559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Average Number of Alcohol References, by Decade</a:t>
            </a:r>
          </a:p>
          <a:p>
            <a:pPr algn="ctr"/>
            <a:endParaRPr lang="en-US" sz="3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273763A-FCF6-48E3-8FC3-8A701D594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808884"/>
              </p:ext>
            </p:extLst>
          </p:nvPr>
        </p:nvGraphicFramePr>
        <p:xfrm>
          <a:off x="1814735" y="970670"/>
          <a:ext cx="8552221" cy="564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561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B03C47-71CD-4F43-AECE-BB96C6814657}"/>
              </a:ext>
            </a:extLst>
          </p:cNvPr>
          <p:cNvSpPr txBox="1"/>
          <p:nvPr/>
        </p:nvSpPr>
        <p:spPr>
          <a:xfrm>
            <a:off x="2521989" y="834070"/>
            <a:ext cx="71694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Gender</a:t>
            </a:r>
          </a:p>
          <a:p>
            <a:pPr algn="ctr"/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A55A2-64C9-4722-8510-C968522440CB}"/>
              </a:ext>
            </a:extLst>
          </p:cNvPr>
          <p:cNvSpPr txBox="1"/>
          <p:nvPr/>
        </p:nvSpPr>
        <p:spPr>
          <a:xfrm>
            <a:off x="1351722" y="2093843"/>
            <a:ext cx="1048247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Higher percentage of male artists referenced alcohol than female artists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Female artists more likely to reference alcohol to lyrically stage a scene, rather than celebrate inebriation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B03C47-71CD-4F43-AECE-BB96C6814657}"/>
              </a:ext>
            </a:extLst>
          </p:cNvPr>
          <p:cNvSpPr txBox="1"/>
          <p:nvPr/>
        </p:nvSpPr>
        <p:spPr>
          <a:xfrm>
            <a:off x="245660" y="42495"/>
            <a:ext cx="11559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Average Number of Tobacco References, by Decade</a:t>
            </a:r>
          </a:p>
          <a:p>
            <a:pPr algn="ctr"/>
            <a:endParaRPr lang="en-US" sz="3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273763A-FCF6-48E3-8FC3-8A701D594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726738"/>
              </p:ext>
            </p:extLst>
          </p:nvPr>
        </p:nvGraphicFramePr>
        <p:xfrm>
          <a:off x="1814735" y="970670"/>
          <a:ext cx="8552221" cy="564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2258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A3DE-33BB-4712-A5E9-3695DAC0D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235" y="802298"/>
            <a:ext cx="11263940" cy="1912767"/>
          </a:xfrm>
        </p:spPr>
        <p:txBody>
          <a:bodyPr>
            <a:normAutofit fontScale="90000"/>
          </a:bodyPr>
          <a:lstStyle/>
          <a:p>
            <a:r>
              <a:rPr lang="en-US" dirty="0"/>
              <a:t>Country Music’s long relationship with alcohol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51D7A-4E6D-4747-B461-07A020915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52449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600" dirty="0"/>
              <a:t>Thomas R. Hochschild JR.</a:t>
            </a:r>
          </a:p>
          <a:p>
            <a:pPr algn="ctr">
              <a:lnSpc>
                <a:spcPct val="100000"/>
              </a:lnSpc>
            </a:pPr>
            <a:r>
              <a:rPr lang="en-US" sz="3600" dirty="0"/>
              <a:t>Lorna Alvarez-Rivera</a:t>
            </a:r>
          </a:p>
          <a:p>
            <a:pPr algn="ctr">
              <a:lnSpc>
                <a:spcPct val="100000"/>
              </a:lnSpc>
            </a:pPr>
            <a:r>
              <a:rPr lang="en-US" sz="3600" dirty="0"/>
              <a:t>Ellis Logan</a:t>
            </a:r>
          </a:p>
          <a:p>
            <a:pPr algn="ctr"/>
            <a:r>
              <a:rPr lang="en-US" sz="3700" dirty="0"/>
              <a:t>Valdosta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85410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A3DE-33BB-4712-A5E9-3695DAC0D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87" y="2068390"/>
            <a:ext cx="11263940" cy="165547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Country music as a brand</a:t>
            </a:r>
          </a:p>
        </p:txBody>
      </p:sp>
    </p:spTree>
    <p:extLst>
      <p:ext uri="{BB962C8B-B14F-4D97-AF65-F5344CB8AC3E}">
        <p14:creationId xmlns:p14="http://schemas.microsoft.com/office/powerpoint/2010/main" val="427123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72BC-1EF6-4753-AD24-22090396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055" y="1072787"/>
            <a:ext cx="9603275" cy="182613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Religious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(Christian)</a:t>
            </a:r>
          </a:p>
        </p:txBody>
      </p:sp>
      <p:pic>
        <p:nvPicPr>
          <p:cNvPr id="3074" name="Picture 2" descr="Unanswered Prayers: Piano/Vocal/Chords Sheet: Garth Brooks">
            <a:extLst>
              <a:ext uri="{FF2B5EF4-FFF2-40B4-BE49-F238E27FC236}">
                <a16:creationId xmlns:a16="http://schemas.microsoft.com/office/drawing/2014/main" id="{3F4B3BF9-C473-41FC-8B8F-2923B7F90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81" y="3070649"/>
            <a:ext cx="2845041" cy="368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od's Country (Acoustic) by Blake Shelton on Amazon Music - Amazon.com">
            <a:extLst>
              <a:ext uri="{FF2B5EF4-FFF2-40B4-BE49-F238E27FC236}">
                <a16:creationId xmlns:a16="http://schemas.microsoft.com/office/drawing/2014/main" id="{0F247FC7-ECBD-4E30-A725-601B1080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637" y="3509259"/>
            <a:ext cx="3113534" cy="31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esus, Take the Wheel - Wikipedia">
            <a:extLst>
              <a:ext uri="{FF2B5EF4-FFF2-40B4-BE49-F238E27FC236}">
                <a16:creationId xmlns:a16="http://schemas.microsoft.com/office/drawing/2014/main" id="{E3782A1F-C867-4A42-99C7-9603EC56F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144" y="235207"/>
            <a:ext cx="3113534" cy="302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ess the Broken Road - Wikipedia">
            <a:extLst>
              <a:ext uri="{FF2B5EF4-FFF2-40B4-BE49-F238E27FC236}">
                <a16:creationId xmlns:a16="http://schemas.microsoft.com/office/drawing/2014/main" id="{CFFA4EB2-1459-4C7C-AD45-24626775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66" y="3611455"/>
            <a:ext cx="2600607" cy="26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he Story Behind the Song: Blake Shelton, &quot;God Gave Me You&quot; « American  Songwriter">
            <a:extLst>
              <a:ext uri="{FF2B5EF4-FFF2-40B4-BE49-F238E27FC236}">
                <a16:creationId xmlns:a16="http://schemas.microsoft.com/office/drawing/2014/main" id="{CF5D54E8-C1E3-47E3-AAF8-5B26BDDEE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19" y="3425859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EORGE STRAIT - &quot;I Saw God Today&quot;">
            <a:extLst>
              <a:ext uri="{FF2B5EF4-FFF2-40B4-BE49-F238E27FC236}">
                <a16:creationId xmlns:a16="http://schemas.microsoft.com/office/drawing/2014/main" id="{39B8D5F7-9143-4DF6-B32D-ECCB1DE47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 t="9584" r="27696" b="23125"/>
          <a:stretch/>
        </p:blipFill>
        <p:spPr bwMode="auto">
          <a:xfrm>
            <a:off x="170144" y="562709"/>
            <a:ext cx="4035095" cy="229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09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72BC-1EF6-4753-AD24-22090396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39832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Patriotism</a:t>
            </a:r>
          </a:p>
        </p:txBody>
      </p:sp>
      <p:pic>
        <p:nvPicPr>
          <p:cNvPr id="1026" name="Picture 2" descr="Top 5 Country Songs Honoring the American Flag">
            <a:extLst>
              <a:ext uri="{FF2B5EF4-FFF2-40B4-BE49-F238E27FC236}">
                <a16:creationId xmlns:a16="http://schemas.microsoft.com/office/drawing/2014/main" id="{FD9C79A2-01B1-442D-80A9-B67372DB8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r="51"/>
          <a:stretch/>
        </p:blipFill>
        <p:spPr bwMode="auto">
          <a:xfrm>
            <a:off x="7800056" y="3560455"/>
            <a:ext cx="4327948" cy="30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untry Music Background With American Flag And Guitar.Vector.. Royalty  Free Cliparts, Vectors, And Stock Illustration. Image 56451182.">
            <a:extLst>
              <a:ext uri="{FF2B5EF4-FFF2-40B4-BE49-F238E27FC236}">
                <a16:creationId xmlns:a16="http://schemas.microsoft.com/office/drawing/2014/main" id="{14AB85B7-658C-445F-8C07-69C58E6B7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4375" r="17222" b="4375"/>
          <a:stretch/>
        </p:blipFill>
        <p:spPr bwMode="auto">
          <a:xfrm>
            <a:off x="2178969" y="3560455"/>
            <a:ext cx="2401637" cy="329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ur interview with Garth Brooks in 2001: 'I'm country and I can sing  anything' - al.com">
            <a:extLst>
              <a:ext uri="{FF2B5EF4-FFF2-40B4-BE49-F238E27FC236}">
                <a16:creationId xmlns:a16="http://schemas.microsoft.com/office/drawing/2014/main" id="{5CCE28A6-A9EC-434D-9833-5AEB62D83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88" y="89711"/>
            <a:ext cx="5095577" cy="332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mazon.com: XuFan Johnny Cash Guitar Music Star American Flag Painting Art  Poster Print Canvas Home Decor Picture Wall Print/60X80cm-No Frame: Posters  &amp; Prints">
            <a:extLst>
              <a:ext uri="{FF2B5EF4-FFF2-40B4-BE49-F238E27FC236}">
                <a16:creationId xmlns:a16="http://schemas.microsoft.com/office/drawing/2014/main" id="{BD374C6C-DA1D-4743-B7F0-0D4AF38F5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829" b="6339"/>
          <a:stretch/>
        </p:blipFill>
        <p:spPr bwMode="auto">
          <a:xfrm>
            <a:off x="1062986" y="64346"/>
            <a:ext cx="4633602" cy="33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arious Artists, Various Artists - Soundtracks - Coal Miner's Daughter  (Original Soundtrack) - Amazon.com Music">
            <a:extLst>
              <a:ext uri="{FF2B5EF4-FFF2-40B4-BE49-F238E27FC236}">
                <a16:creationId xmlns:a16="http://schemas.microsoft.com/office/drawing/2014/main" id="{2C0C1FF1-9157-451F-802D-0DDFE6ED6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82" y="285750"/>
            <a:ext cx="2623760" cy="258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ke Me Home, Country Roads - Rerecorded - song by John Denver | Spotify">
            <a:extLst>
              <a:ext uri="{FF2B5EF4-FFF2-40B4-BE49-F238E27FC236}">
                <a16:creationId xmlns:a16="http://schemas.microsoft.com/office/drawing/2014/main" id="{1FE28CD6-17F5-48FD-A902-01EBB037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0" y="96935"/>
            <a:ext cx="3179665" cy="317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y Town - Montgomery Gentry | Songs, Reviews, Credits | AllMusic">
            <a:extLst>
              <a:ext uri="{FF2B5EF4-FFF2-40B4-BE49-F238E27FC236}">
                <a16:creationId xmlns:a16="http://schemas.microsoft.com/office/drawing/2014/main" id="{0B45B7B0-0B25-4020-B17C-702FD0786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75" y="285749"/>
            <a:ext cx="2844590" cy="283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arrie Underwood: Mama's Song (Video 2010) - IMDb">
            <a:extLst>
              <a:ext uri="{FF2B5EF4-FFF2-40B4-BE49-F238E27FC236}">
                <a16:creationId xmlns:a16="http://schemas.microsoft.com/office/drawing/2014/main" id="{F7B9BA85-D32E-4E29-851B-235E5ABD7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1" y="3376869"/>
            <a:ext cx="2593964" cy="34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randpa (Tell Me 'Bout the Good Old Days) (Piano Vocal, Sheet Music):  Amazon.com: Books">
            <a:extLst>
              <a:ext uri="{FF2B5EF4-FFF2-40B4-BE49-F238E27FC236}">
                <a16:creationId xmlns:a16="http://schemas.microsoft.com/office/drawing/2014/main" id="{A3345D56-0D7C-4045-807A-8BDA48197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1"/>
          <a:stretch/>
        </p:blipFill>
        <p:spPr bwMode="auto">
          <a:xfrm>
            <a:off x="8953500" y="3451169"/>
            <a:ext cx="2762563" cy="32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y Little Girl (Tim McGraw song) - Wikipedia">
            <a:extLst>
              <a:ext uri="{FF2B5EF4-FFF2-40B4-BE49-F238E27FC236}">
                <a16:creationId xmlns:a16="http://schemas.microsoft.com/office/drawing/2014/main" id="{7E0689D5-BE71-4B5F-BEB8-62F6121F7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91" y="3858662"/>
            <a:ext cx="3018442" cy="299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What It Means To Be A Mom + Win Garth Brooks VIP Experience">
            <a:extLst>
              <a:ext uri="{FF2B5EF4-FFF2-40B4-BE49-F238E27FC236}">
                <a16:creationId xmlns:a16="http://schemas.microsoft.com/office/drawing/2014/main" id="{2105AD19-7199-4F94-83FD-6DBB8A5754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2F31E3-4E65-4033-8340-5EFF1BAFF3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4262" y="523436"/>
            <a:ext cx="2592848" cy="265622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C53E029-9984-4078-8B1C-7D7ADD20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150155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Home and family </a:t>
            </a:r>
          </a:p>
        </p:txBody>
      </p:sp>
    </p:spTree>
    <p:extLst>
      <p:ext uri="{BB962C8B-B14F-4D97-AF65-F5344CB8AC3E}">
        <p14:creationId xmlns:p14="http://schemas.microsoft.com/office/powerpoint/2010/main" val="6488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72BC-1EF6-4753-AD24-22090396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00437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Alcohol use and abuse</a:t>
            </a:r>
          </a:p>
        </p:txBody>
      </p:sp>
      <p:pic>
        <p:nvPicPr>
          <p:cNvPr id="2050" name="Picture 2" descr="Garth Brooks' Classic Hit “Friends in Low Places”">
            <a:extLst>
              <a:ext uri="{FF2B5EF4-FFF2-40B4-BE49-F238E27FC236}">
                <a16:creationId xmlns:a16="http://schemas.microsoft.com/office/drawing/2014/main" id="{93B479E9-9FCA-486D-94FE-80EF4825C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7" r="17079"/>
          <a:stretch/>
        </p:blipFill>
        <p:spPr bwMode="auto">
          <a:xfrm>
            <a:off x="3110559" y="250455"/>
            <a:ext cx="3303493" cy="266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unk on a Plane - Wikipedia">
            <a:extLst>
              <a:ext uri="{FF2B5EF4-FFF2-40B4-BE49-F238E27FC236}">
                <a16:creationId xmlns:a16="http://schemas.microsoft.com/office/drawing/2014/main" id="{F7ADA76A-81D7-410D-877A-A07901D31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98" y="3634153"/>
            <a:ext cx="3024804" cy="302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an + Shay Proves to be the Next Best Country Duo">
            <a:extLst>
              <a:ext uri="{FF2B5EF4-FFF2-40B4-BE49-F238E27FC236}">
                <a16:creationId xmlns:a16="http://schemas.microsoft.com/office/drawing/2014/main" id="{84A2DD66-0ACA-461E-B1BD-2025779C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390" y="3893107"/>
            <a:ext cx="4188438" cy="239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t's Five O'Clock Somewhere Sheet Music by Alan Jackson for Piano/Keyboard  and Voice - Noteflight Marketplace">
            <a:extLst>
              <a:ext uri="{FF2B5EF4-FFF2-40B4-BE49-F238E27FC236}">
                <a16:creationId xmlns:a16="http://schemas.microsoft.com/office/drawing/2014/main" id="{B433705A-6F1E-4EB4-8E3F-6F642495A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r="6576" b="12298"/>
          <a:stretch/>
        </p:blipFill>
        <p:spPr bwMode="auto">
          <a:xfrm>
            <a:off x="9790599" y="140458"/>
            <a:ext cx="2307991" cy="299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eer For My Horses Trailer - YouTube">
            <a:extLst>
              <a:ext uri="{FF2B5EF4-FFF2-40B4-BE49-F238E27FC236}">
                <a16:creationId xmlns:a16="http://schemas.microsoft.com/office/drawing/2014/main" id="{A105470C-8E62-4D87-98A3-160FACE12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3" y="3695554"/>
            <a:ext cx="3860908" cy="28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trawberry Wine (Deana Carter) - Piano/Vocal Sheet Music: Matraca Berg,  Gary Harrison: 0029156272260: Amazon.com: Books">
            <a:extLst>
              <a:ext uri="{FF2B5EF4-FFF2-40B4-BE49-F238E27FC236}">
                <a16:creationId xmlns:a16="http://schemas.microsoft.com/office/drawing/2014/main" id="{3AB37693-B559-464E-8959-E5FB1BADA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" b="17917"/>
          <a:stretch/>
        </p:blipFill>
        <p:spPr bwMode="auto">
          <a:xfrm>
            <a:off x="7103165" y="228832"/>
            <a:ext cx="2595660" cy="26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here's a Tear in my Beer - Hank Williams - Sticker | TeePublic">
            <a:extLst>
              <a:ext uri="{FF2B5EF4-FFF2-40B4-BE49-F238E27FC236}">
                <a16:creationId xmlns:a16="http://schemas.microsoft.com/office/drawing/2014/main" id="{261551AC-2E70-4531-9A0A-051E32988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8809" r="10542" b="9047"/>
          <a:stretch/>
        </p:blipFill>
        <p:spPr bwMode="auto">
          <a:xfrm>
            <a:off x="191114" y="250455"/>
            <a:ext cx="2852683" cy="288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ady A – Champagne Night Lyrics | Genius Lyrics">
            <a:extLst>
              <a:ext uri="{FF2B5EF4-FFF2-40B4-BE49-F238E27FC236}">
                <a16:creationId xmlns:a16="http://schemas.microsoft.com/office/drawing/2014/main" id="{F44EDAAA-376C-4913-B8C5-7D5B324E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0" y="505897"/>
            <a:ext cx="3681790" cy="36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enny Chesney - You And Tequila (Audio) ft. Grace Potter - YouTube">
            <a:extLst>
              <a:ext uri="{FF2B5EF4-FFF2-40B4-BE49-F238E27FC236}">
                <a16:creationId xmlns:a16="http://schemas.microsoft.com/office/drawing/2014/main" id="{2CA2A16D-05FE-477F-86BD-5E5FAE1EE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20" y="1911438"/>
            <a:ext cx="3733050" cy="209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ew at Noon – Morgan Wallen &quot;Whiskey Glasses&quot; | WJVL">
            <a:extLst>
              <a:ext uri="{FF2B5EF4-FFF2-40B4-BE49-F238E27FC236}">
                <a16:creationId xmlns:a16="http://schemas.microsoft.com/office/drawing/2014/main" id="{FD248D37-41B9-46D0-A24D-7EE48A12E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3" r="22439"/>
          <a:stretch/>
        </p:blipFill>
        <p:spPr bwMode="auto">
          <a:xfrm>
            <a:off x="5521313" y="2843910"/>
            <a:ext cx="3681790" cy="37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ay Drinking - Wikipedia">
            <a:extLst>
              <a:ext uri="{FF2B5EF4-FFF2-40B4-BE49-F238E27FC236}">
                <a16:creationId xmlns:a16="http://schemas.microsoft.com/office/drawing/2014/main" id="{FFBFAF9B-6420-46A7-8E0F-A20819C1A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73" y="1275243"/>
            <a:ext cx="2721444" cy="272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 Love This Bar - Wikipedia">
            <a:extLst>
              <a:ext uri="{FF2B5EF4-FFF2-40B4-BE49-F238E27FC236}">
                <a16:creationId xmlns:a16="http://schemas.microsoft.com/office/drawing/2014/main" id="{FB7A0DDC-8B36-4280-B174-5D37B2509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4" y="2340705"/>
            <a:ext cx="3469597" cy="342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Tequila Makes Her Clothes Fall Off - YouTube">
            <a:extLst>
              <a:ext uri="{FF2B5EF4-FFF2-40B4-BE49-F238E27FC236}">
                <a16:creationId xmlns:a16="http://schemas.microsoft.com/office/drawing/2014/main" id="{47B05685-8FB1-4794-BC30-EB1562410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9" r="13385"/>
          <a:stretch/>
        </p:blipFill>
        <p:spPr bwMode="auto">
          <a:xfrm>
            <a:off x="5066522" y="236439"/>
            <a:ext cx="3027924" cy="23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B03C47-71CD-4F43-AECE-BB96C6814657}"/>
              </a:ext>
            </a:extLst>
          </p:cNvPr>
          <p:cNvSpPr txBox="1"/>
          <p:nvPr/>
        </p:nvSpPr>
        <p:spPr>
          <a:xfrm>
            <a:off x="2405169" y="148830"/>
            <a:ext cx="71694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“Bro Country” Subgenre</a:t>
            </a:r>
          </a:p>
          <a:p>
            <a:pPr algn="ctr"/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A55A2-64C9-4722-8510-C968522440CB}"/>
              </a:ext>
            </a:extLst>
          </p:cNvPr>
          <p:cNvSpPr txBox="1"/>
          <p:nvPr/>
        </p:nvSpPr>
        <p:spPr>
          <a:xfrm>
            <a:off x="568188" y="1054256"/>
            <a:ext cx="11459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Taking off in the 2010s, songs about attractive young women,  the consumption of alcohol, partying, and pick-up trucks. Often with hip-hop or hard rock influence.</a:t>
            </a:r>
          </a:p>
          <a:p>
            <a:endParaRPr lang="en-US" dirty="0"/>
          </a:p>
        </p:txBody>
      </p:sp>
      <p:pic>
        <p:nvPicPr>
          <p:cNvPr id="4098" name="Picture 2" descr="Florida Georgia Line, 'Cruise' – Song Review">
            <a:extLst>
              <a:ext uri="{FF2B5EF4-FFF2-40B4-BE49-F238E27FC236}">
                <a16:creationId xmlns:a16="http://schemas.microsoft.com/office/drawing/2014/main" id="{C9922DB4-DEBF-4934-ADC2-0D3E9CAB8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8" y="2896670"/>
            <a:ext cx="3548270" cy="354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untry Girl (Shake It for Me) - Wikipedia">
            <a:extLst>
              <a:ext uri="{FF2B5EF4-FFF2-40B4-BE49-F238E27FC236}">
                <a16:creationId xmlns:a16="http://schemas.microsoft.com/office/drawing/2014/main" id="{E8B3E7CF-04F8-4A83-9F68-66606AE1D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65" y="2896670"/>
            <a:ext cx="3548270" cy="354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irt Road Anthem - Wikipedia">
            <a:extLst>
              <a:ext uri="{FF2B5EF4-FFF2-40B4-BE49-F238E27FC236}">
                <a16:creationId xmlns:a16="http://schemas.microsoft.com/office/drawing/2014/main" id="{A1D9F3FF-ED4B-4152-A1D2-76E8C685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923" y="2896670"/>
            <a:ext cx="3548270" cy="354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DA55A2-64C9-4722-8510-C968522440CB}"/>
              </a:ext>
            </a:extLst>
          </p:cNvPr>
          <p:cNvSpPr txBox="1"/>
          <p:nvPr/>
        </p:nvSpPr>
        <p:spPr>
          <a:xfrm>
            <a:off x="112544" y="39948"/>
            <a:ext cx="1204622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effectLst/>
                <a:latin typeface="Roboto"/>
              </a:rPr>
              <a:t>I’m Still a Guy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Roboto"/>
              </a:rPr>
              <a:t>- Brad Paisley</a:t>
            </a:r>
          </a:p>
          <a:p>
            <a:pPr algn="l"/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When you see a deer you see Bambi. And I see antlers up on the wall</a:t>
            </a:r>
            <a:b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</a:b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When you see a lake you think picnic</a:t>
            </a:r>
            <a:r>
              <a:rPr lang="en-US" sz="2200" dirty="0">
                <a:solidFill>
                  <a:srgbClr val="002060"/>
                </a:solidFill>
                <a:latin typeface="Roboto"/>
              </a:rPr>
              <a:t>, a</a:t>
            </a: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nd I see a large mouth up under that log</a:t>
            </a:r>
            <a:b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</a:b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You're probably thinking that you're going to change me. In some ways well maybe you might</a:t>
            </a:r>
            <a:b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</a:b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Scrub me down, dress me up all but no matter what: Remember I'm still a guy</a:t>
            </a:r>
          </a:p>
          <a:p>
            <a:pPr algn="l"/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When you see a priceless French painting, I see drunk, naked girls</a:t>
            </a:r>
            <a:b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</a:b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You think that riding a wild bull sounds crazy</a:t>
            </a:r>
            <a:r>
              <a:rPr lang="en-US" sz="2200" dirty="0">
                <a:solidFill>
                  <a:srgbClr val="002060"/>
                </a:solidFill>
                <a:latin typeface="Roboto"/>
              </a:rPr>
              <a:t>, a</a:t>
            </a: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nd I'd like to give it a whirl</a:t>
            </a:r>
            <a:b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</a:b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Well love makes a man do some things he </a:t>
            </a:r>
            <a:r>
              <a:rPr lang="en-US" sz="2200" b="0" i="0" dirty="0" err="1">
                <a:solidFill>
                  <a:srgbClr val="002060"/>
                </a:solidFill>
                <a:effectLst/>
                <a:latin typeface="Roboto"/>
              </a:rPr>
              <a:t>ain't</a:t>
            </a: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 proud of</a:t>
            </a:r>
            <a:r>
              <a:rPr lang="en-US" sz="2200" dirty="0">
                <a:solidFill>
                  <a:srgbClr val="002060"/>
                </a:solidFill>
                <a:latin typeface="Roboto"/>
              </a:rPr>
              <a:t>, a</a:t>
            </a: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nd in a weak moment I might</a:t>
            </a:r>
            <a:b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</a:b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Walk your sissy dog, hold your purse at the mall</a:t>
            </a:r>
            <a:r>
              <a:rPr lang="en-US" sz="2200" dirty="0">
                <a:solidFill>
                  <a:srgbClr val="002060"/>
                </a:solidFill>
                <a:latin typeface="Roboto"/>
              </a:rPr>
              <a:t>, b</a:t>
            </a: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ut remember, I'm still a guy</a:t>
            </a:r>
          </a:p>
          <a:p>
            <a:pPr algn="l"/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I'll pour out my heart</a:t>
            </a:r>
            <a:r>
              <a:rPr lang="en-US" sz="2200" dirty="0">
                <a:solidFill>
                  <a:srgbClr val="002060"/>
                </a:solidFill>
                <a:latin typeface="Roboto"/>
              </a:rPr>
              <a:t>, h</a:t>
            </a: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old your hand in the car</a:t>
            </a:r>
            <a:r>
              <a:rPr lang="en-US" sz="2200" dirty="0">
                <a:solidFill>
                  <a:srgbClr val="002060"/>
                </a:solidFill>
                <a:latin typeface="Roboto"/>
              </a:rPr>
              <a:t>, w</a:t>
            </a: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rite a love song that makes you cry</a:t>
            </a:r>
            <a:b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</a:b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Then turn right around knock some jerk to the ground cause he copped a feel as you walked by</a:t>
            </a:r>
          </a:p>
          <a:p>
            <a:pPr algn="l"/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I can hear you now talking to your friends saying “Yeah girls he’s come a long way”</a:t>
            </a:r>
            <a:br>
              <a:rPr lang="en-US" sz="2200" dirty="0">
                <a:solidFill>
                  <a:srgbClr val="002060"/>
                </a:solidFill>
                <a:latin typeface="Roboto"/>
              </a:rPr>
            </a:b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From dragging his knuckles and carrying a club and building a fire in a cave.</a:t>
            </a:r>
            <a:br>
              <a:rPr lang="en-US" sz="2200" b="0" i="0" strike="noStrike" dirty="0">
                <a:solidFill>
                  <a:srgbClr val="002060"/>
                </a:solidFill>
                <a:effectLst/>
                <a:latin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But when you say a backrub means only a backrub, then you swat my hand when I try </a:t>
            </a:r>
            <a:br>
              <a:rPr lang="en-US" sz="2200" dirty="0">
                <a:solidFill>
                  <a:srgbClr val="002060"/>
                </a:solidFill>
                <a:latin typeface="Roboto"/>
              </a:rPr>
            </a:b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Well, now, what can I say at the end of the day honey, I'm still a guy</a:t>
            </a:r>
          </a:p>
          <a:p>
            <a:pPr algn="l"/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These days there's dudes getting facials manicured, waxed and </a:t>
            </a:r>
            <a:r>
              <a:rPr lang="en-US" sz="2200" b="0" i="0" dirty="0" err="1">
                <a:solidFill>
                  <a:srgbClr val="002060"/>
                </a:solidFill>
                <a:effectLst/>
                <a:latin typeface="Roboto"/>
              </a:rPr>
              <a:t>botoxed</a:t>
            </a:r>
            <a:br>
              <a:rPr lang="en-US" sz="2200" dirty="0">
                <a:solidFill>
                  <a:srgbClr val="002060"/>
                </a:solidFill>
                <a:latin typeface="Roboto"/>
              </a:rPr>
            </a:b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With deep spray-on tans and creamy </a:t>
            </a:r>
            <a:r>
              <a:rPr lang="en-US" sz="2200" b="0" i="0" dirty="0" err="1">
                <a:solidFill>
                  <a:srgbClr val="002060"/>
                </a:solidFill>
                <a:effectLst/>
                <a:latin typeface="Roboto"/>
              </a:rPr>
              <a:t>lotiony</a:t>
            </a: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 hands, you can't grip a tacklebox</a:t>
            </a:r>
            <a:br>
              <a:rPr lang="en-US" sz="2200" dirty="0">
                <a:solidFill>
                  <a:srgbClr val="002060"/>
                </a:solidFill>
                <a:latin typeface="Roboto"/>
              </a:rPr>
            </a:b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With all of these men lining up to get neutered, it's hip now to be feminized</a:t>
            </a:r>
            <a:br>
              <a:rPr lang="en-US" sz="2200" dirty="0">
                <a:solidFill>
                  <a:srgbClr val="002060"/>
                </a:solidFill>
                <a:latin typeface="Roboto"/>
              </a:rPr>
            </a:br>
            <a:r>
              <a:rPr lang="en-US" sz="2200" b="0" i="0" dirty="0">
                <a:solidFill>
                  <a:srgbClr val="002060"/>
                </a:solidFill>
                <a:effectLst/>
                <a:latin typeface="Roboto"/>
              </a:rPr>
              <a:t>I don't highlight my hair I've still got a pair, Yeah honey, I'm still a guy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B03C47-71CD-4F43-AECE-BB96C6814657}"/>
              </a:ext>
            </a:extLst>
          </p:cNvPr>
          <p:cNvSpPr txBox="1"/>
          <p:nvPr/>
        </p:nvSpPr>
        <p:spPr>
          <a:xfrm>
            <a:off x="2451649" y="166433"/>
            <a:ext cx="71694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Feminist Perspective</a:t>
            </a:r>
          </a:p>
          <a:p>
            <a:pPr algn="ctr"/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A55A2-64C9-4722-8510-C968522440CB}"/>
              </a:ext>
            </a:extLst>
          </p:cNvPr>
          <p:cNvSpPr txBox="1"/>
          <p:nvPr/>
        </p:nvSpPr>
        <p:spPr>
          <a:xfrm>
            <a:off x="154746" y="1049371"/>
            <a:ext cx="1167944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Beer, whiskey, tequila (not wine, wine-coolers, fruity drinks) serve as an identity marker of masculinity for men.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Supporting this music genre, which celebrates the use and abuse of these forms of alcohol, is a way to demonstrate masculinity - even if the listener does not drink alcohol.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Men can drink until incapacitated, thus leaving women to take care of the home.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Despite being 51% of the U.S. population, female country artists represent 13%-15% of music played on country radio. To get their music heard, female country artists are under pressure to write songs about alcohol.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5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930</TotalTime>
  <Words>664</Words>
  <Application>Microsoft Office PowerPoint</Application>
  <PresentationFormat>Widescreen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Gill Sans MT</vt:lpstr>
      <vt:lpstr>Roboto</vt:lpstr>
      <vt:lpstr>Wingdings</vt:lpstr>
      <vt:lpstr>Gallery</vt:lpstr>
      <vt:lpstr>Country Music’s long relationship with alcohol </vt:lpstr>
      <vt:lpstr>Country music as a brand</vt:lpstr>
      <vt:lpstr>Religious (Christian)</vt:lpstr>
      <vt:lpstr>Patriotism</vt:lpstr>
      <vt:lpstr>Home and family </vt:lpstr>
      <vt:lpstr>Alcohol use and abuse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Country Music’s long relationship with alcohol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Thomas Hochschild</dc:creator>
  <cp:lastModifiedBy>Michael Shapiro</cp:lastModifiedBy>
  <cp:revision>44</cp:revision>
  <dcterms:created xsi:type="dcterms:W3CDTF">2020-10-08T17:42:32Z</dcterms:created>
  <dcterms:modified xsi:type="dcterms:W3CDTF">2020-10-09T18:37:27Z</dcterms:modified>
</cp:coreProperties>
</file>