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8" r:id="rId7"/>
    <p:sldId id="260" r:id="rId8"/>
    <p:sldId id="261" r:id="rId9"/>
    <p:sldId id="262" r:id="rId10"/>
    <p:sldId id="263" r:id="rId11"/>
    <p:sldId id="265" r:id="rId12"/>
    <p:sldId id="266" r:id="rId13"/>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1430DFB-3D18-46CB-9250-2953011B8E5B}" type="datetimeFigureOut">
              <a:rPr lang="en-US" smtClean="0"/>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BD89A-2EB1-4C03-A314-A509CD41E3C7}" type="slidenum">
              <a:rPr lang="en-US" smtClean="0"/>
              <a:t>‹#›</a:t>
            </a:fld>
            <a:endParaRPr lang="en-US"/>
          </a:p>
        </p:txBody>
      </p:sp>
    </p:spTree>
    <p:extLst>
      <p:ext uri="{BB962C8B-B14F-4D97-AF65-F5344CB8AC3E}">
        <p14:creationId xmlns:p14="http://schemas.microsoft.com/office/powerpoint/2010/main" val="840277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430DFB-3D18-46CB-9250-2953011B8E5B}" type="datetimeFigureOut">
              <a:rPr lang="en-US" smtClean="0"/>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BD89A-2EB1-4C03-A314-A509CD41E3C7}" type="slidenum">
              <a:rPr lang="en-US" smtClean="0"/>
              <a:t>‹#›</a:t>
            </a:fld>
            <a:endParaRPr lang="en-US"/>
          </a:p>
        </p:txBody>
      </p:sp>
    </p:spTree>
    <p:extLst>
      <p:ext uri="{BB962C8B-B14F-4D97-AF65-F5344CB8AC3E}">
        <p14:creationId xmlns:p14="http://schemas.microsoft.com/office/powerpoint/2010/main" val="1229081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430DFB-3D18-46CB-9250-2953011B8E5B}" type="datetimeFigureOut">
              <a:rPr lang="en-US" smtClean="0"/>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BD89A-2EB1-4C03-A314-A509CD41E3C7}" type="slidenum">
              <a:rPr lang="en-US" smtClean="0"/>
              <a:t>‹#›</a:t>
            </a:fld>
            <a:endParaRPr lang="en-US"/>
          </a:p>
        </p:txBody>
      </p:sp>
    </p:spTree>
    <p:extLst>
      <p:ext uri="{BB962C8B-B14F-4D97-AF65-F5344CB8AC3E}">
        <p14:creationId xmlns:p14="http://schemas.microsoft.com/office/powerpoint/2010/main" val="4263604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430DFB-3D18-46CB-9250-2953011B8E5B}" type="datetimeFigureOut">
              <a:rPr lang="en-US" smtClean="0"/>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BD89A-2EB1-4C03-A314-A509CD41E3C7}" type="slidenum">
              <a:rPr lang="en-US" smtClean="0"/>
              <a:t>‹#›</a:t>
            </a:fld>
            <a:endParaRPr lang="en-US"/>
          </a:p>
        </p:txBody>
      </p:sp>
    </p:spTree>
    <p:extLst>
      <p:ext uri="{BB962C8B-B14F-4D97-AF65-F5344CB8AC3E}">
        <p14:creationId xmlns:p14="http://schemas.microsoft.com/office/powerpoint/2010/main" val="2143854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430DFB-3D18-46CB-9250-2953011B8E5B}" type="datetimeFigureOut">
              <a:rPr lang="en-US" smtClean="0"/>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BD89A-2EB1-4C03-A314-A509CD41E3C7}" type="slidenum">
              <a:rPr lang="en-US" smtClean="0"/>
              <a:t>‹#›</a:t>
            </a:fld>
            <a:endParaRPr lang="en-US"/>
          </a:p>
        </p:txBody>
      </p:sp>
    </p:spTree>
    <p:extLst>
      <p:ext uri="{BB962C8B-B14F-4D97-AF65-F5344CB8AC3E}">
        <p14:creationId xmlns:p14="http://schemas.microsoft.com/office/powerpoint/2010/main" val="1336249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1430DFB-3D18-46CB-9250-2953011B8E5B}" type="datetimeFigureOut">
              <a:rPr lang="en-US" smtClean="0"/>
              <a:t>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DBD89A-2EB1-4C03-A314-A509CD41E3C7}" type="slidenum">
              <a:rPr lang="en-US" smtClean="0"/>
              <a:t>‹#›</a:t>
            </a:fld>
            <a:endParaRPr lang="en-US"/>
          </a:p>
        </p:txBody>
      </p:sp>
    </p:spTree>
    <p:extLst>
      <p:ext uri="{BB962C8B-B14F-4D97-AF65-F5344CB8AC3E}">
        <p14:creationId xmlns:p14="http://schemas.microsoft.com/office/powerpoint/2010/main" val="1111038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1430DFB-3D18-46CB-9250-2953011B8E5B}" type="datetimeFigureOut">
              <a:rPr lang="en-US" smtClean="0"/>
              <a:t>10/9/2020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DBD89A-2EB1-4C03-A314-A509CD41E3C7}" type="slidenum">
              <a:rPr lang="en-US" smtClean="0"/>
              <a:t>‹#›</a:t>
            </a:fld>
            <a:endParaRPr lang="en-US"/>
          </a:p>
        </p:txBody>
      </p:sp>
    </p:spTree>
    <p:extLst>
      <p:ext uri="{BB962C8B-B14F-4D97-AF65-F5344CB8AC3E}">
        <p14:creationId xmlns:p14="http://schemas.microsoft.com/office/powerpoint/2010/main" val="2188254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1430DFB-3D18-46CB-9250-2953011B8E5B}" type="datetimeFigureOut">
              <a:rPr lang="en-US" smtClean="0"/>
              <a:t>10/9/2020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DBD89A-2EB1-4C03-A314-A509CD41E3C7}" type="slidenum">
              <a:rPr lang="en-US" smtClean="0"/>
              <a:t>‹#›</a:t>
            </a:fld>
            <a:endParaRPr lang="en-US"/>
          </a:p>
        </p:txBody>
      </p:sp>
    </p:spTree>
    <p:extLst>
      <p:ext uri="{BB962C8B-B14F-4D97-AF65-F5344CB8AC3E}">
        <p14:creationId xmlns:p14="http://schemas.microsoft.com/office/powerpoint/2010/main" val="2469647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430DFB-3D18-46CB-9250-2953011B8E5B}" type="datetimeFigureOut">
              <a:rPr lang="en-US" smtClean="0"/>
              <a:t>10/9/2020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DBD89A-2EB1-4C03-A314-A509CD41E3C7}" type="slidenum">
              <a:rPr lang="en-US" smtClean="0"/>
              <a:t>‹#›</a:t>
            </a:fld>
            <a:endParaRPr lang="en-US"/>
          </a:p>
        </p:txBody>
      </p:sp>
    </p:spTree>
    <p:extLst>
      <p:ext uri="{BB962C8B-B14F-4D97-AF65-F5344CB8AC3E}">
        <p14:creationId xmlns:p14="http://schemas.microsoft.com/office/powerpoint/2010/main" val="3835152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430DFB-3D18-46CB-9250-2953011B8E5B}" type="datetimeFigureOut">
              <a:rPr lang="en-US" smtClean="0"/>
              <a:t>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DBD89A-2EB1-4C03-A314-A509CD41E3C7}" type="slidenum">
              <a:rPr lang="en-US" smtClean="0"/>
              <a:t>‹#›</a:t>
            </a:fld>
            <a:endParaRPr lang="en-US"/>
          </a:p>
        </p:txBody>
      </p:sp>
    </p:spTree>
    <p:extLst>
      <p:ext uri="{BB962C8B-B14F-4D97-AF65-F5344CB8AC3E}">
        <p14:creationId xmlns:p14="http://schemas.microsoft.com/office/powerpoint/2010/main" val="3792742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430DFB-3D18-46CB-9250-2953011B8E5B}" type="datetimeFigureOut">
              <a:rPr lang="en-US" smtClean="0"/>
              <a:t>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DBD89A-2EB1-4C03-A314-A509CD41E3C7}" type="slidenum">
              <a:rPr lang="en-US" smtClean="0"/>
              <a:t>‹#›</a:t>
            </a:fld>
            <a:endParaRPr lang="en-US"/>
          </a:p>
        </p:txBody>
      </p:sp>
    </p:spTree>
    <p:extLst>
      <p:ext uri="{BB962C8B-B14F-4D97-AF65-F5344CB8AC3E}">
        <p14:creationId xmlns:p14="http://schemas.microsoft.com/office/powerpoint/2010/main" val="3450657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430DFB-3D18-46CB-9250-2953011B8E5B}" type="datetimeFigureOut">
              <a:rPr lang="en-US" smtClean="0"/>
              <a:t>10/9/2020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DBD89A-2EB1-4C03-A314-A509CD41E3C7}" type="slidenum">
              <a:rPr lang="en-US" smtClean="0"/>
              <a:t>‹#›</a:t>
            </a:fld>
            <a:endParaRPr lang="en-US"/>
          </a:p>
        </p:txBody>
      </p:sp>
    </p:spTree>
    <p:extLst>
      <p:ext uri="{BB962C8B-B14F-4D97-AF65-F5344CB8AC3E}">
        <p14:creationId xmlns:p14="http://schemas.microsoft.com/office/powerpoint/2010/main" val="2111238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9355" y="724581"/>
            <a:ext cx="9144000" cy="2387600"/>
          </a:xfrm>
        </p:spPr>
        <p:txBody>
          <a:bodyPr>
            <a:normAutofit/>
          </a:bodyPr>
          <a:lstStyle/>
          <a:p>
            <a:r>
              <a:rPr lang="en-US" sz="4800" dirty="0">
                <a:solidFill>
                  <a:srgbClr val="FF0000"/>
                </a:solidFill>
              </a:rPr>
              <a:t>	REEXAMINING PRISON-BASED  OFFENDER REHABILITATION VALUES:</a:t>
            </a:r>
          </a:p>
        </p:txBody>
      </p:sp>
      <p:sp>
        <p:nvSpPr>
          <p:cNvPr id="3" name="Subtitle 2"/>
          <p:cNvSpPr>
            <a:spLocks noGrp="1"/>
          </p:cNvSpPr>
          <p:nvPr>
            <p:ph type="subTitle" idx="1"/>
          </p:nvPr>
        </p:nvSpPr>
        <p:spPr>
          <a:xfrm>
            <a:off x="2034073" y="3293705"/>
            <a:ext cx="8182947" cy="1282959"/>
          </a:xfrm>
        </p:spPr>
        <p:txBody>
          <a:bodyPr>
            <a:normAutofit lnSpcReduction="10000"/>
          </a:bodyPr>
          <a:lstStyle/>
          <a:p>
            <a:r>
              <a:rPr lang="en-US" sz="4400" dirty="0">
                <a:solidFill>
                  <a:srgbClr val="002060"/>
                </a:solidFill>
              </a:rPr>
              <a:t>LESSONS FOR CORRECTIONAL POLICY AND PRACTICE</a:t>
            </a:r>
          </a:p>
        </p:txBody>
      </p:sp>
    </p:spTree>
    <p:extLst>
      <p:ext uri="{BB962C8B-B14F-4D97-AF65-F5344CB8AC3E}">
        <p14:creationId xmlns:p14="http://schemas.microsoft.com/office/powerpoint/2010/main" val="1583723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C00000"/>
                </a:solidFill>
              </a:rPr>
              <a:t>Employment Signaling Considerations Value</a:t>
            </a:r>
          </a:p>
        </p:txBody>
      </p:sp>
      <p:sp>
        <p:nvSpPr>
          <p:cNvPr id="3" name="Content Placeholder 2"/>
          <p:cNvSpPr>
            <a:spLocks noGrp="1"/>
          </p:cNvSpPr>
          <p:nvPr>
            <p:ph idx="1"/>
          </p:nvPr>
        </p:nvSpPr>
        <p:spPr/>
        <p:txBody>
          <a:bodyPr>
            <a:noAutofit/>
          </a:bodyPr>
          <a:lstStyle/>
          <a:p>
            <a:r>
              <a:rPr lang="en-US" sz="2400" dirty="0"/>
              <a:t>Perhaps this idea can be captured under the framework of “opportunity perspective” of prison-based post-secondary education programs. </a:t>
            </a:r>
          </a:p>
          <a:p>
            <a:r>
              <a:rPr lang="en-US" sz="2400" dirty="0"/>
              <a:t>Opportunity perspective suggests that most crimes, especially crimes on the street--which are usually carried out by poor, undereducated, and disenfranchised members of a society--can be explained by a lack of viable, legitimate means to the attainment of economic opportunities (i.e., external conditions). </a:t>
            </a:r>
          </a:p>
          <a:p>
            <a:r>
              <a:rPr lang="en-US" sz="2400" dirty="0"/>
              <a:t>Therefore, opportunity perspective, suggests that acquiring college-education credentials in prison will provide inmates with legitimate human capital that can give desistance green signals to potential employers which can open up better job opportunities and legitimate and strong social network relationships, which, in turn, can build social bonds that protect against criminal behavior. </a:t>
            </a:r>
          </a:p>
        </p:txBody>
      </p:sp>
    </p:spTree>
    <p:extLst>
      <p:ext uri="{BB962C8B-B14F-4D97-AF65-F5344CB8AC3E}">
        <p14:creationId xmlns:p14="http://schemas.microsoft.com/office/powerpoint/2010/main" val="1967137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Social Considerations Value</a:t>
            </a:r>
          </a:p>
        </p:txBody>
      </p:sp>
      <p:sp>
        <p:nvSpPr>
          <p:cNvPr id="3" name="Content Placeholder 2"/>
          <p:cNvSpPr>
            <a:spLocks noGrp="1"/>
          </p:cNvSpPr>
          <p:nvPr>
            <p:ph idx="1"/>
          </p:nvPr>
        </p:nvSpPr>
        <p:spPr/>
        <p:txBody>
          <a:bodyPr>
            <a:noAutofit/>
          </a:bodyPr>
          <a:lstStyle/>
          <a:p>
            <a:pPr marL="0" indent="0">
              <a:buNone/>
            </a:pPr>
            <a:r>
              <a:rPr lang="en-US" sz="2400" dirty="0"/>
              <a:t>Central to the social considerations value of post-secondary prison-based education programs are (a) the social importance of prison-based college education programs, beyond their effects on offender recidivism and (b) the recognition of the insight elimination of prison-based education Pell Grants provides for our understanding of prisons. </a:t>
            </a:r>
          </a:p>
          <a:p>
            <a:r>
              <a:rPr lang="en-US" sz="2000" dirty="0"/>
              <a:t>The value attached to education in the larger society is strong. </a:t>
            </a:r>
          </a:p>
          <a:p>
            <a:r>
              <a:rPr lang="en-US" sz="2000" dirty="0"/>
              <a:t>The broader social importance of the programs become more compelling when one considers that about ninety-five percent of all offenders currently behind bars will eventually be released into the larger community where they would have to fend for themselves. </a:t>
            </a:r>
          </a:p>
          <a:p>
            <a:r>
              <a:rPr lang="en-US" sz="2000" dirty="0"/>
              <a:t>Studies on the subject enable us to understand and appreciate how the developments or changes in the larger society (e.g., the elimination of prison-based education Pell Grants by Congress) affected prison-based college education programs and offender recidivism. </a:t>
            </a:r>
          </a:p>
        </p:txBody>
      </p:sp>
    </p:spTree>
    <p:extLst>
      <p:ext uri="{BB962C8B-B14F-4D97-AF65-F5344CB8AC3E}">
        <p14:creationId xmlns:p14="http://schemas.microsoft.com/office/powerpoint/2010/main" val="1486333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solidFill>
                  <a:srgbClr val="C00000"/>
                </a:solidFill>
              </a:rPr>
              <a:t>Lessons for 21</a:t>
            </a:r>
            <a:r>
              <a:rPr lang="en-US" sz="3600" baseline="30000" dirty="0">
                <a:solidFill>
                  <a:srgbClr val="C00000"/>
                </a:solidFill>
              </a:rPr>
              <a:t>st</a:t>
            </a:r>
            <a:r>
              <a:rPr lang="en-US" sz="3600" dirty="0">
                <a:solidFill>
                  <a:srgbClr val="C00000"/>
                </a:solidFill>
              </a:rPr>
              <a:t> Century Corrections Policy and Practice: A Conclusion</a:t>
            </a:r>
            <a:endParaRPr lang="en-US" dirty="0">
              <a:solidFill>
                <a:srgbClr val="C00000"/>
              </a:solidFill>
            </a:endParaRPr>
          </a:p>
        </p:txBody>
      </p:sp>
      <p:sp>
        <p:nvSpPr>
          <p:cNvPr id="3" name="Content Placeholder 2"/>
          <p:cNvSpPr>
            <a:spLocks noGrp="1"/>
          </p:cNvSpPr>
          <p:nvPr>
            <p:ph idx="1"/>
          </p:nvPr>
        </p:nvSpPr>
        <p:spPr/>
        <p:txBody>
          <a:bodyPr>
            <a:normAutofit fontScale="25000" lnSpcReduction="20000"/>
          </a:bodyPr>
          <a:lstStyle/>
          <a:p>
            <a:r>
              <a:rPr lang="en-US" sz="12300" dirty="0"/>
              <a:t>In conclusion, this research has shown that there are other important considerations of the usefulness or lack of it of prison-based education programs beyond their effects on offender recidivism rate such as academic, employment signaling, institutional function and social considerations values.  </a:t>
            </a:r>
          </a:p>
          <a:p>
            <a:r>
              <a:rPr lang="en-US" sz="12300" dirty="0"/>
              <a:t>In the final analysis, this study, submits that any determination of the usefulness of prison-based education programs cannot be satisfactorily captured by using offender recidivism rate as the sole measure. Multiple criteria other than only recidivism rate are imperative </a:t>
            </a:r>
            <a:r>
              <a:rPr lang="en-US" sz="11200" dirty="0"/>
              <a:t>and highly desirable steps </a:t>
            </a:r>
            <a:r>
              <a:rPr lang="en-US" sz="12300" dirty="0"/>
              <a:t>in 21st century corrections policy and practice. On that note, I rest my case! </a:t>
            </a:r>
          </a:p>
          <a:p>
            <a:endParaRPr lang="en-US" dirty="0"/>
          </a:p>
        </p:txBody>
      </p:sp>
    </p:spTree>
    <p:extLst>
      <p:ext uri="{BB962C8B-B14F-4D97-AF65-F5344CB8AC3E}">
        <p14:creationId xmlns:p14="http://schemas.microsoft.com/office/powerpoint/2010/main" val="2432370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solidFill>
                  <a:srgbClr val="C00000"/>
                </a:solidFill>
              </a:rPr>
              <a:t>The Focal Point of Analysis</a:t>
            </a:r>
          </a:p>
        </p:txBody>
      </p:sp>
      <p:sp>
        <p:nvSpPr>
          <p:cNvPr id="3" name="Content Placeholder 2"/>
          <p:cNvSpPr>
            <a:spLocks noGrp="1"/>
          </p:cNvSpPr>
          <p:nvPr>
            <p:ph idx="1"/>
          </p:nvPr>
        </p:nvSpPr>
        <p:spPr/>
        <p:txBody>
          <a:bodyPr>
            <a:normAutofit lnSpcReduction="10000"/>
          </a:bodyPr>
          <a:lstStyle/>
          <a:p>
            <a:pPr marL="0" indent="0">
              <a:buNone/>
            </a:pPr>
            <a:r>
              <a:rPr lang="en-US" dirty="0"/>
              <a:t> </a:t>
            </a:r>
          </a:p>
          <a:p>
            <a:pPr marL="0" indent="0">
              <a:buNone/>
            </a:pPr>
            <a:r>
              <a:rPr lang="en-US" dirty="0"/>
              <a:t>Offender recidivism rate is often used as the sole indictor of prison-based education programs usefulness or lack of it while ignoring considerations of other important values. As a result, this analysis takes a critical and rigorous sociological-criminology imagination approach at the issue and therefore argues that in addition to offender recidivism rate, adequate consideration should also be given to the other important values of the programs such as academic, employment signaling, institutional function, and social values of prison-based education programs in any determination of the usefulness or lack of it of the programs. </a:t>
            </a:r>
          </a:p>
        </p:txBody>
      </p:sp>
    </p:spTree>
    <p:extLst>
      <p:ext uri="{BB962C8B-B14F-4D97-AF65-F5344CB8AC3E}">
        <p14:creationId xmlns:p14="http://schemas.microsoft.com/office/powerpoint/2010/main" val="854133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7490" y="365125"/>
            <a:ext cx="10515600" cy="1325563"/>
          </a:xfrm>
        </p:spPr>
        <p:txBody>
          <a:bodyPr>
            <a:normAutofit/>
          </a:bodyPr>
          <a:lstStyle/>
          <a:p>
            <a:pPr algn="ctr"/>
            <a:r>
              <a:rPr lang="en-US" sz="3600" dirty="0">
                <a:solidFill>
                  <a:srgbClr val="C00000"/>
                </a:solidFill>
              </a:rPr>
              <a:t>Prison-Based Offender Rehabilitation Programs:  Operationalizing the Problem </a:t>
            </a:r>
          </a:p>
        </p:txBody>
      </p:sp>
      <p:sp>
        <p:nvSpPr>
          <p:cNvPr id="3" name="Content Placeholder 2"/>
          <p:cNvSpPr>
            <a:spLocks noGrp="1"/>
          </p:cNvSpPr>
          <p:nvPr>
            <p:ph idx="1"/>
          </p:nvPr>
        </p:nvSpPr>
        <p:spPr/>
        <p:txBody>
          <a:bodyPr>
            <a:noAutofit/>
          </a:bodyPr>
          <a:lstStyle/>
          <a:p>
            <a:r>
              <a:rPr lang="en-US" dirty="0"/>
              <a:t>Note that we are focusing this analysis only on prison-based education programs especially at the post-secondary level which is a very significant aspect of offender rehabilitation program. Why?</a:t>
            </a:r>
          </a:p>
          <a:p>
            <a:r>
              <a:rPr lang="en-US" dirty="0"/>
              <a:t>Because as Ubah (2002:18) asserts, “education should not be viewed as some uniform and homogenous entity exposure to which gives skills and alters thinking and motivation invariably in the same fashion."</a:t>
            </a:r>
          </a:p>
        </p:txBody>
      </p:sp>
    </p:spTree>
    <p:extLst>
      <p:ext uri="{BB962C8B-B14F-4D97-AF65-F5344CB8AC3E}">
        <p14:creationId xmlns:p14="http://schemas.microsoft.com/office/powerpoint/2010/main" val="4032327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029" y="-177282"/>
            <a:ext cx="10467392" cy="1782147"/>
          </a:xfrm>
        </p:spPr>
        <p:txBody>
          <a:bodyPr>
            <a:noAutofit/>
          </a:bodyPr>
          <a:lstStyle/>
          <a:p>
            <a:br>
              <a:rPr lang="en-US" sz="3200" dirty="0">
                <a:solidFill>
                  <a:srgbClr val="C00000"/>
                </a:solidFill>
              </a:rPr>
            </a:br>
            <a:br>
              <a:rPr lang="en-US" sz="3200" dirty="0">
                <a:solidFill>
                  <a:srgbClr val="C00000"/>
                </a:solidFill>
              </a:rPr>
            </a:br>
            <a:r>
              <a:rPr lang="en-US" sz="4000" dirty="0">
                <a:solidFill>
                  <a:srgbClr val="C00000"/>
                </a:solidFill>
              </a:rPr>
              <a:t>Measurement of Prison-Based Offender Rehabilitation Programs - Recidivism Rate Sole Consideration Values </a:t>
            </a:r>
            <a:br>
              <a:rPr lang="en-US" sz="4000" dirty="0">
                <a:solidFill>
                  <a:srgbClr val="C00000"/>
                </a:solidFill>
              </a:rPr>
            </a:br>
            <a:endParaRPr lang="en-US" sz="4000" dirty="0">
              <a:solidFill>
                <a:srgbClr val="C00000"/>
              </a:solidFill>
            </a:endParaRPr>
          </a:p>
        </p:txBody>
      </p:sp>
      <p:sp>
        <p:nvSpPr>
          <p:cNvPr id="3" name="Content Placeholder 2"/>
          <p:cNvSpPr>
            <a:spLocks noGrp="1"/>
          </p:cNvSpPr>
          <p:nvPr>
            <p:ph idx="1"/>
          </p:nvPr>
        </p:nvSpPr>
        <p:spPr/>
        <p:txBody>
          <a:bodyPr>
            <a:noAutofit/>
          </a:bodyPr>
          <a:lstStyle/>
          <a:p>
            <a:r>
              <a:rPr lang="en-US" dirty="0"/>
              <a:t>Such assessment is imperative for effective correctional planning and programming; </a:t>
            </a:r>
          </a:p>
          <a:p>
            <a:r>
              <a:rPr lang="en-US" dirty="0"/>
              <a:t>Without the studies on recidivism it is impossible to compare the efficacy of correctional programs among correctional agencies and institutions; </a:t>
            </a:r>
          </a:p>
          <a:p>
            <a:r>
              <a:rPr lang="en-US" dirty="0"/>
              <a:t>With the studies it becomes feasible to focus attention upon those programs which appear to have the greatest salutary effects upon the offenders whom they reach; </a:t>
            </a:r>
          </a:p>
          <a:p>
            <a:r>
              <a:rPr lang="en-US" dirty="0"/>
              <a:t>They will aid policy makers and correctional administrators in identifying effective and viable rehabilitative programs. </a:t>
            </a:r>
          </a:p>
        </p:txBody>
      </p:sp>
    </p:spTree>
    <p:extLst>
      <p:ext uri="{BB962C8B-B14F-4D97-AF65-F5344CB8AC3E}">
        <p14:creationId xmlns:p14="http://schemas.microsoft.com/office/powerpoint/2010/main" val="2957657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224" y="570399"/>
            <a:ext cx="10515600" cy="1325563"/>
          </a:xfrm>
        </p:spPr>
        <p:txBody>
          <a:bodyPr>
            <a:normAutofit/>
          </a:bodyPr>
          <a:lstStyle/>
          <a:p>
            <a:pPr algn="ctr"/>
            <a:r>
              <a:rPr lang="en-US" sz="4000" dirty="0">
                <a:solidFill>
                  <a:srgbClr val="C00000"/>
                </a:solidFill>
              </a:rPr>
              <a:t>Paradigm Shift</a:t>
            </a:r>
          </a:p>
        </p:txBody>
      </p:sp>
      <p:sp>
        <p:nvSpPr>
          <p:cNvPr id="3" name="Content Placeholder 2"/>
          <p:cNvSpPr>
            <a:spLocks noGrp="1"/>
          </p:cNvSpPr>
          <p:nvPr>
            <p:ph idx="1"/>
          </p:nvPr>
        </p:nvSpPr>
        <p:spPr/>
        <p:txBody>
          <a:bodyPr>
            <a:normAutofit/>
          </a:bodyPr>
          <a:lstStyle/>
          <a:p>
            <a:pPr marL="0" indent="0">
              <a:buNone/>
            </a:pPr>
            <a:r>
              <a:rPr lang="en-US" sz="3200" dirty="0"/>
              <a:t>Any assessment of the usefulness or lack of it of prison-based education programs as measured by offender recidivism rate should also give adequate consideration to its other important values such as academic, employment signaling, institutional function and social values of the programs. Doing so, is the paradigm shift from the conventional way the issues are often examined previously. </a:t>
            </a:r>
          </a:p>
          <a:p>
            <a:endParaRPr lang="en-US" dirty="0"/>
          </a:p>
        </p:txBody>
      </p:sp>
    </p:spTree>
    <p:extLst>
      <p:ext uri="{BB962C8B-B14F-4D97-AF65-F5344CB8AC3E}">
        <p14:creationId xmlns:p14="http://schemas.microsoft.com/office/powerpoint/2010/main" val="51768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C00000"/>
                </a:solidFill>
              </a:rPr>
              <a:t>Significance of the Paradigm Shift</a:t>
            </a:r>
          </a:p>
        </p:txBody>
      </p:sp>
      <p:sp>
        <p:nvSpPr>
          <p:cNvPr id="3" name="Content Placeholder 2"/>
          <p:cNvSpPr>
            <a:spLocks noGrp="1"/>
          </p:cNvSpPr>
          <p:nvPr>
            <p:ph idx="1"/>
          </p:nvPr>
        </p:nvSpPr>
        <p:spPr/>
        <p:txBody>
          <a:bodyPr>
            <a:noAutofit/>
          </a:bodyPr>
          <a:lstStyle/>
          <a:p>
            <a:r>
              <a:rPr lang="en-US" sz="2400" dirty="0"/>
              <a:t>It would reveal hidden and critical insights and lessons that may be too important and too costly to ignore in 21</a:t>
            </a:r>
            <a:r>
              <a:rPr lang="en-US" sz="2400" baseline="30000" dirty="0"/>
              <a:t>st</a:t>
            </a:r>
            <a:r>
              <a:rPr lang="en-US" sz="2400" dirty="0"/>
              <a:t> century correctional policy and practice. </a:t>
            </a:r>
          </a:p>
          <a:p>
            <a:r>
              <a:rPr lang="en-US" sz="2400" dirty="0"/>
              <a:t>It would help policy makers to have broader and deeper understanding of the interacting processes at work as they make critical decisions about whether the programs should continue to exist, and if so, how they should be structured, administered and funded. </a:t>
            </a:r>
          </a:p>
          <a:p>
            <a:r>
              <a:rPr lang="en-US" sz="2400" dirty="0"/>
              <a:t>It would help send signals to employers as they make employment decisions on whether to hire an ex-offender or not. </a:t>
            </a:r>
          </a:p>
          <a:p>
            <a:r>
              <a:rPr lang="en-US" sz="2400" dirty="0"/>
              <a:t>And it would shed deeper and broader insights on some of the social issues concerning prison-based education programs and offender recidivism rates. </a:t>
            </a:r>
          </a:p>
        </p:txBody>
      </p:sp>
    </p:spTree>
    <p:extLst>
      <p:ext uri="{BB962C8B-B14F-4D97-AF65-F5344CB8AC3E}">
        <p14:creationId xmlns:p14="http://schemas.microsoft.com/office/powerpoint/2010/main" val="96974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solidFill>
                  <a:srgbClr val="C00000"/>
                </a:solidFill>
              </a:rPr>
              <a:t>Other Considerations Value than Recidivism Rate</a:t>
            </a:r>
          </a:p>
        </p:txBody>
      </p:sp>
      <p:sp>
        <p:nvSpPr>
          <p:cNvPr id="3" name="Content Placeholder 2"/>
          <p:cNvSpPr>
            <a:spLocks noGrp="1"/>
          </p:cNvSpPr>
          <p:nvPr>
            <p:ph idx="1"/>
          </p:nvPr>
        </p:nvSpPr>
        <p:spPr/>
        <p:txBody>
          <a:bodyPr>
            <a:normAutofit/>
          </a:bodyPr>
          <a:lstStyle/>
          <a:p>
            <a:r>
              <a:rPr lang="en-US" sz="3200" dirty="0"/>
              <a:t>Academic considerations value</a:t>
            </a:r>
          </a:p>
          <a:p>
            <a:r>
              <a:rPr lang="en-US" sz="3200" dirty="0"/>
              <a:t>Institutional function considerations value</a:t>
            </a:r>
          </a:p>
          <a:p>
            <a:r>
              <a:rPr lang="en-US" sz="3200" dirty="0"/>
              <a:t>Employment signaling considerations value</a:t>
            </a:r>
          </a:p>
          <a:p>
            <a:r>
              <a:rPr lang="en-US" sz="3200" dirty="0"/>
              <a:t>Social considerations value</a:t>
            </a:r>
          </a:p>
        </p:txBody>
      </p:sp>
    </p:spTree>
    <p:extLst>
      <p:ext uri="{BB962C8B-B14F-4D97-AF65-F5344CB8AC3E}">
        <p14:creationId xmlns:p14="http://schemas.microsoft.com/office/powerpoint/2010/main" val="2527253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C00000"/>
                </a:solidFill>
              </a:rPr>
              <a:t>Academic Considerations Value</a:t>
            </a:r>
          </a:p>
        </p:txBody>
      </p:sp>
      <p:sp>
        <p:nvSpPr>
          <p:cNvPr id="3" name="Content Placeholder 2"/>
          <p:cNvSpPr>
            <a:spLocks noGrp="1"/>
          </p:cNvSpPr>
          <p:nvPr>
            <p:ph idx="1"/>
          </p:nvPr>
        </p:nvSpPr>
        <p:spPr/>
        <p:txBody>
          <a:bodyPr>
            <a:normAutofit fontScale="77500" lnSpcReduction="20000"/>
          </a:bodyPr>
          <a:lstStyle/>
          <a:p>
            <a:r>
              <a:rPr lang="en-US" sz="3600" dirty="0"/>
              <a:t>Prison-based education programs are controversial issues that continued to divide scholars, practitioners, policymakers, students and the general public.  </a:t>
            </a:r>
          </a:p>
          <a:p>
            <a:r>
              <a:rPr lang="en-US" sz="3600" dirty="0"/>
              <a:t>Central to the debate are two contradictory perspectives: (a) an idealistic/optimistic view stressing its promise and value and (b) a pessimistic reaction to its perceived ineffectiveness. </a:t>
            </a:r>
          </a:p>
          <a:p>
            <a:r>
              <a:rPr lang="en-US" sz="3600" dirty="0"/>
              <a:t>A critical and a rigorous ongoing debate over the programs provides an enriched academic values because such undertaking adds and enables a deeper and broader understanding and insights of the interaction or lack of it of the programs and offender recidivism rate as well as inform systematic observation and research.	</a:t>
            </a:r>
          </a:p>
          <a:p>
            <a:pPr marL="0" indent="0">
              <a:buNone/>
            </a:pPr>
            <a:r>
              <a:rPr lang="en-US" dirty="0"/>
              <a:t> </a:t>
            </a:r>
          </a:p>
        </p:txBody>
      </p:sp>
    </p:spTree>
    <p:extLst>
      <p:ext uri="{BB962C8B-B14F-4D97-AF65-F5344CB8AC3E}">
        <p14:creationId xmlns:p14="http://schemas.microsoft.com/office/powerpoint/2010/main" val="1121144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4456"/>
            <a:ext cx="10515600" cy="1325563"/>
          </a:xfrm>
        </p:spPr>
        <p:txBody>
          <a:bodyPr>
            <a:normAutofit/>
          </a:bodyPr>
          <a:lstStyle/>
          <a:p>
            <a:r>
              <a:rPr lang="en-US" sz="3600" dirty="0">
                <a:solidFill>
                  <a:srgbClr val="C00000"/>
                </a:solidFill>
              </a:rPr>
              <a:t>Institutional Function Considerations Value</a:t>
            </a:r>
          </a:p>
        </p:txBody>
      </p:sp>
      <p:sp>
        <p:nvSpPr>
          <p:cNvPr id="3" name="Content Placeholder 2"/>
          <p:cNvSpPr>
            <a:spLocks noGrp="1"/>
          </p:cNvSpPr>
          <p:nvPr>
            <p:ph idx="1"/>
          </p:nvPr>
        </p:nvSpPr>
        <p:spPr/>
        <p:txBody>
          <a:bodyPr>
            <a:normAutofit fontScale="62500" lnSpcReduction="20000"/>
          </a:bodyPr>
          <a:lstStyle/>
          <a:p>
            <a:endParaRPr lang="en-US" b="1" dirty="0"/>
          </a:p>
          <a:p>
            <a:pPr marL="0" indent="0">
              <a:buNone/>
            </a:pPr>
            <a:r>
              <a:rPr lang="en-US" sz="4600" dirty="0"/>
              <a:t>Education programs in prison serve some important institutional functions such as job creation, control mechanism, and operational maintenance.</a:t>
            </a:r>
          </a:p>
          <a:p>
            <a:r>
              <a:rPr lang="en-US" sz="4600" dirty="0"/>
              <a:t>The job creation value of education programs in prison serves an important institutional need in the sense that the programs provide jobs for some educators who may be employed to teach inmates in various academic and vocational fields. </a:t>
            </a:r>
          </a:p>
          <a:p>
            <a:r>
              <a:rPr lang="en-US" sz="4600" dirty="0"/>
              <a:t>Perhaps more importantly, the programs may serve as control mechanism and operational maintenance. </a:t>
            </a:r>
          </a:p>
          <a:p>
            <a:r>
              <a:rPr lang="en-US" sz="4600" dirty="0"/>
              <a:t>In addition, they serve the function of keeping inmates busy instead of being idle day-in and day-out. </a:t>
            </a:r>
          </a:p>
        </p:txBody>
      </p:sp>
    </p:spTree>
    <p:extLst>
      <p:ext uri="{BB962C8B-B14F-4D97-AF65-F5344CB8AC3E}">
        <p14:creationId xmlns:p14="http://schemas.microsoft.com/office/powerpoint/2010/main" val="19063030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5419</TotalTime>
  <Words>1105</Words>
  <Application>Microsoft Office PowerPoint</Application>
  <PresentationFormat>Widescreen</PresentationFormat>
  <Paragraphs>48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 REEXAMINING PRISON-BASED  OFFENDER REHABILITATION VALUES:</vt:lpstr>
      <vt:lpstr>The Focal Point of Analysis</vt:lpstr>
      <vt:lpstr>Prison-Based Offender Rehabilitation Programs:  Operationalizing the Problem </vt:lpstr>
      <vt:lpstr>  Measurement of Prison-Based Offender Rehabilitation Programs - Recidivism Rate Sole Consideration Values  </vt:lpstr>
      <vt:lpstr>Paradigm Shift</vt:lpstr>
      <vt:lpstr>Significance of the Paradigm Shift</vt:lpstr>
      <vt:lpstr>Other Considerations Value than Recidivism Rate</vt:lpstr>
      <vt:lpstr>Academic Considerations Value</vt:lpstr>
      <vt:lpstr>Institutional Function Considerations Value</vt:lpstr>
      <vt:lpstr>Employment Signaling Considerations Value</vt:lpstr>
      <vt:lpstr>Social Considerations Value</vt:lpstr>
      <vt:lpstr>Lessons for 21st Century Corrections Policy and Practice: A 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Considering sovereign Security Thinking in an Era of Unprecedented Globalization and Global Threats</dc:title>
  <dc:creator>Charles Ubah</dc:creator>
  <cp:lastModifiedBy>Charles Ubah</cp:lastModifiedBy>
  <cp:revision>131</cp:revision>
  <cp:lastPrinted>2020-10-08T14:54:43Z</cp:lastPrinted>
  <dcterms:created xsi:type="dcterms:W3CDTF">2016-10-12T23:49:05Z</dcterms:created>
  <dcterms:modified xsi:type="dcterms:W3CDTF">2020-10-09T12:42:04Z</dcterms:modified>
</cp:coreProperties>
</file>