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16"/>
  </p:notesMasterIdLst>
  <p:sldIdLst>
    <p:sldId id="256" r:id="rId2"/>
    <p:sldId id="266" r:id="rId3"/>
    <p:sldId id="260" r:id="rId4"/>
    <p:sldId id="264" r:id="rId5"/>
    <p:sldId id="257" r:id="rId6"/>
    <p:sldId id="261" r:id="rId7"/>
    <p:sldId id="267" r:id="rId8"/>
    <p:sldId id="263" r:id="rId9"/>
    <p:sldId id="268" r:id="rId10"/>
    <p:sldId id="258" r:id="rId11"/>
    <p:sldId id="259" r:id="rId12"/>
    <p:sldId id="269" r:id="rId13"/>
    <p:sldId id="265" r:id="rId14"/>
    <p:sldId id="26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5790"/>
    <p:restoredTop sz="86799"/>
  </p:normalViewPr>
  <p:slideViewPr>
    <p:cSldViewPr snapToGrid="0" snapToObjects="1">
      <p:cViewPr varScale="1">
        <p:scale>
          <a:sx n="90" d="100"/>
          <a:sy n="90" d="100"/>
        </p:scale>
        <p:origin x="6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C4FF7-A4C3-8643-BA2A-F4DA186B7CB3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AD92C-D10C-3649-B0FA-B7F2048AB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828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economic opportunities and relations for the United States and its allied partners are limitless.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Diplomatic Exchange through Technology: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Strengthen defense and deterrence capabilities against adversaries and for building diplomatic bridges with friendly nations, for rapidly overcoming weaknesses in defense technology.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Diplomats eventually need to become masters of the internet, not just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toknow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where they can best collect the most reliable information to meet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deadlines for decision-making, but also to know how to exert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maximuminfluence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public debate through this medium. Face-to-face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negotiationwill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always remain their prerogative, but the context in which they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undertakeit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forces at work in those negotiations are changing rapidly.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Theinternet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at the heart of those changes—already beginning to be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recognisedas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‘Internet of Everything’.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6AD92C-D10C-3649-B0FA-B7F2048AB3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189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national level, vulnerabilities of critical infrastructure can include:(a) Energy (b) Transportation (c) Communication (d) Water and Sanitation(e) Financial and Banking Infrastructure (f) Industrial Processes and(g)Government Administrations.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these in modern society are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digital control systems and threats can be directed against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SupervisoryControl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Data Acquisition (SCADA) systems that are used to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monitorand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control processes in various critical infrastructure facilities by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changingor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stopping them.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But cyber threats also come from nation states and other actors who seek to exploit information to gain an advantage over the United States.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6AD92C-D10C-3649-B0FA-B7F2048AB3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26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smtClean="0"/>
              <a:pPr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855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56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952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101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195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10/13/2020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694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10/13/2020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362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092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10/13/2020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283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37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10/13/2020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360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662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chemeClr val="accent1">
                <a:lumMod val="5000"/>
                <a:lumOff val="95000"/>
              </a:schemeClr>
            </a:gs>
            <a:gs pos="36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65000">
              <a:schemeClr val="accent3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BDBA639-2A71-4A60-A71A-FF1836F54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208A8B-5EBD-4532-BE72-26414FA7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5D09196-B338-4AB5-A71B-CFD5FFCA6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50B4463-128A-4677-A285-C017E6C54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D9B95CD-F023-4DFA-9678-1E02713F7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1DDF47A8-BE7B-43F3-A500-F5A4656D83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2DD394DE-76FB-42F8-85F2-FD436F423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95F2EFB-87E6-4400-AAF3-7EB8B4F15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1D463476-2BC7-418C-9D6F-51444B11A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24011122-2495-478A-81BF-ABBDEA1DA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C79E87C5-E5B3-476B-B539-FC9CF4A33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956029CA-2B38-434D-9044-5FF3A1ECD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9514CFB6-E8DB-43DC-B1CD-9CC2D4B27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BD8C1FC8-E550-45BE-9F30-822BAB378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D1646B5D-A7B7-41EC-9591-0E0C0F4F9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E2118E93-481E-4843-987E-378187AA3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77038464-F4E2-47EC-A87F-18469191E3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FB3BBEB1-E146-408F-95B7-EE2F269D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C765B285-56EC-47FC-B116-274EBBD61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CB4A6191-6913-42EA-905E-8A174AE2C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8ADEEF92-F481-475A-845C-5E940F0D5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9C506D7-84CB-4057-A44A-465313E78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44861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842FC68-61FD-4700-8A22-BB8B07188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4579" y="691977"/>
            <a:ext cx="7761923" cy="5343064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C15994-C913-B54D-ADBB-9C8E227C1A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6277" y="2061838"/>
            <a:ext cx="6959446" cy="1662475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Are We Truly Safe? </a:t>
            </a:r>
            <a:br>
              <a:rPr lang="en-US" sz="4800" dirty="0"/>
            </a:br>
            <a:r>
              <a:rPr lang="en-US" sz="4800" dirty="0"/>
              <a:t>Assessing the Role of Technology in Thwarting Transnational Victimization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3FBFCF-F00E-C449-A1BF-6F6165FA0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88938" y="3783690"/>
            <a:ext cx="5414125" cy="1196717"/>
          </a:xfrm>
        </p:spPr>
        <p:txBody>
          <a:bodyPr>
            <a:normAutofit lnSpcReduction="10000"/>
          </a:bodyPr>
          <a:lstStyle/>
          <a:p>
            <a:endParaRPr lang="en-US" sz="2000" dirty="0"/>
          </a:p>
          <a:p>
            <a:r>
              <a:rPr lang="en-US" sz="2000" dirty="0"/>
              <a:t>By: Brittaney Dyer</a:t>
            </a:r>
          </a:p>
          <a:p>
            <a:r>
              <a:rPr lang="en-US" sz="2000" dirty="0"/>
              <a:t>University of North Georgia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C0BD974-3E61-C544-B445-01190E564B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8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20"/>
    </mc:Choice>
    <mc:Fallback xmlns="">
      <p:transition spd="slow" advTm="21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E6D8D-E3B3-A34E-918C-8E8301BFE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Role of Technology in Transnational Affairs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2B844-ECF0-BF4A-A93F-581760B3E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2522482"/>
            <a:ext cx="6281873" cy="3529325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Regulates Transnational Affairs: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dirty="0"/>
              <a:t>Economic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dirty="0"/>
              <a:t>Social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dirty="0"/>
              <a:t>Political</a:t>
            </a:r>
          </a:p>
          <a:p>
            <a:pPr lvl="1">
              <a:buFont typeface="Wingdings" pitchFamily="2" charset="2"/>
              <a:buChar char="Ø"/>
            </a:pPr>
            <a:endParaRPr lang="en-US" sz="1800" dirty="0"/>
          </a:p>
          <a:p>
            <a:r>
              <a:rPr lang="en-US" sz="2000" dirty="0"/>
              <a:t>Balance of Power Struggles:</a:t>
            </a:r>
          </a:p>
          <a:p>
            <a:pPr lvl="1"/>
            <a:r>
              <a:rPr lang="en-US" sz="1800" dirty="0"/>
              <a:t>WMDs</a:t>
            </a:r>
          </a:p>
          <a:p>
            <a:pPr lvl="1"/>
            <a:r>
              <a:rPr lang="en-US" sz="1800" dirty="0"/>
              <a:t>Diplomatic Exchange</a:t>
            </a:r>
          </a:p>
          <a:p>
            <a:pPr lvl="1"/>
            <a:r>
              <a:rPr lang="en-US" sz="1800" dirty="0"/>
              <a:t>Defense Strategies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01903E7-2C43-8C4D-B0E9-BEEDA78CD4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90"/>
    </mc:Choice>
    <mc:Fallback xmlns="">
      <p:transition spd="slow" advTm="92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3061" cy="68692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B3D296CC-CA82-4C71-A176-6A9FECDB8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075000"/>
          </a:xfrm>
          <a:custGeom>
            <a:avLst/>
            <a:gdLst>
              <a:gd name="connsiteX0" fmla="*/ 0 w 12192000"/>
              <a:gd name="connsiteY0" fmla="*/ 0 h 2075000"/>
              <a:gd name="connsiteX1" fmla="*/ 12192000 w 12192000"/>
              <a:gd name="connsiteY1" fmla="*/ 0 h 2075000"/>
              <a:gd name="connsiteX2" fmla="*/ 12192000 w 12192000"/>
              <a:gd name="connsiteY2" fmla="*/ 558112 h 2075000"/>
              <a:gd name="connsiteX3" fmla="*/ 12192000 w 12192000"/>
              <a:gd name="connsiteY3" fmla="*/ 750237 h 2075000"/>
              <a:gd name="connsiteX4" fmla="*/ 12192000 w 12192000"/>
              <a:gd name="connsiteY4" fmla="*/ 1726055 h 2075000"/>
              <a:gd name="connsiteX5" fmla="*/ 12113803 w 12192000"/>
              <a:gd name="connsiteY5" fmla="*/ 1734338 h 2075000"/>
              <a:gd name="connsiteX6" fmla="*/ 6753597 w 12192000"/>
              <a:gd name="connsiteY6" fmla="*/ 2057895 h 2075000"/>
              <a:gd name="connsiteX7" fmla="*/ 400746 w 12192000"/>
              <a:gd name="connsiteY7" fmla="*/ 1886552 h 2075000"/>
              <a:gd name="connsiteX8" fmla="*/ 0 w 12192000"/>
              <a:gd name="connsiteY8" fmla="*/ 1849576 h 2075000"/>
              <a:gd name="connsiteX9" fmla="*/ 0 w 12192000"/>
              <a:gd name="connsiteY9" fmla="*/ 750237 h 2075000"/>
              <a:gd name="connsiteX10" fmla="*/ 0 w 12192000"/>
              <a:gd name="connsiteY10" fmla="*/ 558112 h 207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2075000">
                <a:moveTo>
                  <a:pt x="0" y="0"/>
                </a:moveTo>
                <a:lnTo>
                  <a:pt x="12192000" y="0"/>
                </a:lnTo>
                <a:lnTo>
                  <a:pt x="12192000" y="558112"/>
                </a:lnTo>
                <a:lnTo>
                  <a:pt x="12192000" y="750237"/>
                </a:lnTo>
                <a:lnTo>
                  <a:pt x="12192000" y="1726055"/>
                </a:lnTo>
                <a:lnTo>
                  <a:pt x="12113803" y="1734338"/>
                </a:lnTo>
                <a:cubicBezTo>
                  <a:pt x="10139508" y="1932287"/>
                  <a:pt x="8237152" y="2025290"/>
                  <a:pt x="6753597" y="2057895"/>
                </a:cubicBezTo>
                <a:cubicBezTo>
                  <a:pt x="4940362" y="2097744"/>
                  <a:pt x="2657278" y="2078414"/>
                  <a:pt x="400746" y="1886552"/>
                </a:cubicBezTo>
                <a:lnTo>
                  <a:pt x="0" y="1849576"/>
                </a:lnTo>
                <a:lnTo>
                  <a:pt x="0" y="750237"/>
                </a:lnTo>
                <a:lnTo>
                  <a:pt x="0" y="558112"/>
                </a:lnTo>
                <a:close/>
              </a:path>
            </a:pathLst>
          </a:custGeom>
          <a:solidFill>
            <a:schemeClr val="tx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CC1044-867B-C945-9614-5D19374C2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762608"/>
            <a:ext cx="10481519" cy="1003932"/>
          </a:xfrm>
        </p:spPr>
        <p:txBody>
          <a:bodyPr anchor="ctr">
            <a:normAutofit/>
          </a:bodyPr>
          <a:lstStyle/>
          <a:p>
            <a:pPr algn="l"/>
            <a:r>
              <a:rPr lang="en-US" sz="3600" dirty="0">
                <a:solidFill>
                  <a:schemeClr val="accent1"/>
                </a:solidFill>
              </a:rPr>
              <a:t>Unforeseen Results from Technological Advancements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796A5-1F82-EA45-8A37-793FBA8F0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721" y="2635976"/>
            <a:ext cx="10310068" cy="4266752"/>
          </a:xfrm>
        </p:spPr>
        <p:txBody>
          <a:bodyPr>
            <a:normAutofit/>
          </a:bodyPr>
          <a:lstStyle/>
          <a:p>
            <a:r>
              <a:rPr lang="en-US" sz="1600" dirty="0"/>
              <a:t>Enhanced Opportunities for Cyber Exploitation:</a:t>
            </a:r>
          </a:p>
          <a:p>
            <a:pPr lvl="1"/>
            <a:r>
              <a:rPr lang="en-US" dirty="0"/>
              <a:t>National Level Threats</a:t>
            </a:r>
          </a:p>
          <a:p>
            <a:pPr lvl="1"/>
            <a:r>
              <a:rPr lang="en-US" dirty="0"/>
              <a:t>Functioning through Digital Control Systems</a:t>
            </a:r>
          </a:p>
          <a:p>
            <a:endParaRPr lang="en-US" sz="1600" dirty="0"/>
          </a:p>
          <a:p>
            <a:r>
              <a:rPr lang="en-US" sz="1600" dirty="0"/>
              <a:t>Potential Targets:</a:t>
            </a:r>
          </a:p>
          <a:p>
            <a:pPr lvl="1"/>
            <a:r>
              <a:rPr lang="en-US" dirty="0"/>
              <a:t>Physical Infrastructures</a:t>
            </a:r>
          </a:p>
          <a:p>
            <a:pPr lvl="1"/>
            <a:r>
              <a:rPr lang="en-US" dirty="0"/>
              <a:t>Economic Sectors</a:t>
            </a:r>
          </a:p>
          <a:p>
            <a:pPr lvl="1"/>
            <a:r>
              <a:rPr lang="en-US" dirty="0"/>
              <a:t>Nuclear Facilities</a:t>
            </a:r>
          </a:p>
          <a:p>
            <a:pPr lvl="1"/>
            <a:r>
              <a:rPr lang="en-US" dirty="0"/>
              <a:t>Financial Infrastructures</a:t>
            </a:r>
          </a:p>
          <a:p>
            <a:pPr lvl="1"/>
            <a:endParaRPr lang="en-US" dirty="0"/>
          </a:p>
          <a:p>
            <a:r>
              <a:rPr lang="en-US" sz="1600" dirty="0"/>
              <a:t>Goal of any nation-state actor: Acquire information to become advantageous over the enemy nation.</a:t>
            </a:r>
          </a:p>
          <a:p>
            <a:pPr lvl="1"/>
            <a:endParaRPr lang="en-US" dirty="0"/>
          </a:p>
          <a:p>
            <a:endParaRPr lang="en-US" sz="16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25B2300-6D1E-B145-ABB8-ED390ADA6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574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96434"/>
    </mc:Choice>
    <mc:Fallback xmlns="">
      <p:transition spd="slow" advTm="96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385F2-8DAC-F649-A443-F3A2AE3DF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5G Technology:</a:t>
            </a:r>
            <a:br>
              <a:rPr lang="en-US" dirty="0"/>
            </a:br>
            <a:r>
              <a:rPr lang="en-US" dirty="0"/>
              <a:t>Beneficial or Persistently Weak?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71087-61EE-624E-872A-2C1CBC7B2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Introduced in 2020</a:t>
            </a:r>
          </a:p>
          <a:p>
            <a:r>
              <a:rPr lang="en-US" dirty="0"/>
              <a:t>Developed by the Cybersecurity and Infrastructure Security Agency </a:t>
            </a:r>
          </a:p>
          <a:p>
            <a:r>
              <a:rPr lang="en-US" dirty="0"/>
              <a:t>Designed to Provide Faster Transmission of Data</a:t>
            </a:r>
          </a:p>
          <a:p>
            <a:r>
              <a:rPr lang="en-US" dirty="0"/>
              <a:t>Operates on Different Spectrum from 4G</a:t>
            </a:r>
          </a:p>
          <a:p>
            <a:r>
              <a:rPr lang="en-US" dirty="0"/>
              <a:t>Intended to Promote Data Integrity, Information Sharing, and Economic Strength.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33CD550-231F-1F4C-BA78-BCC525FA32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3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72"/>
    </mc:Choice>
    <mc:Fallback xmlns="">
      <p:transition spd="slow" advTm="31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F08744-9D7B-4693-B8D6-2A5210AE9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32">
            <a:extLst>
              <a:ext uri="{FF2B5EF4-FFF2-40B4-BE49-F238E27FC236}">
                <a16:creationId xmlns:a16="http://schemas.microsoft.com/office/drawing/2014/main" id="{5B2E630F-F386-44FA-B1A1-C10A9BF43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36127">
            <a:off x="296272" y="1026251"/>
            <a:ext cx="7298578" cy="5088488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73567C09-8B4D-49A6-A711-C44C5807D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3554541" y="-619573"/>
            <a:ext cx="9016699" cy="8033868"/>
          </a:xfrm>
          <a:custGeom>
            <a:avLst/>
            <a:gdLst>
              <a:gd name="connsiteX0" fmla="*/ 6078066 w 9016699"/>
              <a:gd name="connsiteY0" fmla="*/ 782055 h 8033868"/>
              <a:gd name="connsiteX1" fmla="*/ 8705208 w 9016699"/>
              <a:gd name="connsiteY1" fmla="*/ 3409197 h 8033868"/>
              <a:gd name="connsiteX2" fmla="*/ 8793057 w 9016699"/>
              <a:gd name="connsiteY2" fmla="*/ 3617452 h 8033868"/>
              <a:gd name="connsiteX3" fmla="*/ 9016699 w 9016699"/>
              <a:gd name="connsiteY3" fmla="*/ 4793120 h 8033868"/>
              <a:gd name="connsiteX4" fmla="*/ 8960084 w 9016699"/>
              <a:gd name="connsiteY4" fmla="*/ 5272709 h 8033868"/>
              <a:gd name="connsiteX5" fmla="*/ 8920563 w 9016699"/>
              <a:gd name="connsiteY5" fmla="*/ 5444162 h 8033868"/>
              <a:gd name="connsiteX6" fmla="*/ 6620466 w 9016699"/>
              <a:gd name="connsiteY6" fmla="*/ 7744259 h 8033868"/>
              <a:gd name="connsiteX7" fmla="*/ 6480006 w 9016699"/>
              <a:gd name="connsiteY7" fmla="*/ 7795347 h 8033868"/>
              <a:gd name="connsiteX8" fmla="*/ 4389696 w 9016699"/>
              <a:gd name="connsiteY8" fmla="*/ 7987178 h 8033868"/>
              <a:gd name="connsiteX9" fmla="*/ 3086984 w 9016699"/>
              <a:gd name="connsiteY9" fmla="*/ 7466023 h 8033868"/>
              <a:gd name="connsiteX10" fmla="*/ 3024300 w 9016699"/>
              <a:gd name="connsiteY10" fmla="*/ 7426965 h 8033868"/>
              <a:gd name="connsiteX11" fmla="*/ 519567 w 9016699"/>
              <a:gd name="connsiteY11" fmla="*/ 4922232 h 8033868"/>
              <a:gd name="connsiteX12" fmla="*/ 419495 w 9016699"/>
              <a:gd name="connsiteY12" fmla="*/ 4733719 h 8033868"/>
              <a:gd name="connsiteX13" fmla="*/ 3514 w 9016699"/>
              <a:gd name="connsiteY13" fmla="*/ 3245168 h 8033868"/>
              <a:gd name="connsiteX14" fmla="*/ 4193329 w 9016699"/>
              <a:gd name="connsiteY14" fmla="*/ 36108 h 8033868"/>
              <a:gd name="connsiteX15" fmla="*/ 5977677 w 9016699"/>
              <a:gd name="connsiteY15" fmla="*/ 722908 h 803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16699" h="8033868">
                <a:moveTo>
                  <a:pt x="6078066" y="782055"/>
                </a:moveTo>
                <a:lnTo>
                  <a:pt x="8705208" y="3409197"/>
                </a:lnTo>
                <a:lnTo>
                  <a:pt x="8793057" y="3617452"/>
                </a:lnTo>
                <a:cubicBezTo>
                  <a:pt x="8935615" y="3988374"/>
                  <a:pt x="9016699" y="4381324"/>
                  <a:pt x="9016699" y="4793120"/>
                </a:cubicBezTo>
                <a:cubicBezTo>
                  <a:pt x="9008675" y="4960329"/>
                  <a:pt x="8989449" y="5120121"/>
                  <a:pt x="8960084" y="5272709"/>
                </a:cubicBezTo>
                <a:lnTo>
                  <a:pt x="8920563" y="5444162"/>
                </a:lnTo>
                <a:lnTo>
                  <a:pt x="6620466" y="7744259"/>
                </a:lnTo>
                <a:lnTo>
                  <a:pt x="6480006" y="7795347"/>
                </a:lnTo>
                <a:cubicBezTo>
                  <a:pt x="5726471" y="8035167"/>
                  <a:pt x="4953020" y="8083925"/>
                  <a:pt x="4389696" y="7987178"/>
                </a:cubicBezTo>
                <a:cubicBezTo>
                  <a:pt x="4014146" y="7922680"/>
                  <a:pt x="3559510" y="7740111"/>
                  <a:pt x="3086984" y="7466023"/>
                </a:cubicBezTo>
                <a:lnTo>
                  <a:pt x="3024300" y="7426965"/>
                </a:lnTo>
                <a:lnTo>
                  <a:pt x="519567" y="4922232"/>
                </a:lnTo>
                <a:lnTo>
                  <a:pt x="419495" y="4733719"/>
                </a:lnTo>
                <a:cubicBezTo>
                  <a:pt x="181303" y="4258474"/>
                  <a:pt x="28977" y="3756361"/>
                  <a:pt x="3514" y="3245168"/>
                </a:cubicBezTo>
                <a:cubicBezTo>
                  <a:pt x="-112889" y="908287"/>
                  <a:pt x="2691131" y="-221884"/>
                  <a:pt x="4193329" y="36108"/>
                </a:cubicBezTo>
                <a:cubicBezTo>
                  <a:pt x="4662766" y="116730"/>
                  <a:pt x="5309837" y="354143"/>
                  <a:pt x="5977677" y="7229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950B77-3BA2-9E48-972C-FF71663EE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2349925"/>
            <a:ext cx="2441894" cy="2456442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Looming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F7ABC-5D84-6D45-BC8E-9A929DC39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8842" y="882869"/>
            <a:ext cx="6605751" cy="4903076"/>
          </a:xfr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High Speed Data Transmission = Vulnerabilities: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Security Risks per Personal and Private Data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Increased Access Points for Exploitation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Increased Spread of Malware and Spyware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Targeting Critical Infrastructures: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Increased Reliance on Technological Platforms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Soft Target Facilities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Smart Cities:</a:t>
            </a:r>
          </a:p>
          <a:p>
            <a:r>
              <a:rPr lang="en-US" dirty="0">
                <a:solidFill>
                  <a:schemeClr val="bg1"/>
                </a:solidFill>
              </a:rPr>
              <a:t>Multiple Stakeholders reliant on Information and Communication Technologies</a:t>
            </a:r>
          </a:p>
          <a:p>
            <a:r>
              <a:rPr lang="en-US" dirty="0">
                <a:solidFill>
                  <a:schemeClr val="bg1"/>
                </a:solidFill>
              </a:rPr>
              <a:t>Potential for Breakdown if one sectors falls prey to cyber attack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1869296-2B74-ED41-A50A-50783E5245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041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72886"/>
    </mc:Choice>
    <mc:Fallback xmlns="">
      <p:transition spd="slow" advTm="172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3061" cy="68692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B3D296CC-CA82-4C71-A176-6A9FECDB8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075000"/>
          </a:xfrm>
          <a:custGeom>
            <a:avLst/>
            <a:gdLst>
              <a:gd name="connsiteX0" fmla="*/ 0 w 12192000"/>
              <a:gd name="connsiteY0" fmla="*/ 0 h 2075000"/>
              <a:gd name="connsiteX1" fmla="*/ 12192000 w 12192000"/>
              <a:gd name="connsiteY1" fmla="*/ 0 h 2075000"/>
              <a:gd name="connsiteX2" fmla="*/ 12192000 w 12192000"/>
              <a:gd name="connsiteY2" fmla="*/ 558112 h 2075000"/>
              <a:gd name="connsiteX3" fmla="*/ 12192000 w 12192000"/>
              <a:gd name="connsiteY3" fmla="*/ 750237 h 2075000"/>
              <a:gd name="connsiteX4" fmla="*/ 12192000 w 12192000"/>
              <a:gd name="connsiteY4" fmla="*/ 1726055 h 2075000"/>
              <a:gd name="connsiteX5" fmla="*/ 12113803 w 12192000"/>
              <a:gd name="connsiteY5" fmla="*/ 1734338 h 2075000"/>
              <a:gd name="connsiteX6" fmla="*/ 6753597 w 12192000"/>
              <a:gd name="connsiteY6" fmla="*/ 2057895 h 2075000"/>
              <a:gd name="connsiteX7" fmla="*/ 400746 w 12192000"/>
              <a:gd name="connsiteY7" fmla="*/ 1886552 h 2075000"/>
              <a:gd name="connsiteX8" fmla="*/ 0 w 12192000"/>
              <a:gd name="connsiteY8" fmla="*/ 1849576 h 2075000"/>
              <a:gd name="connsiteX9" fmla="*/ 0 w 12192000"/>
              <a:gd name="connsiteY9" fmla="*/ 750237 h 2075000"/>
              <a:gd name="connsiteX10" fmla="*/ 0 w 12192000"/>
              <a:gd name="connsiteY10" fmla="*/ 558112 h 207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2075000">
                <a:moveTo>
                  <a:pt x="0" y="0"/>
                </a:moveTo>
                <a:lnTo>
                  <a:pt x="12192000" y="0"/>
                </a:lnTo>
                <a:lnTo>
                  <a:pt x="12192000" y="558112"/>
                </a:lnTo>
                <a:lnTo>
                  <a:pt x="12192000" y="750237"/>
                </a:lnTo>
                <a:lnTo>
                  <a:pt x="12192000" y="1726055"/>
                </a:lnTo>
                <a:lnTo>
                  <a:pt x="12113803" y="1734338"/>
                </a:lnTo>
                <a:cubicBezTo>
                  <a:pt x="10139508" y="1932287"/>
                  <a:pt x="8237152" y="2025290"/>
                  <a:pt x="6753597" y="2057895"/>
                </a:cubicBezTo>
                <a:cubicBezTo>
                  <a:pt x="4940362" y="2097744"/>
                  <a:pt x="2657278" y="2078414"/>
                  <a:pt x="400746" y="1886552"/>
                </a:cubicBezTo>
                <a:lnTo>
                  <a:pt x="0" y="1849576"/>
                </a:lnTo>
                <a:lnTo>
                  <a:pt x="0" y="750237"/>
                </a:lnTo>
                <a:lnTo>
                  <a:pt x="0" y="558112"/>
                </a:lnTo>
                <a:close/>
              </a:path>
            </a:pathLst>
          </a:custGeom>
          <a:solidFill>
            <a:schemeClr val="tx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1B19C5-89DA-9B45-8F73-D50AD2B5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762608"/>
            <a:ext cx="10481519" cy="1003932"/>
          </a:xfrm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6095A-ADB9-BA48-8E1A-6F84D5490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721" y="2635976"/>
            <a:ext cx="10456118" cy="3885848"/>
          </a:xfrm>
        </p:spPr>
        <p:txBody>
          <a:bodyPr>
            <a:noAutofit/>
          </a:bodyPr>
          <a:lstStyle/>
          <a:p>
            <a:r>
              <a:rPr lang="en-US" sz="1400" dirty="0"/>
              <a:t>Brody, M. (2020). Enhancing the Organization of the United States Department of Homeland Security to Account for Risk. </a:t>
            </a:r>
            <a:br>
              <a:rPr lang="en-US" sz="1400" dirty="0"/>
            </a:br>
            <a:r>
              <a:rPr lang="en-US" sz="1400" dirty="0"/>
              <a:t>     </a:t>
            </a:r>
            <a:r>
              <a:rPr lang="en-US" sz="1400" i="1" dirty="0"/>
              <a:t>Homeland Security Affairs,</a:t>
            </a:r>
            <a:r>
              <a:rPr lang="en-US" sz="1400" dirty="0"/>
              <a:t> 16(3), 1-32. </a:t>
            </a:r>
          </a:p>
          <a:p>
            <a:r>
              <a:rPr lang="en-US" sz="1400" dirty="0"/>
              <a:t>Cybersecurity and Infrastructure Security Agency (CISA). (2020). </a:t>
            </a:r>
            <a:r>
              <a:rPr lang="en-US" sz="1400" i="1" dirty="0"/>
              <a:t>CISA 5G Strategy: Ensuring the Security and Resilience of </a:t>
            </a:r>
            <a:br>
              <a:rPr lang="en-US" sz="1400" i="1" dirty="0"/>
            </a:br>
            <a:r>
              <a:rPr lang="en-US" sz="1400" i="1" dirty="0"/>
              <a:t>     5G Infrastructure in Our Nation</a:t>
            </a:r>
            <a:r>
              <a:rPr lang="en-US" sz="1400" dirty="0"/>
              <a:t> (pp. 1-19). U.S. Department of Homeland Security, Cybersecurity and Infrastructure </a:t>
            </a:r>
            <a:br>
              <a:rPr lang="en-US" sz="1400" dirty="0"/>
            </a:br>
            <a:r>
              <a:rPr lang="en-US" sz="1400" dirty="0"/>
              <a:t>     Security Agency. Washington, D.C.</a:t>
            </a:r>
          </a:p>
          <a:p>
            <a:r>
              <a:rPr lang="en-US" sz="1400" dirty="0"/>
              <a:t>Jones, S. G., </a:t>
            </a:r>
            <a:r>
              <a:rPr lang="en-US" sz="1400" dirty="0" err="1"/>
              <a:t>Doxsee</a:t>
            </a:r>
            <a:r>
              <a:rPr lang="en-US" sz="1400" dirty="0"/>
              <a:t>, C., &amp; Harrington, N. (2020). </a:t>
            </a:r>
            <a:r>
              <a:rPr lang="en-US" sz="1400" i="1" dirty="0"/>
              <a:t>The Escalating Terrorism Problem in the United States</a:t>
            </a:r>
            <a:r>
              <a:rPr lang="en-US" sz="1400" dirty="0"/>
              <a:t> (pp. 1-10, Issue Brief). </a:t>
            </a:r>
            <a:br>
              <a:rPr lang="en-US" sz="1400" dirty="0"/>
            </a:br>
            <a:r>
              <a:rPr lang="en-US" sz="1400" dirty="0"/>
              <a:t>     Center for Strategic and International Studies. </a:t>
            </a:r>
          </a:p>
          <a:p>
            <a:r>
              <a:rPr lang="en-US" sz="1400" dirty="0"/>
              <a:t>Mallik, A. (2016). </a:t>
            </a:r>
            <a:r>
              <a:rPr lang="en-US" sz="1400" i="1" dirty="0"/>
              <a:t>Role of Technology in International Affairs</a:t>
            </a:r>
            <a:r>
              <a:rPr lang="en-US" sz="1400" dirty="0"/>
              <a:t>. New Delhi: Pentagon Press.</a:t>
            </a:r>
          </a:p>
          <a:p>
            <a:r>
              <a:rPr lang="en-US" sz="1400" dirty="0" err="1"/>
              <a:t>Perrow</a:t>
            </a:r>
            <a:r>
              <a:rPr lang="en-US" sz="1400" dirty="0"/>
              <a:t>, C. (2006). The Disaster After 9/11: The Department of Homeland Security and the Intelligence Reorganization. </a:t>
            </a:r>
            <a:br>
              <a:rPr lang="en-US" sz="1400" dirty="0"/>
            </a:br>
            <a:r>
              <a:rPr lang="en-US" sz="1400" dirty="0"/>
              <a:t>     </a:t>
            </a:r>
            <a:r>
              <a:rPr lang="en-US" sz="1400" i="1" dirty="0"/>
              <a:t>Homeland Security Affairs</a:t>
            </a:r>
            <a:r>
              <a:rPr lang="en-US" sz="1400" dirty="0"/>
              <a:t>, 2(1), 1-32.</a:t>
            </a:r>
          </a:p>
          <a:p>
            <a:r>
              <a:rPr lang="en-US" sz="1400" dirty="0"/>
              <a:t>Rao, S. K., &amp; Prasad, R. (2018). Impact of 5G Technologies on Smart City Implementation. </a:t>
            </a:r>
            <a:r>
              <a:rPr lang="en-US" sz="1400" i="1" dirty="0"/>
              <a:t>Wireless Personal Communications,</a:t>
            </a:r>
            <a:r>
              <a:rPr lang="en-US" sz="1400" dirty="0"/>
              <a:t> </a:t>
            </a:r>
            <a:br>
              <a:rPr lang="en-US" sz="1400" dirty="0"/>
            </a:br>
            <a:r>
              <a:rPr lang="en-US" sz="1400" dirty="0"/>
              <a:t>     </a:t>
            </a:r>
            <a:r>
              <a:rPr lang="en-US" sz="1400" i="1" dirty="0"/>
              <a:t>100</a:t>
            </a:r>
            <a:r>
              <a:rPr lang="en-US" sz="1400" dirty="0"/>
              <a:t>(1), 161-176.</a:t>
            </a:r>
          </a:p>
          <a:p>
            <a:r>
              <a:rPr lang="en-US" sz="1400" dirty="0" err="1"/>
              <a:t>Taquechel</a:t>
            </a:r>
            <a:r>
              <a:rPr lang="en-US" sz="1400" dirty="0"/>
              <a:t>, E. F., &amp; Lewis, T. G. (2017). A Right-Brained Approach to Critical Infrastructure Protection Theory in Support of </a:t>
            </a:r>
            <a:br>
              <a:rPr lang="en-US" sz="1400" dirty="0"/>
            </a:br>
            <a:r>
              <a:rPr lang="en-US" sz="1400" dirty="0"/>
              <a:t>     Strategy and Education: Deterrence, Networks, Resilience, and Antifragility. </a:t>
            </a:r>
            <a:r>
              <a:rPr lang="en-US" sz="1400" i="1" dirty="0"/>
              <a:t>Homeland Security Affairs,</a:t>
            </a:r>
            <a:r>
              <a:rPr lang="en-US" sz="1400" dirty="0"/>
              <a:t> 13(8), 1-34.</a:t>
            </a:r>
          </a:p>
          <a:p>
            <a:endParaRPr lang="en-US" sz="1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13ABC96-C43A-AB44-8A91-414EE762EA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116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7352"/>
    </mc:Choice>
    <mc:Fallback xmlns="">
      <p:transition spd="slow" advTm="17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FAF5D36-7988-4310-8B2D-E5F09D9BE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F953B1DA-E7D8-48BB-8D67-425C7F7E0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319C148B-5C23-49B7-A373-AC1B7510B3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10B3CBEC-E6ED-4132-A94F-47AB0B93A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6607A26B-7FD4-4FE9-BCFA-2D1303693C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C00169AA-D2E0-467C-9CAE-BBF421EA30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24C43ADE-E7DB-48BC-B5F6-0C48D7AE41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F9B6CF03-8C6F-4A69-B803-56DF556167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0A6864AE-A239-4CD6-9D34-6CF7188F1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B71C308D-6936-4397-A8AF-6D19C6EC0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FBD50843-2012-4AE6-91C9-537612E73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A676FD4C-815C-452E-8046-28FEA7382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66D402BD-5FE7-427A-8AE9-02D604B4C2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AA120BAC-3891-4E44-8E77-F37600AC72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DCD27D48-C30F-4CF5-8C39-64561E5AC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BFB24C59-0439-4A08-B2D7-11CBD9E230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55E56104-C1D3-474D-8F49-E66410000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17D49068-5D60-449A-95AE-939E83EB96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4D4CF5CD-E36E-43E6-8712-A4880FFEA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56A4EB06-C425-440E-BFF0-2D0E82E70D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F2E2BED-E728-4BDF-A0D9-965E2E6CE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D555CD5-B818-433B-91B0-050C20215E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942D9584-E3E3-42F2-A08D-053C79553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2A66E12-53B9-47C5-AA58-6A5008195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50E14F39-21DC-440B-B08A-D6AC205F2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AB17FC3-9E8D-4DCB-9359-975188315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C21674C5-5274-4CF2-B80C-18B7601229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9CFAAF19-B9BE-47B5-AECF-00AFE67B96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B5671725-D6BB-4C62-8EF4-EC74B1AFE3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85408F1B-C3B2-4B42-B505-09245EEFA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A1A65905-5364-4A6A-915C-239712B3C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id="{477DA08E-2769-42B8-82F1-277F97C36C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475BC664-99BE-4D1B-AD83-F8A22CB42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B17DF1B4-33DC-477E-B0F8-7F0616389D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A718300D-834E-47DE-A420-9B6194C09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id="{0FEDFFC9-2CD6-40A3-BC51-3C45AFB2E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5">
              <a:extLst>
                <a:ext uri="{FF2B5EF4-FFF2-40B4-BE49-F238E27FC236}">
                  <a16:creationId xmlns:a16="http://schemas.microsoft.com/office/drawing/2014/main" id="{36F1F507-F913-49BA-AF91-741E316DB1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6">
              <a:extLst>
                <a:ext uri="{FF2B5EF4-FFF2-40B4-BE49-F238E27FC236}">
                  <a16:creationId xmlns:a16="http://schemas.microsoft.com/office/drawing/2014/main" id="{020D8C67-DBF5-4A09-B3D9-0C1AC7DD3D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7">
              <a:extLst>
                <a:ext uri="{FF2B5EF4-FFF2-40B4-BE49-F238E27FC236}">
                  <a16:creationId xmlns:a16="http://schemas.microsoft.com/office/drawing/2014/main" id="{443F0954-3A02-4281-BECE-13D9207169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id="{7A4CDC48-BF64-44F6-A506-143A67522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9">
              <a:extLst>
                <a:ext uri="{FF2B5EF4-FFF2-40B4-BE49-F238E27FC236}">
                  <a16:creationId xmlns:a16="http://schemas.microsoft.com/office/drawing/2014/main" id="{0EA93656-B317-4917-9F52-516CFCBAE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0">
              <a:extLst>
                <a:ext uri="{FF2B5EF4-FFF2-40B4-BE49-F238E27FC236}">
                  <a16:creationId xmlns:a16="http://schemas.microsoft.com/office/drawing/2014/main" id="{A8EF3B4A-DDF8-4CA3-A7B2-F17D8ADF1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1">
              <a:extLst>
                <a:ext uri="{FF2B5EF4-FFF2-40B4-BE49-F238E27FC236}">
                  <a16:creationId xmlns:a16="http://schemas.microsoft.com/office/drawing/2014/main" id="{CB558A80-8ADC-4830-B93A-45A1A07B9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2">
              <a:extLst>
                <a:ext uri="{FF2B5EF4-FFF2-40B4-BE49-F238E27FC236}">
                  <a16:creationId xmlns:a16="http://schemas.microsoft.com/office/drawing/2014/main" id="{9604B258-A077-41B3-B1C0-60C32EB3C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3">
              <a:extLst>
                <a:ext uri="{FF2B5EF4-FFF2-40B4-BE49-F238E27FC236}">
                  <a16:creationId xmlns:a16="http://schemas.microsoft.com/office/drawing/2014/main" id="{1516A635-08BC-48B0-8B40-85E5656F07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7D71D8E-0A32-B64B-A69B-4E4C03ECBC6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20387" t="15960" r="16588" b="17407"/>
          <a:stretch/>
        </p:blipFill>
        <p:spPr>
          <a:xfrm>
            <a:off x="685419" y="1094591"/>
            <a:ext cx="3457800" cy="4569826"/>
          </a:xfrm>
          <a:prstGeom prst="rect">
            <a:avLst/>
          </a:prstGeom>
          <a:ln w="9525">
            <a:noFill/>
          </a:ln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6EEC57D4-2D2B-48C9-A5CB-AD82F93C6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55064" y="1186483"/>
            <a:ext cx="5941686" cy="4477933"/>
            <a:chOff x="807084" y="1186483"/>
            <a:chExt cx="5941686" cy="4477933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3BF00D7-1037-425A-911E-2F4027EA99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780" y="1186483"/>
              <a:ext cx="5940295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Isosceles Triangle 39">
              <a:extLst>
                <a:ext uri="{FF2B5EF4-FFF2-40B4-BE49-F238E27FC236}">
                  <a16:creationId xmlns:a16="http://schemas.microsoft.com/office/drawing/2014/main" id="{99EECFC4-0EB4-48B1-B30E-E27CE2800C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3574311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E27B61D-D3A1-44ED-B6F4-7C054E621A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5941686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4F60DFCE-1F40-6C40-85E2-E89636F11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0105" y="1544575"/>
            <a:ext cx="5769989" cy="3225117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400" dirty="0"/>
              <a:t>Brittaney Dyer</a:t>
            </a:r>
            <a:br>
              <a:rPr lang="en-US" sz="5400" dirty="0"/>
            </a:br>
            <a:br>
              <a:rPr lang="en-US" sz="5400" dirty="0"/>
            </a:br>
            <a:r>
              <a:rPr lang="en-US" sz="2800" dirty="0"/>
              <a:t>Graduate Student</a:t>
            </a:r>
            <a:br>
              <a:rPr lang="en-US" sz="2800" dirty="0"/>
            </a:br>
            <a:r>
              <a:rPr lang="en-US" sz="2800" dirty="0"/>
              <a:t>University of North Georgia</a:t>
            </a:r>
            <a:endParaRPr lang="en-US" sz="54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36B2688-7074-FA4B-8964-5B9ADF966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2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62"/>
    </mc:Choice>
    <mc:Fallback xmlns="">
      <p:transition spd="slow" advTm="37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CE3618-1D7A-4256-B2AF-9DB692996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824" y="6419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CC40045-3931-4F5B-BFDA-CB5657884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74300EE0-ECBD-4A99-A182-D65E0E6E6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6F00B75-03DF-4D45-9B0D-64C830BD60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68D3ABB2-C1A2-49A0-A399-DF61B1EF6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DA1AEAE7-4978-4A5B-AAD2-E2E78726FE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A9AAEEE-4B18-43DC-B196-17B61CD41F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807703FD-FEEE-4777-846F-8C38F40CEB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883325D-A3A9-46FF-B7CB-EE92752226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1009273A-6FB2-45C9-814B-F9F243C59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91456BB4-6CF2-4A71-BE63-1AC03A287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90F94609-6C4C-45C5-B029-0704F4BB64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7532FA0C-81DB-47C4-A39A-77A779E230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F2A2ED01-9837-46A7-B28E-15B6C229D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5E52EFEE-3C02-41C5-852D-699079C2E3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A4ED1A46-9C33-4642-B4E6-DE8FB6E3FA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D8825798-C5AC-4262-B3CA-FAA3731727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041EF5B5-A116-4AE7-82D0-A06B0FF58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1053245D-DA29-4C13-84C9-749150489A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1166F809-C998-47FD-8299-4F9BA65DD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2C6184C9-DD88-444D-83F9-7E5C128E5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96A02A4D-21A3-44E5-BEFC-1DD2E8262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B31F515F-6B6B-48A5-99B1-F9BBCF8F6F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A8B784D-08BA-CF4D-AA68-E29B1F15F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1472864"/>
            <a:ext cx="3765663" cy="4578943"/>
          </a:xfrm>
        </p:spPr>
        <p:txBody>
          <a:bodyPr anchor="t">
            <a:normAutofit/>
          </a:bodyPr>
          <a:lstStyle/>
          <a:p>
            <a:pPr algn="l"/>
            <a:r>
              <a:rPr lang="en-US" sz="5400" dirty="0">
                <a:solidFill>
                  <a:schemeClr val="tx1"/>
                </a:solidFill>
              </a:rPr>
              <a:t>Biggest Concerns for the Nation?</a:t>
            </a: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B0BC2F97-F3ED-4F01-B461-9A522CD97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75225" y="1331697"/>
            <a:ext cx="193249" cy="16659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A37E1-FB2E-9943-9C6D-97239B6CF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8654" y="1472864"/>
            <a:ext cx="6151666" cy="4578944"/>
          </a:xfrm>
        </p:spPr>
        <p:txBody>
          <a:bodyPr anchor="t">
            <a:normAutofit/>
          </a:bodyPr>
          <a:lstStyle/>
          <a:p>
            <a:endParaRPr lang="en-US" dirty="0"/>
          </a:p>
          <a:p>
            <a:r>
              <a:rPr lang="en-US" dirty="0"/>
              <a:t>Is the U.S. truly safe from a transnational terrorist attack?</a:t>
            </a:r>
          </a:p>
          <a:p>
            <a:r>
              <a:rPr lang="en-US" dirty="0"/>
              <a:t>Does the U.S. have the resources to counteract a radical infiltration?</a:t>
            </a:r>
          </a:p>
          <a:p>
            <a:r>
              <a:rPr lang="en-US" dirty="0"/>
              <a:t>Is the United States’ national security policy strong and resilient?</a:t>
            </a:r>
          </a:p>
          <a:p>
            <a:r>
              <a:rPr lang="en-US" dirty="0"/>
              <a:t>How are critical infrastructures being safeguarded from terroristic exploitation?</a:t>
            </a:r>
          </a:p>
          <a:p>
            <a:r>
              <a:rPr lang="en-US" dirty="0"/>
              <a:t>Is the U.S. too reliant of technology?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17E6523-AF7E-FA48-AD8A-1337B6CBF4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24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64650"/>
    </mc:Choice>
    <mc:Fallback xmlns="">
      <p:transition spd="slow" advTm="164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2366EBA-92FD-44AE-87A9-25E5135EB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692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437F5FC-01F7-4EB4-81E7-C27D917E9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4B0CFF10-4805-4BFA-961B-1F60DAEB9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BE054536-C03E-4857-B4AE-D687A58F9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FE33E51C-23D8-43F5-98C4-A2ED2C4C99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89E18891-DEB2-4CFD-A907-2868B2A91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0002C1BB-DB60-4314-A2FC-203E54D94C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9B75BDFA-6D78-4FB1-9F21-5280855C4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0B632D6B-A327-41AB-BBCF-9A03AD2AB7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F514BBC5-1736-4813-BECB-5A6B6738E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94A2C868-7AEC-4209-BFA3-7185B11D3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FF56CB70-2B25-4695-ADC8-6092D0D112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BA411BEF-2182-4458-B9AF-1634B5C2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53F27E63-3F11-4C85-AC72-1EE8508C4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68B589BA-F70F-4E0B-94B9-EEB83EDF3F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9D0B991D-CB0A-415F-8D77-A5565F66F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701E99DE-74F0-41D1-BBF4-5A57053BB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C02EE40A-8F17-4182-9495-9506463B7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924210CA-0A35-4127-925F-D4084B7DC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DC13CEF1-DD2D-474C-B81C-820CEF3D9C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F889481A-8038-43E6-8EF1-A5F802CED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128BD14A-9093-4854-A73A-F666B2ED2D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22D884F4-76EC-4371-B903-E79CF191E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7C462C46-EFB7-4580-9921-DFC346FCC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23665" y="0"/>
            <a:ext cx="10268336" cy="6869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EE2BC80-F4EE-204E-A55E-9B879114C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485" y="841375"/>
            <a:ext cx="6230857" cy="1230570"/>
          </a:xfrm>
        </p:spPr>
        <p:txBody>
          <a:bodyPr anchor="t">
            <a:normAutofit/>
          </a:bodyPr>
          <a:lstStyle/>
          <a:p>
            <a:pPr algn="l"/>
            <a:r>
              <a:rPr lang="en-US" sz="3600" dirty="0">
                <a:solidFill>
                  <a:schemeClr val="accent1"/>
                </a:solidFill>
              </a:rPr>
              <a:t>Addressing the Unknown</a:t>
            </a:r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B8B918B4-AB10-4E3A-916E-A9625586E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797903" y="954813"/>
            <a:ext cx="300774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E296AB9-8076-BB41-B301-209A5ED8C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487" y="2249046"/>
            <a:ext cx="6915976" cy="380276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 dirty="0"/>
              <a:t>Past Federal Response Initiatives:</a:t>
            </a:r>
          </a:p>
          <a:p>
            <a:pPr lvl="1"/>
            <a:r>
              <a:rPr lang="en-US" sz="1800" dirty="0"/>
              <a:t>Natural Disasters</a:t>
            </a:r>
          </a:p>
          <a:p>
            <a:pPr lvl="1"/>
            <a:r>
              <a:rPr lang="en-US" sz="1800" dirty="0"/>
              <a:t>Manmade Disasters</a:t>
            </a:r>
          </a:p>
          <a:p>
            <a:pPr lvl="1"/>
            <a:r>
              <a:rPr lang="en-US" sz="1800" dirty="0"/>
              <a:t>Human Error</a:t>
            </a:r>
          </a:p>
          <a:p>
            <a:pPr lvl="1"/>
            <a:endParaRPr lang="en-US" sz="1800" dirty="0"/>
          </a:p>
          <a:p>
            <a:pPr marL="0" indent="0">
              <a:buNone/>
            </a:pPr>
            <a:r>
              <a:rPr lang="en-US" sz="2000" dirty="0"/>
              <a:t>Current Federal Response Initiatives:</a:t>
            </a:r>
          </a:p>
          <a:p>
            <a:pPr lvl="1"/>
            <a:r>
              <a:rPr lang="en-US" sz="1800" dirty="0"/>
              <a:t>Technological Malfunctions</a:t>
            </a:r>
          </a:p>
          <a:p>
            <a:pPr lvl="1"/>
            <a:r>
              <a:rPr lang="en-US" sz="1800" dirty="0"/>
              <a:t>System and Asset Vulnerability</a:t>
            </a:r>
          </a:p>
          <a:p>
            <a:pPr lvl="1"/>
            <a:r>
              <a:rPr lang="en-US" sz="1800" dirty="0"/>
              <a:t>Attainment and Proliferation of WMDs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9E98B5D-FAFC-4445-9281-9FF059B60E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2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549"/>
    </mc:Choice>
    <mc:Fallback xmlns="">
      <p:transition spd="slow" advTm="228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F08744-9D7B-4693-B8D6-2A5210AE9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32">
            <a:extLst>
              <a:ext uri="{FF2B5EF4-FFF2-40B4-BE49-F238E27FC236}">
                <a16:creationId xmlns:a16="http://schemas.microsoft.com/office/drawing/2014/main" id="{5B2E630F-F386-44FA-B1A1-C10A9BF43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36127">
            <a:off x="296272" y="1026251"/>
            <a:ext cx="7298578" cy="5088488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73567C09-8B4D-49A6-A711-C44C5807D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3554541" y="-619573"/>
            <a:ext cx="9016699" cy="8033868"/>
          </a:xfrm>
          <a:custGeom>
            <a:avLst/>
            <a:gdLst>
              <a:gd name="connsiteX0" fmla="*/ 6078066 w 9016699"/>
              <a:gd name="connsiteY0" fmla="*/ 782055 h 8033868"/>
              <a:gd name="connsiteX1" fmla="*/ 8705208 w 9016699"/>
              <a:gd name="connsiteY1" fmla="*/ 3409197 h 8033868"/>
              <a:gd name="connsiteX2" fmla="*/ 8793057 w 9016699"/>
              <a:gd name="connsiteY2" fmla="*/ 3617452 h 8033868"/>
              <a:gd name="connsiteX3" fmla="*/ 9016699 w 9016699"/>
              <a:gd name="connsiteY3" fmla="*/ 4793120 h 8033868"/>
              <a:gd name="connsiteX4" fmla="*/ 8960084 w 9016699"/>
              <a:gd name="connsiteY4" fmla="*/ 5272709 h 8033868"/>
              <a:gd name="connsiteX5" fmla="*/ 8920563 w 9016699"/>
              <a:gd name="connsiteY5" fmla="*/ 5444162 h 8033868"/>
              <a:gd name="connsiteX6" fmla="*/ 6620466 w 9016699"/>
              <a:gd name="connsiteY6" fmla="*/ 7744259 h 8033868"/>
              <a:gd name="connsiteX7" fmla="*/ 6480006 w 9016699"/>
              <a:gd name="connsiteY7" fmla="*/ 7795347 h 8033868"/>
              <a:gd name="connsiteX8" fmla="*/ 4389696 w 9016699"/>
              <a:gd name="connsiteY8" fmla="*/ 7987178 h 8033868"/>
              <a:gd name="connsiteX9" fmla="*/ 3086984 w 9016699"/>
              <a:gd name="connsiteY9" fmla="*/ 7466023 h 8033868"/>
              <a:gd name="connsiteX10" fmla="*/ 3024300 w 9016699"/>
              <a:gd name="connsiteY10" fmla="*/ 7426965 h 8033868"/>
              <a:gd name="connsiteX11" fmla="*/ 519567 w 9016699"/>
              <a:gd name="connsiteY11" fmla="*/ 4922232 h 8033868"/>
              <a:gd name="connsiteX12" fmla="*/ 419495 w 9016699"/>
              <a:gd name="connsiteY12" fmla="*/ 4733719 h 8033868"/>
              <a:gd name="connsiteX13" fmla="*/ 3514 w 9016699"/>
              <a:gd name="connsiteY13" fmla="*/ 3245168 h 8033868"/>
              <a:gd name="connsiteX14" fmla="*/ 4193329 w 9016699"/>
              <a:gd name="connsiteY14" fmla="*/ 36108 h 8033868"/>
              <a:gd name="connsiteX15" fmla="*/ 5977677 w 9016699"/>
              <a:gd name="connsiteY15" fmla="*/ 722908 h 803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16699" h="8033868">
                <a:moveTo>
                  <a:pt x="6078066" y="782055"/>
                </a:moveTo>
                <a:lnTo>
                  <a:pt x="8705208" y="3409197"/>
                </a:lnTo>
                <a:lnTo>
                  <a:pt x="8793057" y="3617452"/>
                </a:lnTo>
                <a:cubicBezTo>
                  <a:pt x="8935615" y="3988374"/>
                  <a:pt x="9016699" y="4381324"/>
                  <a:pt x="9016699" y="4793120"/>
                </a:cubicBezTo>
                <a:cubicBezTo>
                  <a:pt x="9008675" y="4960329"/>
                  <a:pt x="8989449" y="5120121"/>
                  <a:pt x="8960084" y="5272709"/>
                </a:cubicBezTo>
                <a:lnTo>
                  <a:pt x="8920563" y="5444162"/>
                </a:lnTo>
                <a:lnTo>
                  <a:pt x="6620466" y="7744259"/>
                </a:lnTo>
                <a:lnTo>
                  <a:pt x="6480006" y="7795347"/>
                </a:lnTo>
                <a:cubicBezTo>
                  <a:pt x="5726471" y="8035167"/>
                  <a:pt x="4953020" y="8083925"/>
                  <a:pt x="4389696" y="7987178"/>
                </a:cubicBezTo>
                <a:cubicBezTo>
                  <a:pt x="4014146" y="7922680"/>
                  <a:pt x="3559510" y="7740111"/>
                  <a:pt x="3086984" y="7466023"/>
                </a:cubicBezTo>
                <a:lnTo>
                  <a:pt x="3024300" y="7426965"/>
                </a:lnTo>
                <a:lnTo>
                  <a:pt x="519567" y="4922232"/>
                </a:lnTo>
                <a:lnTo>
                  <a:pt x="419495" y="4733719"/>
                </a:lnTo>
                <a:cubicBezTo>
                  <a:pt x="181303" y="4258474"/>
                  <a:pt x="28977" y="3756361"/>
                  <a:pt x="3514" y="3245168"/>
                </a:cubicBezTo>
                <a:cubicBezTo>
                  <a:pt x="-112889" y="908287"/>
                  <a:pt x="2691131" y="-221884"/>
                  <a:pt x="4193329" y="36108"/>
                </a:cubicBezTo>
                <a:cubicBezTo>
                  <a:pt x="4662766" y="116730"/>
                  <a:pt x="5309837" y="354143"/>
                  <a:pt x="5977677" y="7229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DCF83B-6391-7348-8673-8ABBE91DF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523" y="1718441"/>
            <a:ext cx="3239843" cy="3087926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Why Technology is so Important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A1B89-9AE4-8646-849F-CE5DCA988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319" y="1111249"/>
            <a:ext cx="6554001" cy="4635503"/>
          </a:xfrm>
        </p:spPr>
        <p:txBody>
          <a:bodyPr>
            <a:normAutofit/>
          </a:bodyPr>
          <a:lstStyle/>
          <a:p>
            <a:r>
              <a:rPr lang="en-US" dirty="0"/>
              <a:t>Instantaneous Internet Access</a:t>
            </a:r>
          </a:p>
          <a:p>
            <a:r>
              <a:rPr lang="en-US" dirty="0"/>
              <a:t>Mobile Devices</a:t>
            </a:r>
          </a:p>
          <a:p>
            <a:r>
              <a:rPr lang="en-US" dirty="0"/>
              <a:t>GPS Technology</a:t>
            </a:r>
          </a:p>
          <a:p>
            <a:r>
              <a:rPr lang="en-US" dirty="0"/>
              <a:t>Electronic Commerce Exchange Networks</a:t>
            </a:r>
          </a:p>
          <a:p>
            <a:r>
              <a:rPr lang="en-US" dirty="0"/>
              <a:t>Transnational Freight Movement</a:t>
            </a:r>
          </a:p>
          <a:p>
            <a:r>
              <a:rPr lang="en-US" dirty="0"/>
              <a:t>International Relations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1EBD813-F19E-0241-848D-83A89F9EC5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36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01007"/>
    </mc:Choice>
    <mc:Fallback xmlns="">
      <p:transition spd="slow" advTm="101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chemeClr val="accent1">
                <a:lumMod val="5000"/>
                <a:lumOff val="9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B77CF-780D-5040-873D-2FE95E6E5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Infrastructures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058D7-BFA9-2B4F-B9DB-774C5CB4DF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0878" y="1148343"/>
            <a:ext cx="6269591" cy="2382651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Highly Vulnerable: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Energy 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Agriculture 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Waterways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Economy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F54EF0-BD36-6E43-ABB0-D5B8E75B07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8447" y="4082066"/>
            <a:ext cx="6272022" cy="2383586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Less Vulnerable: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Communication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Emergency Services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Critical Manufacturing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04AEB7E-3C2A-2C47-A0EC-BC280E1BCF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3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52"/>
    </mc:Choice>
    <mc:Fallback xmlns="">
      <p:transition spd="slow" advTm="65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2366EBA-92FD-44AE-87A9-25E5135EB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692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437F5FC-01F7-4EB4-81E7-C27D917E9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4B0CFF10-4805-4BFA-961B-1F60DAEB9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BE054536-C03E-4857-B4AE-D687A58F9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FE33E51C-23D8-43F5-98C4-A2ED2C4C99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89E18891-DEB2-4CFD-A907-2868B2A91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0002C1BB-DB60-4314-A2FC-203E54D94C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9B75BDFA-6D78-4FB1-9F21-5280855C4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0B632D6B-A327-41AB-BBCF-9A03AD2AB7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F514BBC5-1736-4813-BECB-5A6B6738E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94A2C868-7AEC-4209-BFA3-7185B11D3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FF56CB70-2B25-4695-ADC8-6092D0D112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BA411BEF-2182-4458-B9AF-1634B5C2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53F27E63-3F11-4C85-AC72-1EE8508C4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68B589BA-F70F-4E0B-94B9-EEB83EDF3F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9D0B991D-CB0A-415F-8D77-A5565F66F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701E99DE-74F0-41D1-BBF4-5A57053BB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C02EE40A-8F17-4182-9495-9506463B7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924210CA-0A35-4127-925F-D4084B7DC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DC13CEF1-DD2D-474C-B81C-820CEF3D9C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F889481A-8038-43E6-8EF1-A5F802CED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128BD14A-9093-4854-A73A-F666B2ED2D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22D884F4-76EC-4371-B903-E79CF191E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7C462C46-EFB7-4580-9921-DFC346FCC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23665" y="0"/>
            <a:ext cx="10268336" cy="6869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EE2BC80-F4EE-204E-A55E-9B879114C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485" y="841375"/>
            <a:ext cx="8620953" cy="1230570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3600" dirty="0">
                <a:solidFill>
                  <a:schemeClr val="accent1"/>
                </a:solidFill>
              </a:rPr>
              <a:t>Executive Interests in Securing Critical Infrastructures</a:t>
            </a:r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B8B918B4-AB10-4E3A-916E-A9625586E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797903" y="954813"/>
            <a:ext cx="300774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E296AB9-8076-BB41-B301-209A5ED8C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486" y="2249046"/>
            <a:ext cx="8068501" cy="396349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/>
              <a:t>Executive Orders:</a:t>
            </a:r>
          </a:p>
          <a:p>
            <a:r>
              <a:rPr lang="en-US" dirty="0"/>
              <a:t>Predominate emphasis toward securing the nation’s borders from foreign terrorist attacks.</a:t>
            </a:r>
            <a:br>
              <a:rPr lang="en-US" dirty="0"/>
            </a:br>
            <a:endParaRPr lang="en-US" dirty="0"/>
          </a:p>
          <a:p>
            <a:r>
              <a:rPr lang="en-US" sz="1600" dirty="0"/>
              <a:t>M</a:t>
            </a:r>
            <a:r>
              <a:rPr lang="en-US" dirty="0"/>
              <a:t>ajor focal point </a:t>
            </a:r>
            <a:r>
              <a:rPr lang="en-US" sz="2000" dirty="0"/>
              <a:t>- </a:t>
            </a:r>
            <a:r>
              <a:rPr lang="en-US" dirty="0"/>
              <a:t>Emphasis over most vulnerable assets:</a:t>
            </a:r>
          </a:p>
          <a:p>
            <a:pPr lvl="1"/>
            <a:r>
              <a:rPr lang="en-US" dirty="0"/>
              <a:t>Power Grids </a:t>
            </a:r>
          </a:p>
          <a:p>
            <a:pPr lvl="1"/>
            <a:r>
              <a:rPr lang="en-US" dirty="0"/>
              <a:t>Agriculture Production</a:t>
            </a:r>
          </a:p>
          <a:p>
            <a:pPr lvl="1"/>
            <a:r>
              <a:rPr lang="en-US" dirty="0"/>
              <a:t>Dams</a:t>
            </a:r>
          </a:p>
          <a:p>
            <a:pPr lvl="1"/>
            <a:r>
              <a:rPr lang="en-US" dirty="0"/>
              <a:t>Communication Networks </a:t>
            </a:r>
          </a:p>
          <a:p>
            <a:pPr lvl="1"/>
            <a:r>
              <a:rPr lang="en-US" dirty="0"/>
              <a:t>Waterways</a:t>
            </a:r>
            <a:endParaRPr lang="en-US" sz="13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21FCCDD-E0E9-D446-88FD-1EC4483D2F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3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595"/>
    </mc:Choice>
    <mc:Fallback xmlns="">
      <p:transition spd="slow" advTm="94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D77BF60-CC87-4027-B3A1-21222A987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39E3CBF9-BAA3-4654-9C20-8457916C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DF86235A-7821-4C9B-B00C-A6D4997EA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DE04CFF3-0067-40C4-A502-FD43E6373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3037DCE4-244D-4455-814F-C32C5AAF0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BB37AF1A-E10D-47F9-8CB6-CAC43089D3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80286243-26F2-40E9-83FD-D4200A16FF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D90A700B-85BC-45F8-9652-72A721761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BA84F2EA-FBDD-4B0B-8EEB-3112A02341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2B14D210-D95B-44BE-94CF-B8A899AFC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C97AA8A3-5D0D-4295-B878-4876554FD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DA6907CB-7510-4979-A274-5F202AC4F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CDC01392-803F-446A-B518-EE3CA21A7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648F6318-9253-44DE-9F80-3AAA08F158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2AEF689E-C7B9-4F8D-905C-142D1FC6F1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7FC3467E-0EFC-4845-B9D9-015017B4E1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7C220884-350B-4680-B923-7DD73FCBE2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0A1E7EC2-949A-4D2A-8140-AD021D38A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5464AFDF-444D-41C6-866D-234594CB55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F4AFC20A-B8F4-4340-8EE6-C281F05A91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55325372-8B9A-46B7-99C5-AD2EFBD677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8CE6AB0E-E26C-4FCA-9021-D1F2CFDDE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D2348D4-E1BA-4B8B-8E09-1F8CAC80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D155FD3-C0DD-42A7-8657-4C87201CD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Isosceles Triangle 22">
              <a:extLst>
                <a:ext uri="{FF2B5EF4-FFF2-40B4-BE49-F238E27FC236}">
                  <a16:creationId xmlns:a16="http://schemas.microsoft.com/office/drawing/2014/main" id="{BA7C20E1-83E3-4B4B-9C0E-AAF4383EE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2D16DDD-7A4B-45BF-92D2-3C3EB690F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1ADF8D49-9100-483A-BD47-470463D24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5EEAC30-4C6E-4265-B6CB-39A67CED3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03FDDFD1-231A-4DE4-8393-9917D50F4B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id="{141A2410-EE55-4769-899A-36E5017028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id="{A29F149D-5B86-4DF5-9B9C-3320B217C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id="{8897F62B-14B4-43A9-9023-0E3381B03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9">
              <a:extLst>
                <a:ext uri="{FF2B5EF4-FFF2-40B4-BE49-F238E27FC236}">
                  <a16:creationId xmlns:a16="http://schemas.microsoft.com/office/drawing/2014/main" id="{E61FA67A-5C2A-49E3-8CF4-39947E8AAB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7EA4C394-3E2A-4DC7-9E2E-C192E7EFCC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1">
              <a:extLst>
                <a:ext uri="{FF2B5EF4-FFF2-40B4-BE49-F238E27FC236}">
                  <a16:creationId xmlns:a16="http://schemas.microsoft.com/office/drawing/2014/main" id="{304076AF-4DBF-40EE-945B-5079CB4D9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2">
              <a:extLst>
                <a:ext uri="{FF2B5EF4-FFF2-40B4-BE49-F238E27FC236}">
                  <a16:creationId xmlns:a16="http://schemas.microsoft.com/office/drawing/2014/main" id="{453314F6-B174-4155-83CB-60CADADBF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3">
              <a:extLst>
                <a:ext uri="{FF2B5EF4-FFF2-40B4-BE49-F238E27FC236}">
                  <a16:creationId xmlns:a16="http://schemas.microsoft.com/office/drawing/2014/main" id="{1C53F01D-A586-4031-A878-D37FA5B235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4">
              <a:extLst>
                <a:ext uri="{FF2B5EF4-FFF2-40B4-BE49-F238E27FC236}">
                  <a16:creationId xmlns:a16="http://schemas.microsoft.com/office/drawing/2014/main" id="{148CBB11-EA57-449D-ACC8-139D5F207D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5">
              <a:extLst>
                <a:ext uri="{FF2B5EF4-FFF2-40B4-BE49-F238E27FC236}">
                  <a16:creationId xmlns:a16="http://schemas.microsoft.com/office/drawing/2014/main" id="{888AFEC8-18C8-4327-842F-C8AB08D1E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6">
              <a:extLst>
                <a:ext uri="{FF2B5EF4-FFF2-40B4-BE49-F238E27FC236}">
                  <a16:creationId xmlns:a16="http://schemas.microsoft.com/office/drawing/2014/main" id="{A75E1BD0-24B9-481A-8C6E-216BAA1DD3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7">
              <a:extLst>
                <a:ext uri="{FF2B5EF4-FFF2-40B4-BE49-F238E27FC236}">
                  <a16:creationId xmlns:a16="http://schemas.microsoft.com/office/drawing/2014/main" id="{650262A5-DAA6-4034-A3EF-5DAB616D0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8">
              <a:extLst>
                <a:ext uri="{FF2B5EF4-FFF2-40B4-BE49-F238E27FC236}">
                  <a16:creationId xmlns:a16="http://schemas.microsoft.com/office/drawing/2014/main" id="{5C8CD9EC-1EC2-412C-99F9-7B00CF327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9">
              <a:extLst>
                <a:ext uri="{FF2B5EF4-FFF2-40B4-BE49-F238E27FC236}">
                  <a16:creationId xmlns:a16="http://schemas.microsoft.com/office/drawing/2014/main" id="{4C52BA0A-320C-4065-84B3-1564D07FED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0">
              <a:extLst>
                <a:ext uri="{FF2B5EF4-FFF2-40B4-BE49-F238E27FC236}">
                  <a16:creationId xmlns:a16="http://schemas.microsoft.com/office/drawing/2014/main" id="{0486B18E-ED55-4A4F-9A8B-6116D8CBE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1">
              <a:extLst>
                <a:ext uri="{FF2B5EF4-FFF2-40B4-BE49-F238E27FC236}">
                  <a16:creationId xmlns:a16="http://schemas.microsoft.com/office/drawing/2014/main" id="{E26E0164-2DB7-4DAC-B397-D67CA93DF7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22">
              <a:extLst>
                <a:ext uri="{FF2B5EF4-FFF2-40B4-BE49-F238E27FC236}">
                  <a16:creationId xmlns:a16="http://schemas.microsoft.com/office/drawing/2014/main" id="{11862533-B4AC-4598-932D-59B4A62C0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23">
              <a:extLst>
                <a:ext uri="{FF2B5EF4-FFF2-40B4-BE49-F238E27FC236}">
                  <a16:creationId xmlns:a16="http://schemas.microsoft.com/office/drawing/2014/main" id="{3847EE90-5C98-4D28-86CD-62BDE45471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24">
              <a:extLst>
                <a:ext uri="{FF2B5EF4-FFF2-40B4-BE49-F238E27FC236}">
                  <a16:creationId xmlns:a16="http://schemas.microsoft.com/office/drawing/2014/main" id="{BC8B5119-8F1C-4E86-9F1B-968E4ABCD6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25">
              <a:extLst>
                <a:ext uri="{FF2B5EF4-FFF2-40B4-BE49-F238E27FC236}">
                  <a16:creationId xmlns:a16="http://schemas.microsoft.com/office/drawing/2014/main" id="{548D604F-593A-4067-83E9-4D09EDD8F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03524FB-66C6-4544-8CD7-849E98CA94B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515" r="4378" b="1"/>
          <a:stretch/>
        </p:blipFill>
        <p:spPr>
          <a:xfrm>
            <a:off x="-6190" y="475457"/>
            <a:ext cx="12191675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6BD9BC84-F1E6-4EAA-A8D4-FBA8A5124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156" y="1699589"/>
            <a:ext cx="3675191" cy="3470421"/>
            <a:chOff x="697168" y="1816768"/>
            <a:chExt cx="3675191" cy="3470421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C63C8FF2-1831-4E0E-A663-E4E136469F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168" y="1816768"/>
              <a:ext cx="3675191" cy="502920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Isosceles Triangle 22">
              <a:extLst>
                <a:ext uri="{FF2B5EF4-FFF2-40B4-BE49-F238E27FC236}">
                  <a16:creationId xmlns:a16="http://schemas.microsoft.com/office/drawing/2014/main" id="{C6640936-C662-441B-BDD8-871BFC7627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A2C69D4-394D-49CC-A526-A36AD3FB7F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5871B979-2855-4940-924F-3BAE854EB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620" y="2358391"/>
            <a:ext cx="3498979" cy="2453676"/>
          </a:xfr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sz="4000"/>
              <a:t>The Forgotten Sector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BBC8038-1CE2-401A-8C88-4B13496E6F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648" y="0"/>
            <a:ext cx="6102351" cy="6858000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7FED94-4805-AB47-8604-B1D9A42BF4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48447" y="803186"/>
            <a:ext cx="5638754" cy="52486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FFFFFE"/>
              </a:solidFill>
            </a:endParaRPr>
          </a:p>
          <a:p>
            <a:pPr algn="l"/>
            <a:r>
              <a:rPr lang="en-US" sz="2400" dirty="0">
                <a:solidFill>
                  <a:srgbClr val="FFFFFE"/>
                </a:solidFill>
              </a:rPr>
              <a:t>Information Technology: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US" sz="1800" dirty="0">
                <a:solidFill>
                  <a:srgbClr val="FFFFFE"/>
                </a:solidFill>
              </a:rPr>
              <a:t>Data Sharing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US" sz="1800" dirty="0">
                <a:solidFill>
                  <a:srgbClr val="FFFFFE"/>
                </a:solidFill>
              </a:rPr>
              <a:t>Personal Identification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US" sz="1800" dirty="0">
                <a:solidFill>
                  <a:srgbClr val="FFFFFE"/>
                </a:solidFill>
              </a:rPr>
              <a:t>Financial Transactions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US" sz="1800" dirty="0">
                <a:solidFill>
                  <a:srgbClr val="FFFFFE"/>
                </a:solidFill>
              </a:rPr>
              <a:t>Air Traffic Control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US" sz="1800" dirty="0">
                <a:solidFill>
                  <a:srgbClr val="FFFFFE"/>
                </a:solidFill>
              </a:rPr>
              <a:t>Communication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US" sz="1800" dirty="0">
                <a:solidFill>
                  <a:srgbClr val="FFFFFE"/>
                </a:solidFill>
              </a:rPr>
              <a:t>Dissemination of Intelligence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US" sz="1800" dirty="0">
                <a:solidFill>
                  <a:srgbClr val="FFFFFE"/>
                </a:solidFill>
              </a:rPr>
              <a:t>Infrastructure Management and Supervision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4A1906F-8B91-0144-ACBD-484702985D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571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6447"/>
    </mc:Choice>
    <mc:Fallback xmlns="">
      <p:transition spd="slow" advTm="36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3C5918A-1DC5-4CF3-AA27-00AA3088A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786683A-6FD6-4BF7-B3B0-DC3976773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274788" y="-15796"/>
            <a:ext cx="7911916" cy="6889592"/>
          </a:xfrm>
          <a:custGeom>
            <a:avLst/>
            <a:gdLst>
              <a:gd name="connsiteX0" fmla="*/ 1144064 w 7911916"/>
              <a:gd name="connsiteY0" fmla="*/ 0 h 6889592"/>
              <a:gd name="connsiteX1" fmla="*/ 7911916 w 7911916"/>
              <a:gd name="connsiteY1" fmla="*/ 0 h 6889592"/>
              <a:gd name="connsiteX2" fmla="*/ 7911916 w 7911916"/>
              <a:gd name="connsiteY2" fmla="*/ 6889592 h 6889592"/>
              <a:gd name="connsiteX3" fmla="*/ 1282780 w 7911916"/>
              <a:gd name="connsiteY3" fmla="*/ 6889592 h 6889592"/>
              <a:gd name="connsiteX4" fmla="*/ 1021588 w 7911916"/>
              <a:gd name="connsiteY4" fmla="*/ 6461391 h 6889592"/>
              <a:gd name="connsiteX5" fmla="*/ 841264 w 7911916"/>
              <a:gd name="connsiteY5" fmla="*/ 370936 h 6889592"/>
              <a:gd name="connsiteX6" fmla="*/ 1119707 w 7911916"/>
              <a:gd name="connsiteY6" fmla="*/ 26053 h 6889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11916" h="6889592">
                <a:moveTo>
                  <a:pt x="1144064" y="0"/>
                </a:moveTo>
                <a:lnTo>
                  <a:pt x="7911916" y="0"/>
                </a:lnTo>
                <a:lnTo>
                  <a:pt x="7911916" y="6889592"/>
                </a:lnTo>
                <a:lnTo>
                  <a:pt x="1282780" y="6889592"/>
                </a:lnTo>
                <a:lnTo>
                  <a:pt x="1021588" y="6461391"/>
                </a:lnTo>
                <a:cubicBezTo>
                  <a:pt x="-73086" y="4533675"/>
                  <a:pt x="-509682" y="2192905"/>
                  <a:pt x="841264" y="370936"/>
                </a:cubicBezTo>
                <a:cubicBezTo>
                  <a:pt x="928899" y="253509"/>
                  <a:pt x="1021859" y="138477"/>
                  <a:pt x="1119707" y="26053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5169E50-59FB-4AEE-B61D-44A882A4C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49750" y="-6726"/>
            <a:ext cx="5931659" cy="6871452"/>
          </a:xfrm>
          <a:custGeom>
            <a:avLst/>
            <a:gdLst>
              <a:gd name="connsiteX0" fmla="*/ 2429503 w 5931659"/>
              <a:gd name="connsiteY0" fmla="*/ 0 h 6871452"/>
              <a:gd name="connsiteX1" fmla="*/ 5931659 w 5931659"/>
              <a:gd name="connsiteY1" fmla="*/ 0 h 6871452"/>
              <a:gd name="connsiteX2" fmla="*/ 5931659 w 5931659"/>
              <a:gd name="connsiteY2" fmla="*/ 6871452 h 6871452"/>
              <a:gd name="connsiteX3" fmla="*/ 1302090 w 5931659"/>
              <a:gd name="connsiteY3" fmla="*/ 6871452 h 6871452"/>
              <a:gd name="connsiteX4" fmla="*/ 1257860 w 5931659"/>
              <a:gd name="connsiteY4" fmla="*/ 6820098 h 6871452"/>
              <a:gd name="connsiteX5" fmla="*/ 456609 w 5931659"/>
              <a:gd name="connsiteY5" fmla="*/ 1965059 h 6871452"/>
              <a:gd name="connsiteX6" fmla="*/ 2356353 w 5931659"/>
              <a:gd name="connsiteY6" fmla="*/ 42030 h 6871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1659" h="6871452">
                <a:moveTo>
                  <a:pt x="2429503" y="0"/>
                </a:moveTo>
                <a:lnTo>
                  <a:pt x="5931659" y="0"/>
                </a:lnTo>
                <a:lnTo>
                  <a:pt x="5931659" y="6871452"/>
                </a:lnTo>
                <a:lnTo>
                  <a:pt x="1302090" y="6871452"/>
                </a:lnTo>
                <a:lnTo>
                  <a:pt x="1257860" y="6820098"/>
                </a:lnTo>
                <a:cubicBezTo>
                  <a:pt x="121068" y="5395213"/>
                  <a:pt x="-469022" y="3541076"/>
                  <a:pt x="456609" y="1965059"/>
                </a:cubicBezTo>
                <a:cubicBezTo>
                  <a:pt x="919425" y="1178905"/>
                  <a:pt x="1583566" y="524859"/>
                  <a:pt x="2356353" y="42030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17C30F0-5A38-4B60-B632-3AF7C2780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33528" y="-3116"/>
            <a:ext cx="6766974" cy="6864232"/>
          </a:xfrm>
          <a:custGeom>
            <a:avLst/>
            <a:gdLst>
              <a:gd name="connsiteX0" fmla="*/ 2135088 w 6766974"/>
              <a:gd name="connsiteY0" fmla="*/ 0 h 6864232"/>
              <a:gd name="connsiteX1" fmla="*/ 6766974 w 6766974"/>
              <a:gd name="connsiteY1" fmla="*/ 0 h 6864232"/>
              <a:gd name="connsiteX2" fmla="*/ 6766974 w 6766974"/>
              <a:gd name="connsiteY2" fmla="*/ 6864232 h 6864232"/>
              <a:gd name="connsiteX3" fmla="*/ 1128977 w 6766974"/>
              <a:gd name="connsiteY3" fmla="*/ 6864232 h 6864232"/>
              <a:gd name="connsiteX4" fmla="*/ 1004776 w 6766974"/>
              <a:gd name="connsiteY4" fmla="*/ 6687663 h 6864232"/>
              <a:gd name="connsiteX5" fmla="*/ 709736 w 6766974"/>
              <a:gd name="connsiteY5" fmla="*/ 1521351 h 6864232"/>
              <a:gd name="connsiteX6" fmla="*/ 1896284 w 6766974"/>
              <a:gd name="connsiteY6" fmla="*/ 197391 h 6864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66974" h="6864232">
                <a:moveTo>
                  <a:pt x="2135088" y="0"/>
                </a:moveTo>
                <a:lnTo>
                  <a:pt x="6766974" y="0"/>
                </a:lnTo>
                <a:lnTo>
                  <a:pt x="6766974" y="6864232"/>
                </a:lnTo>
                <a:lnTo>
                  <a:pt x="1128977" y="6864232"/>
                </a:lnTo>
                <a:lnTo>
                  <a:pt x="1004776" y="6687663"/>
                </a:lnTo>
                <a:cubicBezTo>
                  <a:pt x="-54053" y="5122098"/>
                  <a:pt x="-463081" y="3202457"/>
                  <a:pt x="709736" y="1521351"/>
                </a:cubicBezTo>
                <a:cubicBezTo>
                  <a:pt x="1045443" y="1039181"/>
                  <a:pt x="1446565" y="592246"/>
                  <a:pt x="1896284" y="197391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200CBA5-3F2B-4AAC-9F86-99AFECC19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3136" y="0"/>
            <a:ext cx="5238864" cy="6858000"/>
          </a:xfrm>
          <a:custGeom>
            <a:avLst/>
            <a:gdLst>
              <a:gd name="connsiteX0" fmla="*/ 2829115 w 5238864"/>
              <a:gd name="connsiteY0" fmla="*/ 0 h 6864726"/>
              <a:gd name="connsiteX1" fmla="*/ 5238864 w 5238864"/>
              <a:gd name="connsiteY1" fmla="*/ 0 h 6864726"/>
              <a:gd name="connsiteX2" fmla="*/ 5238864 w 5238864"/>
              <a:gd name="connsiteY2" fmla="*/ 6864726 h 6864726"/>
              <a:gd name="connsiteX3" fmla="*/ 1518091 w 5238864"/>
              <a:gd name="connsiteY3" fmla="*/ 6864726 h 6864726"/>
              <a:gd name="connsiteX4" fmla="*/ 1435414 w 5238864"/>
              <a:gd name="connsiteY4" fmla="*/ 6778879 h 6864726"/>
              <a:gd name="connsiteX5" fmla="*/ 406006 w 5238864"/>
              <a:gd name="connsiteY5" fmla="*/ 2093910 h 6864726"/>
              <a:gd name="connsiteX6" fmla="*/ 2559142 w 5238864"/>
              <a:gd name="connsiteY6" fmla="*/ 124487 h 686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38864" h="6864726">
                <a:moveTo>
                  <a:pt x="2829115" y="0"/>
                </a:moveTo>
                <a:lnTo>
                  <a:pt x="5238864" y="0"/>
                </a:lnTo>
                <a:lnTo>
                  <a:pt x="5238864" y="6864726"/>
                </a:lnTo>
                <a:lnTo>
                  <a:pt x="1518091" y="6864726"/>
                </a:lnTo>
                <a:lnTo>
                  <a:pt x="1435414" y="6778879"/>
                </a:lnTo>
                <a:cubicBezTo>
                  <a:pt x="226066" y="5476104"/>
                  <a:pt x="-499346" y="3635393"/>
                  <a:pt x="406006" y="2093910"/>
                </a:cubicBezTo>
                <a:cubicBezTo>
                  <a:pt x="907547" y="1241972"/>
                  <a:pt x="1674986" y="564513"/>
                  <a:pt x="2559142" y="12448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0D1F5A8-00DB-9547-88F1-C58FC8BB6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928" y="1134142"/>
            <a:ext cx="3456122" cy="4589717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Department of Homeland Security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C56963A-E9BC-1144-AB23-E61449E73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224" y="804688"/>
            <a:ext cx="6293223" cy="6053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USA PATRIOT Act (2001):</a:t>
            </a:r>
          </a:p>
          <a:p>
            <a:pPr lvl="1"/>
            <a:r>
              <a:rPr lang="en-US" dirty="0"/>
              <a:t>Focus was on intelligence pertaining to threats upon physical and virtual security links </a:t>
            </a:r>
          </a:p>
          <a:p>
            <a:pPr lvl="1"/>
            <a:r>
              <a:rPr lang="en-US" dirty="0"/>
              <a:t>Weaknesses in intelligence and investigation protocols</a:t>
            </a:r>
          </a:p>
          <a:p>
            <a:pPr lvl="1"/>
            <a:r>
              <a:rPr lang="en-US" dirty="0"/>
              <a:t>Preyed upon innocent civilians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Realistic Threat of Transnational Terrorism</a:t>
            </a:r>
          </a:p>
          <a:p>
            <a:pPr lvl="1"/>
            <a:r>
              <a:rPr lang="en-US" dirty="0"/>
              <a:t>Al Qaeda and Leaderless Jihadism</a:t>
            </a:r>
          </a:p>
          <a:p>
            <a:pPr lvl="1"/>
            <a:r>
              <a:rPr lang="en-US" dirty="0"/>
              <a:t>ISIS and Lone Wolf, Suicide Attacks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Philosophical Transformations:</a:t>
            </a:r>
          </a:p>
          <a:p>
            <a:pPr lvl="1"/>
            <a:r>
              <a:rPr lang="en-US" dirty="0"/>
              <a:t>Cyber Threats</a:t>
            </a:r>
          </a:p>
          <a:p>
            <a:pPr lvl="1"/>
            <a:r>
              <a:rPr lang="en-US" dirty="0"/>
              <a:t>Air Travel Security</a:t>
            </a:r>
          </a:p>
          <a:p>
            <a:pPr lvl="1"/>
            <a:r>
              <a:rPr lang="en-US" dirty="0"/>
              <a:t>Immigration </a:t>
            </a:r>
          </a:p>
          <a:p>
            <a:pPr lvl="1"/>
            <a:endParaRPr lang="en-US" sz="14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FA6D492-FF0C-AF4E-8F16-D3620A0BE0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25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714"/>
    </mc:Choice>
    <mc:Fallback xmlns="">
      <p:transition spd="slow" advTm="96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10B6F4"/>
      </a:accent1>
      <a:accent2>
        <a:srgbClr val="3C78C3"/>
      </a:accent2>
      <a:accent3>
        <a:srgbClr val="9F52D0"/>
      </a:accent3>
      <a:accent4>
        <a:srgbClr val="D64198"/>
      </a:accent4>
      <a:accent5>
        <a:srgbClr val="DA2228"/>
      </a:accent5>
      <a:accent6>
        <a:srgbClr val="F18318"/>
      </a:accent6>
      <a:hlink>
        <a:srgbClr val="38DDEC"/>
      </a:hlink>
      <a:folHlink>
        <a:srgbClr val="A8DEE8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C0CB9708-C445-4049-9D7F-4C8684E69AF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{F48CB466-45C7-3744-A0D9-D50F2A07655F}tf16401369</Template>
  <TotalTime>153</TotalTime>
  <Words>989</Words>
  <Application>Microsoft Office PowerPoint</Application>
  <PresentationFormat>Widescreen</PresentationFormat>
  <Paragraphs>137</Paragraphs>
  <Slides>14</Slides>
  <Notes>2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Atlas</vt:lpstr>
      <vt:lpstr>Are We Truly Safe?  Assessing the Role of Technology in Thwarting Transnational Victimization</vt:lpstr>
      <vt:lpstr>Brittaney Dyer  Graduate Student University of North Georgia</vt:lpstr>
      <vt:lpstr>Biggest Concerns for the Nation?</vt:lpstr>
      <vt:lpstr>Addressing the Unknown</vt:lpstr>
      <vt:lpstr>Why Technology is so Important</vt:lpstr>
      <vt:lpstr>Critical Infrastructures</vt:lpstr>
      <vt:lpstr>Executive Interests in Securing Critical Infrastructures</vt:lpstr>
      <vt:lpstr>The Forgotten Sector</vt:lpstr>
      <vt:lpstr>Department of Homeland Security</vt:lpstr>
      <vt:lpstr>Role of Technology in Transnational Affairs</vt:lpstr>
      <vt:lpstr>Unforeseen Results from Technological Advancements</vt:lpstr>
      <vt:lpstr>5G Technology: Beneficial or Persistently Weak?</vt:lpstr>
      <vt:lpstr>Looming Problems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Are We Truly Safe?  Assessing the Role of Technology in Thwarting Transnational Victimization</dc:title>
  <dc:creator>Brittaney Dyer (BNDYER5402)</dc:creator>
  <cp:lastModifiedBy>Brittaney Dyer (BNDYER5402)</cp:lastModifiedBy>
  <cp:revision>24</cp:revision>
  <dcterms:created xsi:type="dcterms:W3CDTF">2020-10-08T00:00:45Z</dcterms:created>
  <dcterms:modified xsi:type="dcterms:W3CDTF">2020-10-13T22:55:24Z</dcterms:modified>
</cp:coreProperties>
</file>