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357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13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4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3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936311"/>
            <a:ext cx="20574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0D36-D9E4-E943-8D3F-D74CAF1FA28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36311"/>
            <a:ext cx="30861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936311"/>
            <a:ext cx="20574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AC56-E01A-F74D-9010-B0A5DC26A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5E45-F349-0641-9ADA-AF2384D8D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Addiction and Amnesty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BBB39-14F0-7B40-BDBC-E346DDE8A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Law Enforcement and Community Collaboration</a:t>
            </a:r>
          </a:p>
          <a:p>
            <a:endParaRPr lang="en-US" dirty="0"/>
          </a:p>
          <a:p>
            <a:r>
              <a:rPr lang="en-US" dirty="0"/>
              <a:t>Tanya Smith, Director</a:t>
            </a:r>
          </a:p>
          <a:p>
            <a:r>
              <a:rPr lang="en-US" dirty="0"/>
              <a:t>Office of Victim Services</a:t>
            </a:r>
          </a:p>
        </p:txBody>
      </p:sp>
    </p:spTree>
    <p:extLst>
      <p:ext uri="{BB962C8B-B14F-4D97-AF65-F5344CB8AC3E}">
        <p14:creationId xmlns:p14="http://schemas.microsoft.com/office/powerpoint/2010/main" val="250359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3245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/>
              <a:t>Addiction</a:t>
            </a:r>
          </a:p>
          <a:p>
            <a:pPr lvl="1"/>
            <a:r>
              <a:rPr lang="en-US" dirty="0"/>
              <a:t>Affects anyone – no preference for race, gender, socioeconomic status</a:t>
            </a:r>
          </a:p>
          <a:p>
            <a:pPr lvl="1"/>
            <a:r>
              <a:rPr lang="en-US" dirty="0"/>
              <a:t>LE – LAPD Addiction Prevention</a:t>
            </a:r>
          </a:p>
          <a:p>
            <a:pPr lvl="2"/>
            <a:r>
              <a:rPr lang="en-US" dirty="0"/>
              <a:t>Peer support program helping police officers avoid falling victim to alcohol/drug problems</a:t>
            </a:r>
          </a:p>
          <a:p>
            <a:pPr lvl="2"/>
            <a:r>
              <a:rPr lang="en-US" dirty="0"/>
              <a:t>Aids officer in receiving confidential treatment and avoid work related problems</a:t>
            </a:r>
          </a:p>
          <a:p>
            <a:r>
              <a:rPr lang="en-US" dirty="0"/>
              <a:t>Opioid epidemic</a:t>
            </a:r>
          </a:p>
          <a:p>
            <a:pPr lvl="1"/>
            <a:r>
              <a:rPr lang="en-US" dirty="0"/>
              <a:t>71k deaths in 2019 (CDC)</a:t>
            </a:r>
          </a:p>
          <a:p>
            <a:r>
              <a:rPr lang="en-US" dirty="0"/>
              <a:t>COVID complications</a:t>
            </a:r>
          </a:p>
          <a:p>
            <a:pPr lvl="1"/>
            <a:r>
              <a:rPr lang="en-US" dirty="0"/>
              <a:t>Quarantine = isolation = trigger = relapse</a:t>
            </a:r>
          </a:p>
        </p:txBody>
      </p:sp>
    </p:spTree>
    <p:extLst>
      <p:ext uri="{BB962C8B-B14F-4D97-AF65-F5344CB8AC3E}">
        <p14:creationId xmlns:p14="http://schemas.microsoft.com/office/powerpoint/2010/main" val="146582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Addiction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1045"/>
            <a:ext cx="7886700" cy="35216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Dual diagnosis – substance abuse disorder and mental illness </a:t>
            </a:r>
          </a:p>
          <a:p>
            <a:r>
              <a:rPr lang="en-US" dirty="0"/>
              <a:t>Pathways</a:t>
            </a:r>
          </a:p>
          <a:p>
            <a:pPr lvl="1"/>
            <a:r>
              <a:rPr lang="en-US" dirty="0"/>
              <a:t>Need to feel good, for pleasure</a:t>
            </a:r>
          </a:p>
          <a:p>
            <a:pPr lvl="1"/>
            <a:r>
              <a:rPr lang="en-US" dirty="0"/>
              <a:t>Need to relieve stress</a:t>
            </a:r>
          </a:p>
          <a:p>
            <a:pPr lvl="1"/>
            <a:r>
              <a:rPr lang="en-US" dirty="0"/>
              <a:t>Need to improve performance (athletes)</a:t>
            </a:r>
          </a:p>
          <a:p>
            <a:pPr lvl="1"/>
            <a:r>
              <a:rPr lang="en-US" dirty="0"/>
              <a:t>Curiosity and/or peer pressure</a:t>
            </a:r>
          </a:p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Impaired control</a:t>
            </a:r>
          </a:p>
          <a:p>
            <a:pPr lvl="1"/>
            <a:r>
              <a:rPr lang="en-US" dirty="0"/>
              <a:t>Social problems</a:t>
            </a:r>
          </a:p>
          <a:p>
            <a:pPr lvl="1"/>
            <a:r>
              <a:rPr lang="en-US" dirty="0"/>
              <a:t>Risky use</a:t>
            </a:r>
          </a:p>
          <a:p>
            <a:pPr lvl="1"/>
            <a:r>
              <a:rPr lang="en-US" dirty="0"/>
              <a:t>Drug tolerance</a:t>
            </a:r>
          </a:p>
        </p:txBody>
      </p:sp>
    </p:spTree>
    <p:extLst>
      <p:ext uri="{BB962C8B-B14F-4D97-AF65-F5344CB8AC3E}">
        <p14:creationId xmlns:p14="http://schemas.microsoft.com/office/powerpoint/2010/main" val="377306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Amnesty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2387"/>
            <a:ext cx="7886700" cy="36003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Limited legal immunity</a:t>
            </a:r>
          </a:p>
          <a:p>
            <a:pPr lvl="1"/>
            <a:r>
              <a:rPr lang="en-US" dirty="0"/>
              <a:t>Possession of certain drugs and paraphernalia </a:t>
            </a:r>
          </a:p>
          <a:p>
            <a:pPr lvl="1"/>
            <a:r>
              <a:rPr lang="en-US" dirty="0"/>
              <a:t>Possession and Consumption of Alcohol</a:t>
            </a:r>
          </a:p>
          <a:p>
            <a:pPr lvl="1"/>
            <a:r>
              <a:rPr lang="en-US" dirty="0"/>
              <a:t>Limited Immunity for Probation, Parole, and Other Violations</a:t>
            </a:r>
          </a:p>
          <a:p>
            <a:r>
              <a:rPr lang="en-US" dirty="0"/>
              <a:t>Naloxone</a:t>
            </a:r>
          </a:p>
          <a:p>
            <a:pPr lvl="1"/>
            <a:r>
              <a:rPr lang="en-US" dirty="0"/>
              <a:t>Non addictive – cannot be abused</a:t>
            </a:r>
          </a:p>
          <a:p>
            <a:pPr lvl="1"/>
            <a:r>
              <a:rPr lang="en-US" dirty="0"/>
              <a:t>Restores breathing and consciousness </a:t>
            </a:r>
          </a:p>
          <a:p>
            <a:pPr lvl="1"/>
            <a:r>
              <a:rPr lang="en-US" dirty="0"/>
              <a:t>No effect absent opioid</a:t>
            </a:r>
          </a:p>
          <a:p>
            <a:pPr lvl="1"/>
            <a:r>
              <a:rPr lang="en-US" dirty="0"/>
              <a:t>Onset: 1-3 </a:t>
            </a:r>
            <a:r>
              <a:rPr lang="en-US" dirty="0" err="1"/>
              <a:t>mins</a:t>
            </a:r>
            <a:r>
              <a:rPr lang="en-US" dirty="0"/>
              <a:t>, duration: 30-90 </a:t>
            </a:r>
            <a:r>
              <a:rPr lang="en-US" dirty="0" err="1"/>
              <a:t>mins</a:t>
            </a:r>
            <a:endParaRPr lang="en-US" dirty="0"/>
          </a:p>
          <a:p>
            <a:r>
              <a:rPr lang="en-US" dirty="0"/>
              <a:t>Fentanyl </a:t>
            </a:r>
          </a:p>
          <a:p>
            <a:pPr lvl="1"/>
            <a:r>
              <a:rPr lang="en-US" dirty="0"/>
              <a:t>50-100x more potent than morphine</a:t>
            </a:r>
          </a:p>
          <a:p>
            <a:pPr lvl="1"/>
            <a:r>
              <a:rPr lang="en-US" dirty="0"/>
              <a:t>May require more than one dose of naloxone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5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0710"/>
            <a:ext cx="7886700" cy="3502013"/>
          </a:xfrm>
        </p:spPr>
        <p:txBody>
          <a:bodyPr>
            <a:normAutofit/>
          </a:bodyPr>
          <a:lstStyle/>
          <a:p>
            <a:r>
              <a:rPr lang="en-US" dirty="0"/>
              <a:t>LE and community partnerships</a:t>
            </a:r>
          </a:p>
          <a:p>
            <a:pPr lvl="1"/>
            <a:r>
              <a:rPr lang="en-US" dirty="0"/>
              <a:t>Better methods of prevention education, intervention, and recovery</a:t>
            </a:r>
          </a:p>
          <a:p>
            <a:pPr lvl="2"/>
            <a:r>
              <a:rPr lang="en-US" dirty="0"/>
              <a:t>Education </a:t>
            </a:r>
          </a:p>
          <a:p>
            <a:pPr lvl="2"/>
            <a:r>
              <a:rPr lang="en-US" dirty="0"/>
              <a:t>Public health</a:t>
            </a:r>
          </a:p>
          <a:p>
            <a:pPr lvl="2"/>
            <a:r>
              <a:rPr lang="en-US" dirty="0"/>
              <a:t>Grassroots</a:t>
            </a:r>
          </a:p>
          <a:p>
            <a:pPr lvl="2"/>
            <a:r>
              <a:rPr lang="en-US" dirty="0"/>
              <a:t>Private medical/psychiatry/counseling </a:t>
            </a:r>
          </a:p>
          <a:p>
            <a:r>
              <a:rPr lang="en-US" dirty="0"/>
              <a:t>LE programs across the country</a:t>
            </a:r>
          </a:p>
          <a:p>
            <a:pPr lvl="1"/>
            <a:r>
              <a:rPr lang="en-US" dirty="0"/>
              <a:t>ANGEL – Gloucester, MA</a:t>
            </a:r>
          </a:p>
          <a:p>
            <a:pPr lvl="1"/>
            <a:r>
              <a:rPr lang="en-US" dirty="0"/>
              <a:t>ASSIST – Marietta, Ga</a:t>
            </a:r>
          </a:p>
          <a:p>
            <a:pPr lvl="1"/>
            <a:r>
              <a:rPr lang="en-US" dirty="0"/>
              <a:t>CAARE – Greenfield, WI</a:t>
            </a:r>
          </a:p>
          <a:p>
            <a:pPr lvl="1"/>
            <a:r>
              <a:rPr lang="en-US" dirty="0"/>
              <a:t>Assisting in Recovery – Bucks Police, PA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3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2679"/>
            <a:ext cx="7886700" cy="354004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National Alliance on Mental Illness (NAMI) hotline: 1-800-950-6264</a:t>
            </a:r>
          </a:p>
          <a:p>
            <a:pPr fontAlgn="base"/>
            <a:r>
              <a:rPr lang="en-US" dirty="0"/>
              <a:t>Substance Abuse and Mental Health Services Administration (SAMHSA)          hotline:1-800-662-4357   </a:t>
            </a:r>
          </a:p>
          <a:p>
            <a:pPr fontAlgn="base"/>
            <a:r>
              <a:rPr lang="en-US" dirty="0"/>
              <a:t>Valor House Recovery: https://www.valorhouse.net/ </a:t>
            </a:r>
          </a:p>
          <a:p>
            <a:pPr fontAlgn="base"/>
            <a:r>
              <a:rPr lang="en-US" dirty="0"/>
              <a:t>Someone Cares Atlanta:  https://someonecaresatl.org/</a:t>
            </a:r>
          </a:p>
          <a:p>
            <a:pPr fontAlgn="base"/>
            <a:r>
              <a:rPr lang="en-US" dirty="0"/>
              <a:t>St. Jude’s Recovery Center:  https://www.ascensahealth.org/</a:t>
            </a:r>
          </a:p>
          <a:p>
            <a:pPr fontAlgn="base"/>
            <a:r>
              <a:rPr lang="en-US" dirty="0"/>
              <a:t>Cornerstone of Recovery: https://www.cornerstoneofrecovery.com/</a:t>
            </a:r>
          </a:p>
          <a:p>
            <a:pPr fontAlgn="base"/>
            <a:r>
              <a:rPr lang="en-US" dirty="0"/>
              <a:t>The Extension: https://www.theextension.org/</a:t>
            </a:r>
          </a:p>
          <a:p>
            <a:pPr fontAlgn="base"/>
            <a:r>
              <a:rPr lang="en-US" dirty="0"/>
              <a:t>The Zone/ Davis Direction Foundation: https://thezonegeorgia.com/</a:t>
            </a:r>
          </a:p>
          <a:p>
            <a:pPr fontAlgn="base"/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: https://serfamilia.org/ </a:t>
            </a:r>
          </a:p>
          <a:p>
            <a:pPr fontAlgn="base"/>
            <a:r>
              <a:rPr lang="en-US" dirty="0"/>
              <a:t>ALANA Recovery Center: https://alanarecovery.com/</a:t>
            </a:r>
          </a:p>
          <a:p>
            <a:pPr fontAlgn="base"/>
            <a:r>
              <a:rPr lang="en-US" dirty="0"/>
              <a:t>Sober Living America: soberlivingamerica.org</a:t>
            </a:r>
          </a:p>
        </p:txBody>
      </p:sp>
    </p:spTree>
    <p:extLst>
      <p:ext uri="{BB962C8B-B14F-4D97-AF65-F5344CB8AC3E}">
        <p14:creationId xmlns:p14="http://schemas.microsoft.com/office/powerpoint/2010/main" val="1483591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363</Words>
  <Application>Microsoft Office PowerPoint</Application>
  <PresentationFormat>On-screen Show (16:9)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Addiction and Amnesty</vt:lpstr>
      <vt:lpstr>The Problem</vt:lpstr>
      <vt:lpstr>Understanding Addiction</vt:lpstr>
      <vt:lpstr>Amnesty</vt:lpstr>
      <vt:lpstr>Collaboration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Michael Shapiro</cp:lastModifiedBy>
  <cp:revision>19</cp:revision>
  <dcterms:created xsi:type="dcterms:W3CDTF">2019-08-16T16:55:48Z</dcterms:created>
  <dcterms:modified xsi:type="dcterms:W3CDTF">2020-10-09T20:11:46Z</dcterms:modified>
</cp:coreProperties>
</file>