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5" r:id="rId4"/>
    <p:sldId id="259" r:id="rId5"/>
    <p:sldId id="266" r:id="rId6"/>
    <p:sldId id="268" r:id="rId7"/>
    <p:sldId id="267" r:id="rId8"/>
    <p:sldId id="269" r:id="rId9"/>
    <p:sldId id="270" r:id="rId10"/>
    <p:sldId id="260" r:id="rId11"/>
    <p:sldId id="261" r:id="rId12"/>
    <p:sldId id="262" r:id="rId13"/>
    <p:sldId id="263"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6218F-B98C-41E8-8F58-AA04D15222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DE791F-F1FD-4393-8510-8919EB4F5F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E0AEAA-062E-4B7A-8639-ED5A3AD6EC31}"/>
              </a:ext>
            </a:extLst>
          </p:cNvPr>
          <p:cNvSpPr>
            <a:spLocks noGrp="1"/>
          </p:cNvSpPr>
          <p:nvPr>
            <p:ph type="dt" sz="half" idx="10"/>
          </p:nvPr>
        </p:nvSpPr>
        <p:spPr/>
        <p:txBody>
          <a:bodyPr/>
          <a:lstStyle/>
          <a:p>
            <a:fld id="{12F9D736-FC87-4E11-BDBF-2C5B8CE4511D}" type="datetimeFigureOut">
              <a:rPr lang="en-US" smtClean="0"/>
              <a:t>10/9/2020</a:t>
            </a:fld>
            <a:endParaRPr lang="en-US"/>
          </a:p>
        </p:txBody>
      </p:sp>
      <p:sp>
        <p:nvSpPr>
          <p:cNvPr id="5" name="Footer Placeholder 4">
            <a:extLst>
              <a:ext uri="{FF2B5EF4-FFF2-40B4-BE49-F238E27FC236}">
                <a16:creationId xmlns:a16="http://schemas.microsoft.com/office/drawing/2014/main" id="{B650050A-BC58-47D9-970B-67DE63B398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A46A06-B02D-42CA-B34F-052CA170C306}"/>
              </a:ext>
            </a:extLst>
          </p:cNvPr>
          <p:cNvSpPr>
            <a:spLocks noGrp="1"/>
          </p:cNvSpPr>
          <p:nvPr>
            <p:ph type="sldNum" sz="quarter" idx="12"/>
          </p:nvPr>
        </p:nvSpPr>
        <p:spPr/>
        <p:txBody>
          <a:bodyPr/>
          <a:lstStyle/>
          <a:p>
            <a:fld id="{DEE178D9-A619-499C-9440-769663986CAA}" type="slidenum">
              <a:rPr lang="en-US" smtClean="0"/>
              <a:t>‹#›</a:t>
            </a:fld>
            <a:endParaRPr lang="en-US"/>
          </a:p>
        </p:txBody>
      </p:sp>
    </p:spTree>
    <p:extLst>
      <p:ext uri="{BB962C8B-B14F-4D97-AF65-F5344CB8AC3E}">
        <p14:creationId xmlns:p14="http://schemas.microsoft.com/office/powerpoint/2010/main" val="2280713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FB8EB-4D9B-476A-8AAE-EDCED98E16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8B3D6C-8F17-4479-A6AB-EB497EC83E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3F419A-CF32-4541-80A7-13EFE0B17008}"/>
              </a:ext>
            </a:extLst>
          </p:cNvPr>
          <p:cNvSpPr>
            <a:spLocks noGrp="1"/>
          </p:cNvSpPr>
          <p:nvPr>
            <p:ph type="dt" sz="half" idx="10"/>
          </p:nvPr>
        </p:nvSpPr>
        <p:spPr/>
        <p:txBody>
          <a:bodyPr/>
          <a:lstStyle/>
          <a:p>
            <a:fld id="{12F9D736-FC87-4E11-BDBF-2C5B8CE4511D}" type="datetimeFigureOut">
              <a:rPr lang="en-US" smtClean="0"/>
              <a:t>10/9/2020</a:t>
            </a:fld>
            <a:endParaRPr lang="en-US"/>
          </a:p>
        </p:txBody>
      </p:sp>
      <p:sp>
        <p:nvSpPr>
          <p:cNvPr id="5" name="Footer Placeholder 4">
            <a:extLst>
              <a:ext uri="{FF2B5EF4-FFF2-40B4-BE49-F238E27FC236}">
                <a16:creationId xmlns:a16="http://schemas.microsoft.com/office/drawing/2014/main" id="{A044EDC3-8469-4CEE-AEB7-1916B927E9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93C946-F630-457A-93DB-187063DBF05C}"/>
              </a:ext>
            </a:extLst>
          </p:cNvPr>
          <p:cNvSpPr>
            <a:spLocks noGrp="1"/>
          </p:cNvSpPr>
          <p:nvPr>
            <p:ph type="sldNum" sz="quarter" idx="12"/>
          </p:nvPr>
        </p:nvSpPr>
        <p:spPr/>
        <p:txBody>
          <a:bodyPr/>
          <a:lstStyle/>
          <a:p>
            <a:fld id="{DEE178D9-A619-499C-9440-769663986CAA}" type="slidenum">
              <a:rPr lang="en-US" smtClean="0"/>
              <a:t>‹#›</a:t>
            </a:fld>
            <a:endParaRPr lang="en-US"/>
          </a:p>
        </p:txBody>
      </p:sp>
    </p:spTree>
    <p:extLst>
      <p:ext uri="{BB962C8B-B14F-4D97-AF65-F5344CB8AC3E}">
        <p14:creationId xmlns:p14="http://schemas.microsoft.com/office/powerpoint/2010/main" val="806860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1379AB-CDC2-45F1-9DD7-0576D55E5B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D3D679-2057-4DBF-BB76-5A4C8C4D09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E1AC89-DDF0-4890-85E6-01094A171955}"/>
              </a:ext>
            </a:extLst>
          </p:cNvPr>
          <p:cNvSpPr>
            <a:spLocks noGrp="1"/>
          </p:cNvSpPr>
          <p:nvPr>
            <p:ph type="dt" sz="half" idx="10"/>
          </p:nvPr>
        </p:nvSpPr>
        <p:spPr/>
        <p:txBody>
          <a:bodyPr/>
          <a:lstStyle/>
          <a:p>
            <a:fld id="{12F9D736-FC87-4E11-BDBF-2C5B8CE4511D}" type="datetimeFigureOut">
              <a:rPr lang="en-US" smtClean="0"/>
              <a:t>10/9/2020</a:t>
            </a:fld>
            <a:endParaRPr lang="en-US"/>
          </a:p>
        </p:txBody>
      </p:sp>
      <p:sp>
        <p:nvSpPr>
          <p:cNvPr id="5" name="Footer Placeholder 4">
            <a:extLst>
              <a:ext uri="{FF2B5EF4-FFF2-40B4-BE49-F238E27FC236}">
                <a16:creationId xmlns:a16="http://schemas.microsoft.com/office/drawing/2014/main" id="{52A5F918-326A-49C7-A936-119C3DD7CB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4FC912-25E9-4BD7-AE64-DA2397867F81}"/>
              </a:ext>
            </a:extLst>
          </p:cNvPr>
          <p:cNvSpPr>
            <a:spLocks noGrp="1"/>
          </p:cNvSpPr>
          <p:nvPr>
            <p:ph type="sldNum" sz="quarter" idx="12"/>
          </p:nvPr>
        </p:nvSpPr>
        <p:spPr/>
        <p:txBody>
          <a:bodyPr/>
          <a:lstStyle/>
          <a:p>
            <a:fld id="{DEE178D9-A619-499C-9440-769663986CAA}" type="slidenum">
              <a:rPr lang="en-US" smtClean="0"/>
              <a:t>‹#›</a:t>
            </a:fld>
            <a:endParaRPr lang="en-US"/>
          </a:p>
        </p:txBody>
      </p:sp>
    </p:spTree>
    <p:extLst>
      <p:ext uri="{BB962C8B-B14F-4D97-AF65-F5344CB8AC3E}">
        <p14:creationId xmlns:p14="http://schemas.microsoft.com/office/powerpoint/2010/main" val="294968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C236B-1070-47A9-B18E-6977389E49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BC1CB6-77D8-4484-A14D-A743C9F55E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96FF90-54AF-4D5D-98BB-A4A57B58F67C}"/>
              </a:ext>
            </a:extLst>
          </p:cNvPr>
          <p:cNvSpPr>
            <a:spLocks noGrp="1"/>
          </p:cNvSpPr>
          <p:nvPr>
            <p:ph type="dt" sz="half" idx="10"/>
          </p:nvPr>
        </p:nvSpPr>
        <p:spPr/>
        <p:txBody>
          <a:bodyPr/>
          <a:lstStyle/>
          <a:p>
            <a:fld id="{12F9D736-FC87-4E11-BDBF-2C5B8CE4511D}" type="datetimeFigureOut">
              <a:rPr lang="en-US" smtClean="0"/>
              <a:t>10/9/2020</a:t>
            </a:fld>
            <a:endParaRPr lang="en-US"/>
          </a:p>
        </p:txBody>
      </p:sp>
      <p:sp>
        <p:nvSpPr>
          <p:cNvPr id="5" name="Footer Placeholder 4">
            <a:extLst>
              <a:ext uri="{FF2B5EF4-FFF2-40B4-BE49-F238E27FC236}">
                <a16:creationId xmlns:a16="http://schemas.microsoft.com/office/drawing/2014/main" id="{D0774D73-E1F9-446D-9653-42140169C4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F6DA7B-D1C2-421D-B3A5-D65407985E26}"/>
              </a:ext>
            </a:extLst>
          </p:cNvPr>
          <p:cNvSpPr>
            <a:spLocks noGrp="1"/>
          </p:cNvSpPr>
          <p:nvPr>
            <p:ph type="sldNum" sz="quarter" idx="12"/>
          </p:nvPr>
        </p:nvSpPr>
        <p:spPr/>
        <p:txBody>
          <a:bodyPr/>
          <a:lstStyle/>
          <a:p>
            <a:fld id="{DEE178D9-A619-499C-9440-769663986CAA}" type="slidenum">
              <a:rPr lang="en-US" smtClean="0"/>
              <a:t>‹#›</a:t>
            </a:fld>
            <a:endParaRPr lang="en-US"/>
          </a:p>
        </p:txBody>
      </p:sp>
    </p:spTree>
    <p:extLst>
      <p:ext uri="{BB962C8B-B14F-4D97-AF65-F5344CB8AC3E}">
        <p14:creationId xmlns:p14="http://schemas.microsoft.com/office/powerpoint/2010/main" val="1881474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7983D-5CE1-48C9-B5C8-455C624FA6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23AA47-5089-4987-9FD6-0DFDC16B28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0C14F9-52B6-41AD-99C0-98BB693B511B}"/>
              </a:ext>
            </a:extLst>
          </p:cNvPr>
          <p:cNvSpPr>
            <a:spLocks noGrp="1"/>
          </p:cNvSpPr>
          <p:nvPr>
            <p:ph type="dt" sz="half" idx="10"/>
          </p:nvPr>
        </p:nvSpPr>
        <p:spPr/>
        <p:txBody>
          <a:bodyPr/>
          <a:lstStyle/>
          <a:p>
            <a:fld id="{12F9D736-FC87-4E11-BDBF-2C5B8CE4511D}" type="datetimeFigureOut">
              <a:rPr lang="en-US" smtClean="0"/>
              <a:t>10/9/2020</a:t>
            </a:fld>
            <a:endParaRPr lang="en-US"/>
          </a:p>
        </p:txBody>
      </p:sp>
      <p:sp>
        <p:nvSpPr>
          <p:cNvPr id="5" name="Footer Placeholder 4">
            <a:extLst>
              <a:ext uri="{FF2B5EF4-FFF2-40B4-BE49-F238E27FC236}">
                <a16:creationId xmlns:a16="http://schemas.microsoft.com/office/drawing/2014/main" id="{B18569DB-E09F-4773-B5DE-0CA40B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974597-E2C7-45E8-8345-C3F9AE40E72E}"/>
              </a:ext>
            </a:extLst>
          </p:cNvPr>
          <p:cNvSpPr>
            <a:spLocks noGrp="1"/>
          </p:cNvSpPr>
          <p:nvPr>
            <p:ph type="sldNum" sz="quarter" idx="12"/>
          </p:nvPr>
        </p:nvSpPr>
        <p:spPr/>
        <p:txBody>
          <a:bodyPr/>
          <a:lstStyle/>
          <a:p>
            <a:fld id="{DEE178D9-A619-499C-9440-769663986CAA}" type="slidenum">
              <a:rPr lang="en-US" smtClean="0"/>
              <a:t>‹#›</a:t>
            </a:fld>
            <a:endParaRPr lang="en-US"/>
          </a:p>
        </p:txBody>
      </p:sp>
    </p:spTree>
    <p:extLst>
      <p:ext uri="{BB962C8B-B14F-4D97-AF65-F5344CB8AC3E}">
        <p14:creationId xmlns:p14="http://schemas.microsoft.com/office/powerpoint/2010/main" val="348479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7C66B-F5BE-424F-8A76-F0FC10FDAB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138148-5B70-4F51-B8C5-1897631E43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D4CAAE-29F6-48D9-AF5E-B04DEDCC1D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616C7F-F8B8-4A55-B638-2A3CF42E16EF}"/>
              </a:ext>
            </a:extLst>
          </p:cNvPr>
          <p:cNvSpPr>
            <a:spLocks noGrp="1"/>
          </p:cNvSpPr>
          <p:nvPr>
            <p:ph type="dt" sz="half" idx="10"/>
          </p:nvPr>
        </p:nvSpPr>
        <p:spPr/>
        <p:txBody>
          <a:bodyPr/>
          <a:lstStyle/>
          <a:p>
            <a:fld id="{12F9D736-FC87-4E11-BDBF-2C5B8CE4511D}" type="datetimeFigureOut">
              <a:rPr lang="en-US" smtClean="0"/>
              <a:t>10/9/2020</a:t>
            </a:fld>
            <a:endParaRPr lang="en-US"/>
          </a:p>
        </p:txBody>
      </p:sp>
      <p:sp>
        <p:nvSpPr>
          <p:cNvPr id="6" name="Footer Placeholder 5">
            <a:extLst>
              <a:ext uri="{FF2B5EF4-FFF2-40B4-BE49-F238E27FC236}">
                <a16:creationId xmlns:a16="http://schemas.microsoft.com/office/drawing/2014/main" id="{35FECF2C-F310-4BE6-A20C-52ECEF082F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C4A750-8D18-46B6-8290-BAB2258A40F1}"/>
              </a:ext>
            </a:extLst>
          </p:cNvPr>
          <p:cNvSpPr>
            <a:spLocks noGrp="1"/>
          </p:cNvSpPr>
          <p:nvPr>
            <p:ph type="sldNum" sz="quarter" idx="12"/>
          </p:nvPr>
        </p:nvSpPr>
        <p:spPr/>
        <p:txBody>
          <a:bodyPr/>
          <a:lstStyle/>
          <a:p>
            <a:fld id="{DEE178D9-A619-499C-9440-769663986CAA}" type="slidenum">
              <a:rPr lang="en-US" smtClean="0"/>
              <a:t>‹#›</a:t>
            </a:fld>
            <a:endParaRPr lang="en-US"/>
          </a:p>
        </p:txBody>
      </p:sp>
    </p:spTree>
    <p:extLst>
      <p:ext uri="{BB962C8B-B14F-4D97-AF65-F5344CB8AC3E}">
        <p14:creationId xmlns:p14="http://schemas.microsoft.com/office/powerpoint/2010/main" val="1240202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47784-0755-4B30-B974-C1AD9DE20F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6AC945-DF22-41C5-A7D9-015E1EAE8A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ED3217-B1CD-431D-A3FC-9638A05783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14BE8E-23DE-45A1-B592-D47CBCDC4E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E981BF-3BF1-4CEA-96A3-FF8222C889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1C807F-0E32-4F34-A442-CD97CABFFA48}"/>
              </a:ext>
            </a:extLst>
          </p:cNvPr>
          <p:cNvSpPr>
            <a:spLocks noGrp="1"/>
          </p:cNvSpPr>
          <p:nvPr>
            <p:ph type="dt" sz="half" idx="10"/>
          </p:nvPr>
        </p:nvSpPr>
        <p:spPr/>
        <p:txBody>
          <a:bodyPr/>
          <a:lstStyle/>
          <a:p>
            <a:fld id="{12F9D736-FC87-4E11-BDBF-2C5B8CE4511D}" type="datetimeFigureOut">
              <a:rPr lang="en-US" smtClean="0"/>
              <a:t>10/9/2020</a:t>
            </a:fld>
            <a:endParaRPr lang="en-US"/>
          </a:p>
        </p:txBody>
      </p:sp>
      <p:sp>
        <p:nvSpPr>
          <p:cNvPr id="8" name="Footer Placeholder 7">
            <a:extLst>
              <a:ext uri="{FF2B5EF4-FFF2-40B4-BE49-F238E27FC236}">
                <a16:creationId xmlns:a16="http://schemas.microsoft.com/office/drawing/2014/main" id="{5BCC3D68-E5E0-46AD-B7B1-231BC9BF1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7C0361-586F-4801-A16A-0B01567273F3}"/>
              </a:ext>
            </a:extLst>
          </p:cNvPr>
          <p:cNvSpPr>
            <a:spLocks noGrp="1"/>
          </p:cNvSpPr>
          <p:nvPr>
            <p:ph type="sldNum" sz="quarter" idx="12"/>
          </p:nvPr>
        </p:nvSpPr>
        <p:spPr/>
        <p:txBody>
          <a:bodyPr/>
          <a:lstStyle/>
          <a:p>
            <a:fld id="{DEE178D9-A619-499C-9440-769663986CAA}" type="slidenum">
              <a:rPr lang="en-US" smtClean="0"/>
              <a:t>‹#›</a:t>
            </a:fld>
            <a:endParaRPr lang="en-US"/>
          </a:p>
        </p:txBody>
      </p:sp>
    </p:spTree>
    <p:extLst>
      <p:ext uri="{BB962C8B-B14F-4D97-AF65-F5344CB8AC3E}">
        <p14:creationId xmlns:p14="http://schemas.microsoft.com/office/powerpoint/2010/main" val="2925304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79555-A7F6-41EB-BA90-FEF06CBF83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D0D0F2-516A-4E31-9D1E-31E7CE38ADA5}"/>
              </a:ext>
            </a:extLst>
          </p:cNvPr>
          <p:cNvSpPr>
            <a:spLocks noGrp="1"/>
          </p:cNvSpPr>
          <p:nvPr>
            <p:ph type="dt" sz="half" idx="10"/>
          </p:nvPr>
        </p:nvSpPr>
        <p:spPr/>
        <p:txBody>
          <a:bodyPr/>
          <a:lstStyle/>
          <a:p>
            <a:fld id="{12F9D736-FC87-4E11-BDBF-2C5B8CE4511D}" type="datetimeFigureOut">
              <a:rPr lang="en-US" smtClean="0"/>
              <a:t>10/9/2020</a:t>
            </a:fld>
            <a:endParaRPr lang="en-US"/>
          </a:p>
        </p:txBody>
      </p:sp>
      <p:sp>
        <p:nvSpPr>
          <p:cNvPr id="4" name="Footer Placeholder 3">
            <a:extLst>
              <a:ext uri="{FF2B5EF4-FFF2-40B4-BE49-F238E27FC236}">
                <a16:creationId xmlns:a16="http://schemas.microsoft.com/office/drawing/2014/main" id="{5C838EE7-F946-41F7-8829-95E1349F4E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854C77-74DA-49CA-A491-7F98FCE6E069}"/>
              </a:ext>
            </a:extLst>
          </p:cNvPr>
          <p:cNvSpPr>
            <a:spLocks noGrp="1"/>
          </p:cNvSpPr>
          <p:nvPr>
            <p:ph type="sldNum" sz="quarter" idx="12"/>
          </p:nvPr>
        </p:nvSpPr>
        <p:spPr/>
        <p:txBody>
          <a:bodyPr/>
          <a:lstStyle/>
          <a:p>
            <a:fld id="{DEE178D9-A619-499C-9440-769663986CAA}" type="slidenum">
              <a:rPr lang="en-US" smtClean="0"/>
              <a:t>‹#›</a:t>
            </a:fld>
            <a:endParaRPr lang="en-US"/>
          </a:p>
        </p:txBody>
      </p:sp>
    </p:spTree>
    <p:extLst>
      <p:ext uri="{BB962C8B-B14F-4D97-AF65-F5344CB8AC3E}">
        <p14:creationId xmlns:p14="http://schemas.microsoft.com/office/powerpoint/2010/main" val="650184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258441-A08E-4DB4-943A-808F81CFA35F}"/>
              </a:ext>
            </a:extLst>
          </p:cNvPr>
          <p:cNvSpPr>
            <a:spLocks noGrp="1"/>
          </p:cNvSpPr>
          <p:nvPr>
            <p:ph type="dt" sz="half" idx="10"/>
          </p:nvPr>
        </p:nvSpPr>
        <p:spPr/>
        <p:txBody>
          <a:bodyPr/>
          <a:lstStyle/>
          <a:p>
            <a:fld id="{12F9D736-FC87-4E11-BDBF-2C5B8CE4511D}" type="datetimeFigureOut">
              <a:rPr lang="en-US" smtClean="0"/>
              <a:t>10/9/2020</a:t>
            </a:fld>
            <a:endParaRPr lang="en-US"/>
          </a:p>
        </p:txBody>
      </p:sp>
      <p:sp>
        <p:nvSpPr>
          <p:cNvPr id="3" name="Footer Placeholder 2">
            <a:extLst>
              <a:ext uri="{FF2B5EF4-FFF2-40B4-BE49-F238E27FC236}">
                <a16:creationId xmlns:a16="http://schemas.microsoft.com/office/drawing/2014/main" id="{DFFB5EE0-6D8D-4EC2-81F0-E94DEEF269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374F76-7655-48D5-9BB6-F768612C5D5E}"/>
              </a:ext>
            </a:extLst>
          </p:cNvPr>
          <p:cNvSpPr>
            <a:spLocks noGrp="1"/>
          </p:cNvSpPr>
          <p:nvPr>
            <p:ph type="sldNum" sz="quarter" idx="12"/>
          </p:nvPr>
        </p:nvSpPr>
        <p:spPr/>
        <p:txBody>
          <a:bodyPr/>
          <a:lstStyle/>
          <a:p>
            <a:fld id="{DEE178D9-A619-499C-9440-769663986CAA}" type="slidenum">
              <a:rPr lang="en-US" smtClean="0"/>
              <a:t>‹#›</a:t>
            </a:fld>
            <a:endParaRPr lang="en-US"/>
          </a:p>
        </p:txBody>
      </p:sp>
    </p:spTree>
    <p:extLst>
      <p:ext uri="{BB962C8B-B14F-4D97-AF65-F5344CB8AC3E}">
        <p14:creationId xmlns:p14="http://schemas.microsoft.com/office/powerpoint/2010/main" val="3502653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49905-0971-41A9-8667-DD1FB8D6A3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F8C2F0-765F-4902-92DE-0C05AABFFE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EF370B-877A-49B2-84F4-5053D7AEA0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8E82E6-EC5E-4A65-A731-88806C377A7E}"/>
              </a:ext>
            </a:extLst>
          </p:cNvPr>
          <p:cNvSpPr>
            <a:spLocks noGrp="1"/>
          </p:cNvSpPr>
          <p:nvPr>
            <p:ph type="dt" sz="half" idx="10"/>
          </p:nvPr>
        </p:nvSpPr>
        <p:spPr/>
        <p:txBody>
          <a:bodyPr/>
          <a:lstStyle/>
          <a:p>
            <a:fld id="{12F9D736-FC87-4E11-BDBF-2C5B8CE4511D}" type="datetimeFigureOut">
              <a:rPr lang="en-US" smtClean="0"/>
              <a:t>10/9/2020</a:t>
            </a:fld>
            <a:endParaRPr lang="en-US"/>
          </a:p>
        </p:txBody>
      </p:sp>
      <p:sp>
        <p:nvSpPr>
          <p:cNvPr id="6" name="Footer Placeholder 5">
            <a:extLst>
              <a:ext uri="{FF2B5EF4-FFF2-40B4-BE49-F238E27FC236}">
                <a16:creationId xmlns:a16="http://schemas.microsoft.com/office/drawing/2014/main" id="{58B2773B-F0FC-43C3-A405-C22D2EC558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606CB1-EB31-4B8C-BC98-2F3451752DEC}"/>
              </a:ext>
            </a:extLst>
          </p:cNvPr>
          <p:cNvSpPr>
            <a:spLocks noGrp="1"/>
          </p:cNvSpPr>
          <p:nvPr>
            <p:ph type="sldNum" sz="quarter" idx="12"/>
          </p:nvPr>
        </p:nvSpPr>
        <p:spPr/>
        <p:txBody>
          <a:bodyPr/>
          <a:lstStyle/>
          <a:p>
            <a:fld id="{DEE178D9-A619-499C-9440-769663986CAA}" type="slidenum">
              <a:rPr lang="en-US" smtClean="0"/>
              <a:t>‹#›</a:t>
            </a:fld>
            <a:endParaRPr lang="en-US"/>
          </a:p>
        </p:txBody>
      </p:sp>
    </p:spTree>
    <p:extLst>
      <p:ext uri="{BB962C8B-B14F-4D97-AF65-F5344CB8AC3E}">
        <p14:creationId xmlns:p14="http://schemas.microsoft.com/office/powerpoint/2010/main" val="3864180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30345-6628-4CD4-864C-7ED1DBE976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A5ECB55-F5E7-4C9F-AD25-57E8C08FEB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03C55-070F-4855-91F9-57D848320E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1DC893-4B4A-41A5-BEE6-8A2E63C20A1A}"/>
              </a:ext>
            </a:extLst>
          </p:cNvPr>
          <p:cNvSpPr>
            <a:spLocks noGrp="1"/>
          </p:cNvSpPr>
          <p:nvPr>
            <p:ph type="dt" sz="half" idx="10"/>
          </p:nvPr>
        </p:nvSpPr>
        <p:spPr/>
        <p:txBody>
          <a:bodyPr/>
          <a:lstStyle/>
          <a:p>
            <a:fld id="{12F9D736-FC87-4E11-BDBF-2C5B8CE4511D}" type="datetimeFigureOut">
              <a:rPr lang="en-US" smtClean="0"/>
              <a:t>10/9/2020</a:t>
            </a:fld>
            <a:endParaRPr lang="en-US"/>
          </a:p>
        </p:txBody>
      </p:sp>
      <p:sp>
        <p:nvSpPr>
          <p:cNvPr id="6" name="Footer Placeholder 5">
            <a:extLst>
              <a:ext uri="{FF2B5EF4-FFF2-40B4-BE49-F238E27FC236}">
                <a16:creationId xmlns:a16="http://schemas.microsoft.com/office/drawing/2014/main" id="{E4A0FECE-195E-4778-BB70-48FEFCEE33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AD8487-DC01-4286-ABCF-13A3198CAAAF}"/>
              </a:ext>
            </a:extLst>
          </p:cNvPr>
          <p:cNvSpPr>
            <a:spLocks noGrp="1"/>
          </p:cNvSpPr>
          <p:nvPr>
            <p:ph type="sldNum" sz="quarter" idx="12"/>
          </p:nvPr>
        </p:nvSpPr>
        <p:spPr/>
        <p:txBody>
          <a:bodyPr/>
          <a:lstStyle/>
          <a:p>
            <a:fld id="{DEE178D9-A619-499C-9440-769663986CAA}" type="slidenum">
              <a:rPr lang="en-US" smtClean="0"/>
              <a:t>‹#›</a:t>
            </a:fld>
            <a:endParaRPr lang="en-US"/>
          </a:p>
        </p:txBody>
      </p:sp>
    </p:spTree>
    <p:extLst>
      <p:ext uri="{BB962C8B-B14F-4D97-AF65-F5344CB8AC3E}">
        <p14:creationId xmlns:p14="http://schemas.microsoft.com/office/powerpoint/2010/main" val="3720323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060E3F-84BE-4D15-86A2-2FB3597A39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1F09EB-9D96-4A14-85FC-190E04A0A3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DDE9B3-796A-4A7D-983C-C2BDB7F490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9D736-FC87-4E11-BDBF-2C5B8CE4511D}" type="datetimeFigureOut">
              <a:rPr lang="en-US" smtClean="0"/>
              <a:t>10/9/2020</a:t>
            </a:fld>
            <a:endParaRPr lang="en-US"/>
          </a:p>
        </p:txBody>
      </p:sp>
      <p:sp>
        <p:nvSpPr>
          <p:cNvPr id="5" name="Footer Placeholder 4">
            <a:extLst>
              <a:ext uri="{FF2B5EF4-FFF2-40B4-BE49-F238E27FC236}">
                <a16:creationId xmlns:a16="http://schemas.microsoft.com/office/drawing/2014/main" id="{BC804EFF-623D-4BCD-93BB-D783994B20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0C8BB0-9E2A-4701-8A6F-BECDA67A52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E178D9-A619-499C-9440-769663986CAA}" type="slidenum">
              <a:rPr lang="en-US" smtClean="0"/>
              <a:t>‹#›</a:t>
            </a:fld>
            <a:endParaRPr lang="en-US"/>
          </a:p>
        </p:txBody>
      </p:sp>
    </p:spTree>
    <p:extLst>
      <p:ext uri="{BB962C8B-B14F-4D97-AF65-F5344CB8AC3E}">
        <p14:creationId xmlns:p14="http://schemas.microsoft.com/office/powerpoint/2010/main" val="4754881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E8917-64EB-4343-9B2F-E41F82162E6F}"/>
              </a:ext>
            </a:extLst>
          </p:cNvPr>
          <p:cNvSpPr>
            <a:spLocks noGrp="1"/>
          </p:cNvSpPr>
          <p:nvPr>
            <p:ph type="ctrTitle"/>
          </p:nvPr>
        </p:nvSpPr>
        <p:spPr>
          <a:xfrm>
            <a:off x="1524000" y="293298"/>
            <a:ext cx="9144000" cy="2536165"/>
          </a:xfrm>
        </p:spPr>
        <p:txBody>
          <a:bodyPr>
            <a:normAutofit fontScale="90000"/>
          </a:bodyPr>
          <a:lstStyle/>
          <a:p>
            <a:br>
              <a:rPr lang="en-US" sz="3100" b="1" dirty="0"/>
            </a:br>
            <a:br>
              <a:rPr lang="en-US" sz="3100" b="1" dirty="0"/>
            </a:br>
            <a:br>
              <a:rPr lang="en-US" sz="3100" b="1" dirty="0"/>
            </a:br>
            <a:br>
              <a:rPr lang="en-US" sz="3100" b="1" dirty="0"/>
            </a:br>
            <a:br>
              <a:rPr lang="en-US" sz="4400" b="1" dirty="0"/>
            </a:br>
            <a:r>
              <a:rPr lang="en-US" b="1" dirty="0"/>
              <a:t>A Pathologist’s View of a Valued Medicolegal Death Investigator</a:t>
            </a:r>
          </a:p>
        </p:txBody>
      </p:sp>
      <p:sp>
        <p:nvSpPr>
          <p:cNvPr id="3" name="Subtitle 2">
            <a:extLst>
              <a:ext uri="{FF2B5EF4-FFF2-40B4-BE49-F238E27FC236}">
                <a16:creationId xmlns:a16="http://schemas.microsoft.com/office/drawing/2014/main" id="{1A1DEEF2-D078-49C0-8DB9-65D867EE806A}"/>
              </a:ext>
            </a:extLst>
          </p:cNvPr>
          <p:cNvSpPr>
            <a:spLocks noGrp="1"/>
          </p:cNvSpPr>
          <p:nvPr>
            <p:ph type="subTitle" idx="1"/>
          </p:nvPr>
        </p:nvSpPr>
        <p:spPr>
          <a:xfrm>
            <a:off x="480204" y="3115237"/>
            <a:ext cx="11231592" cy="3255962"/>
          </a:xfrm>
        </p:spPr>
        <p:txBody>
          <a:bodyPr>
            <a:noAutofit/>
          </a:bodyPr>
          <a:lstStyle/>
          <a:p>
            <a:pPr algn="l"/>
            <a:r>
              <a:rPr lang="en-US" sz="4000" b="1" dirty="0"/>
              <a:t>Jon M. Hager &amp; </a:t>
            </a:r>
          </a:p>
          <a:p>
            <a:pPr algn="l"/>
            <a:r>
              <a:rPr lang="en-US" sz="4000" b="1" dirty="0"/>
              <a:t>Michael B. Tuvlin</a:t>
            </a:r>
            <a:br>
              <a:rPr lang="en-US" sz="4000" b="1" dirty="0"/>
            </a:br>
            <a:r>
              <a:rPr lang="en-US" sz="4000" b="1" dirty="0"/>
              <a:t>Department of Criminal Justice</a:t>
            </a:r>
            <a:br>
              <a:rPr lang="en-US" sz="4000" b="1" dirty="0"/>
            </a:br>
            <a:r>
              <a:rPr lang="en-US" sz="4000" b="1" dirty="0"/>
              <a:t>University of North Georgia</a:t>
            </a:r>
            <a:endParaRPr lang="en-US" sz="4000" dirty="0"/>
          </a:p>
        </p:txBody>
      </p:sp>
      <p:pic>
        <p:nvPicPr>
          <p:cNvPr id="1026" name="Picture 2" descr="University of North Georgia Reviews | Glassdoor">
            <a:extLst>
              <a:ext uri="{FF2B5EF4-FFF2-40B4-BE49-F238E27FC236}">
                <a16:creationId xmlns:a16="http://schemas.microsoft.com/office/drawing/2014/main" id="{2A2E5873-3F9B-4C10-90C3-E11D9FD5E3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32081" y="5010430"/>
            <a:ext cx="3271838" cy="1847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8390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A7918-D938-430B-B2C8-1F0D160D25BC}"/>
              </a:ext>
            </a:extLst>
          </p:cNvPr>
          <p:cNvSpPr>
            <a:spLocks noGrp="1"/>
          </p:cNvSpPr>
          <p:nvPr>
            <p:ph type="title"/>
          </p:nvPr>
        </p:nvSpPr>
        <p:spPr/>
        <p:txBody>
          <a:bodyPr/>
          <a:lstStyle/>
          <a:p>
            <a:pPr algn="ctr"/>
            <a:r>
              <a:rPr lang="en-US" dirty="0"/>
              <a:t>Methods/Procedure</a:t>
            </a:r>
          </a:p>
        </p:txBody>
      </p:sp>
      <p:sp>
        <p:nvSpPr>
          <p:cNvPr id="3" name="Content Placeholder 2">
            <a:extLst>
              <a:ext uri="{FF2B5EF4-FFF2-40B4-BE49-F238E27FC236}">
                <a16:creationId xmlns:a16="http://schemas.microsoft.com/office/drawing/2014/main" id="{1BBE8770-7F79-4658-B8D4-97B529170719}"/>
              </a:ext>
            </a:extLst>
          </p:cNvPr>
          <p:cNvSpPr>
            <a:spLocks noGrp="1"/>
          </p:cNvSpPr>
          <p:nvPr>
            <p:ph idx="1"/>
          </p:nvPr>
        </p:nvSpPr>
        <p:spPr/>
        <p:txBody>
          <a:bodyPr/>
          <a:lstStyle/>
          <a:p>
            <a:endParaRPr lang="en-US" dirty="0"/>
          </a:p>
          <a:p>
            <a:pPr algn="ctr"/>
            <a:r>
              <a:rPr lang="en-US" dirty="0">
                <a:latin typeface="Arial Rounded MT Bold" panose="020F0704030504030204" pitchFamily="34" charset="0"/>
              </a:rPr>
              <a:t>SAMPLE</a:t>
            </a:r>
          </a:p>
          <a:p>
            <a:r>
              <a:rPr lang="en-US" dirty="0">
                <a:latin typeface="Arial Rounded MT Bold" panose="020F0704030504030204" pitchFamily="34" charset="0"/>
              </a:rPr>
              <a:t>National Association of Medical Examiners (NAME)</a:t>
            </a:r>
          </a:p>
          <a:p>
            <a:endParaRPr lang="en-US" dirty="0">
              <a:latin typeface="Arial Rounded MT Bold" panose="020F0704030504030204" pitchFamily="34" charset="0"/>
            </a:endParaRPr>
          </a:p>
          <a:p>
            <a:r>
              <a:rPr lang="en-US" dirty="0">
                <a:latin typeface="Arial Rounded MT Bold" panose="020F0704030504030204" pitchFamily="34" charset="0"/>
              </a:rPr>
              <a:t>Pathologists on NAME’s email list serve</a:t>
            </a:r>
          </a:p>
          <a:p>
            <a:pPr algn="ctr"/>
            <a:endParaRPr lang="en-US" dirty="0"/>
          </a:p>
        </p:txBody>
      </p:sp>
    </p:spTree>
    <p:extLst>
      <p:ext uri="{BB962C8B-B14F-4D97-AF65-F5344CB8AC3E}">
        <p14:creationId xmlns:p14="http://schemas.microsoft.com/office/powerpoint/2010/main" val="2665904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5D70C-065B-4ED3-9FC8-36050B7B9B28}"/>
              </a:ext>
            </a:extLst>
          </p:cNvPr>
          <p:cNvSpPr>
            <a:spLocks noGrp="1"/>
          </p:cNvSpPr>
          <p:nvPr>
            <p:ph type="title"/>
          </p:nvPr>
        </p:nvSpPr>
        <p:spPr/>
        <p:txBody>
          <a:bodyPr/>
          <a:lstStyle/>
          <a:p>
            <a:pPr algn="ctr"/>
            <a:r>
              <a:rPr lang="en-US" dirty="0"/>
              <a:t>Respondents</a:t>
            </a:r>
          </a:p>
        </p:txBody>
      </p:sp>
      <p:sp>
        <p:nvSpPr>
          <p:cNvPr id="3" name="Content Placeholder 2">
            <a:extLst>
              <a:ext uri="{FF2B5EF4-FFF2-40B4-BE49-F238E27FC236}">
                <a16:creationId xmlns:a16="http://schemas.microsoft.com/office/drawing/2014/main" id="{6E6849E1-39CA-4540-96EB-BB380E593267}"/>
              </a:ext>
            </a:extLst>
          </p:cNvPr>
          <p:cNvSpPr>
            <a:spLocks noGrp="1"/>
          </p:cNvSpPr>
          <p:nvPr>
            <p:ph idx="1"/>
          </p:nvPr>
        </p:nvSpPr>
        <p:spPr/>
        <p:txBody>
          <a:bodyPr>
            <a:normAutofit fontScale="77500" lnSpcReduction="20000"/>
          </a:bodyPr>
          <a:lstStyle/>
          <a:p>
            <a:endParaRPr lang="en-US" dirty="0">
              <a:latin typeface="Arial Rounded MT Bold" panose="020F0704030504030204" pitchFamily="34" charset="0"/>
            </a:endParaRPr>
          </a:p>
          <a:p>
            <a:r>
              <a:rPr lang="en-US" dirty="0">
                <a:latin typeface="Arial Rounded MT Bold" panose="020F0704030504030204" pitchFamily="34" charset="0"/>
              </a:rPr>
              <a:t>119 Pathologists</a:t>
            </a:r>
          </a:p>
          <a:p>
            <a:endParaRPr lang="en-US" dirty="0">
              <a:latin typeface="Arial Rounded MT Bold" panose="020F0704030504030204" pitchFamily="34" charset="0"/>
            </a:endParaRPr>
          </a:p>
          <a:p>
            <a:r>
              <a:rPr lang="en-US" dirty="0">
                <a:latin typeface="Arial Rounded MT Bold" panose="020F0704030504030204" pitchFamily="34" charset="0"/>
              </a:rPr>
              <a:t>70.59% (N = 84) worked in a ME Office</a:t>
            </a:r>
          </a:p>
          <a:p>
            <a:endParaRPr lang="en-US" dirty="0">
              <a:latin typeface="Arial Rounded MT Bold" panose="020F0704030504030204" pitchFamily="34" charset="0"/>
            </a:endParaRPr>
          </a:p>
          <a:p>
            <a:r>
              <a:rPr lang="en-US" dirty="0">
                <a:latin typeface="Arial Rounded MT Bold" panose="020F0704030504030204" pitchFamily="34" charset="0"/>
              </a:rPr>
              <a:t>57.14% (N = 68) had more than 15 years experience</a:t>
            </a:r>
          </a:p>
          <a:p>
            <a:endParaRPr lang="en-US" dirty="0">
              <a:latin typeface="Arial Rounded MT Bold" panose="020F0704030504030204" pitchFamily="34" charset="0"/>
            </a:endParaRPr>
          </a:p>
          <a:p>
            <a:r>
              <a:rPr lang="en-US" dirty="0">
                <a:latin typeface="Arial Rounded MT Bold" panose="020F0704030504030204" pitchFamily="34" charset="0"/>
              </a:rPr>
              <a:t>~93% (N= 111) were board certified forensic pathologists</a:t>
            </a:r>
          </a:p>
          <a:p>
            <a:endParaRPr lang="en-US" dirty="0">
              <a:latin typeface="Arial Rounded MT Bold" panose="020F0704030504030204" pitchFamily="34" charset="0"/>
            </a:endParaRPr>
          </a:p>
          <a:p>
            <a:r>
              <a:rPr lang="en-US" dirty="0">
                <a:latin typeface="Arial Rounded MT Bold" panose="020F0704030504030204" pitchFamily="34" charset="0"/>
              </a:rPr>
              <a:t>114 of 119 practiced in the U.S.</a:t>
            </a:r>
          </a:p>
          <a:p>
            <a:endParaRPr lang="en-US" dirty="0">
              <a:latin typeface="Arial Rounded MT Bold" panose="020F0704030504030204" pitchFamily="34" charset="0"/>
            </a:endParaRPr>
          </a:p>
          <a:p>
            <a:r>
              <a:rPr lang="en-US" dirty="0">
                <a:latin typeface="Arial Rounded MT Bold" panose="020F0704030504030204" pitchFamily="34" charset="0"/>
              </a:rPr>
              <a:t>55% (N = 66) practiced in a NAME accredited ME Office</a:t>
            </a:r>
          </a:p>
        </p:txBody>
      </p:sp>
    </p:spTree>
    <p:extLst>
      <p:ext uri="{BB962C8B-B14F-4D97-AF65-F5344CB8AC3E}">
        <p14:creationId xmlns:p14="http://schemas.microsoft.com/office/powerpoint/2010/main" val="102841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EA19D-4BB7-4E4E-A45E-A83656E7DE34}"/>
              </a:ext>
            </a:extLst>
          </p:cNvPr>
          <p:cNvSpPr>
            <a:spLocks noGrp="1"/>
          </p:cNvSpPr>
          <p:nvPr>
            <p:ph type="title"/>
          </p:nvPr>
        </p:nvSpPr>
        <p:spPr/>
        <p:txBody>
          <a:bodyPr/>
          <a:lstStyle/>
          <a:p>
            <a:pPr algn="ctr"/>
            <a:r>
              <a:rPr lang="en-US" dirty="0"/>
              <a:t>Survey Questions</a:t>
            </a:r>
          </a:p>
        </p:txBody>
      </p:sp>
      <p:sp>
        <p:nvSpPr>
          <p:cNvPr id="3" name="Content Placeholder 2">
            <a:extLst>
              <a:ext uri="{FF2B5EF4-FFF2-40B4-BE49-F238E27FC236}">
                <a16:creationId xmlns:a16="http://schemas.microsoft.com/office/drawing/2014/main" id="{3D2840B8-389E-46B4-9A14-ABD628438DCE}"/>
              </a:ext>
            </a:extLst>
          </p:cNvPr>
          <p:cNvSpPr>
            <a:spLocks noGrp="1"/>
          </p:cNvSpPr>
          <p:nvPr>
            <p:ph idx="1"/>
          </p:nvPr>
        </p:nvSpPr>
        <p:spPr/>
        <p:txBody>
          <a:bodyPr/>
          <a:lstStyle/>
          <a:p>
            <a:r>
              <a:rPr lang="en-US" dirty="0">
                <a:latin typeface="Arial Rounded MT Bold" panose="020F0704030504030204" pitchFamily="34" charset="0"/>
              </a:rPr>
              <a:t>1. Certifications Related to Death Investigations (i.e. American Board of Medicolegal Death Investigators)</a:t>
            </a:r>
          </a:p>
          <a:p>
            <a:endParaRPr lang="en-US" dirty="0">
              <a:latin typeface="Arial Rounded MT Bold" panose="020F0704030504030204" pitchFamily="34" charset="0"/>
            </a:endParaRPr>
          </a:p>
          <a:p>
            <a:r>
              <a:rPr lang="en-US" dirty="0">
                <a:latin typeface="Arial Rounded MT Bold" panose="020F0704030504030204" pitchFamily="34" charset="0"/>
              </a:rPr>
              <a:t>2. Educational Level</a:t>
            </a:r>
          </a:p>
          <a:p>
            <a:endParaRPr lang="en-US" dirty="0">
              <a:latin typeface="Arial Rounded MT Bold" panose="020F0704030504030204" pitchFamily="34" charset="0"/>
            </a:endParaRPr>
          </a:p>
          <a:p>
            <a:r>
              <a:rPr lang="en-US" dirty="0">
                <a:latin typeface="Arial Rounded MT Bold" panose="020F0704030504030204" pitchFamily="34" charset="0"/>
              </a:rPr>
              <a:t>3. Professional Experience in Death Investigations</a:t>
            </a:r>
          </a:p>
          <a:p>
            <a:endParaRPr lang="en-US" dirty="0">
              <a:latin typeface="Arial Rounded MT Bold" panose="020F0704030504030204" pitchFamily="34" charset="0"/>
            </a:endParaRPr>
          </a:p>
          <a:p>
            <a:r>
              <a:rPr lang="en-US" dirty="0">
                <a:latin typeface="Arial Rounded MT Bold" panose="020F0704030504030204" pitchFamily="34" charset="0"/>
              </a:rPr>
              <a:t>4. Related Professional Experience (i.e. police, medical, coroner, crime scene technician, forensic scientist).</a:t>
            </a:r>
          </a:p>
        </p:txBody>
      </p:sp>
    </p:spTree>
    <p:extLst>
      <p:ext uri="{BB962C8B-B14F-4D97-AF65-F5344CB8AC3E}">
        <p14:creationId xmlns:p14="http://schemas.microsoft.com/office/powerpoint/2010/main" val="2202026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11CA4-49E7-43DE-B0B2-D745CB980581}"/>
              </a:ext>
            </a:extLst>
          </p:cNvPr>
          <p:cNvSpPr>
            <a:spLocks noGrp="1"/>
          </p:cNvSpPr>
          <p:nvPr>
            <p:ph type="title"/>
          </p:nvPr>
        </p:nvSpPr>
        <p:spPr/>
        <p:txBody>
          <a:bodyPr/>
          <a:lstStyle/>
          <a:p>
            <a:pPr algn="ctr"/>
            <a:r>
              <a:rPr lang="en-US" dirty="0"/>
              <a:t>Results</a:t>
            </a:r>
          </a:p>
        </p:txBody>
      </p:sp>
      <p:sp>
        <p:nvSpPr>
          <p:cNvPr id="3" name="Content Placeholder 2">
            <a:extLst>
              <a:ext uri="{FF2B5EF4-FFF2-40B4-BE49-F238E27FC236}">
                <a16:creationId xmlns:a16="http://schemas.microsoft.com/office/drawing/2014/main" id="{6C41D53E-E264-49A8-94AA-2237AFAA170A}"/>
              </a:ext>
            </a:extLst>
          </p:cNvPr>
          <p:cNvSpPr>
            <a:spLocks noGrp="1"/>
          </p:cNvSpPr>
          <p:nvPr>
            <p:ph idx="1"/>
          </p:nvPr>
        </p:nvSpPr>
        <p:spPr/>
        <p:txBody>
          <a:bodyPr>
            <a:normAutofit/>
          </a:bodyPr>
          <a:lstStyle/>
          <a:p>
            <a:r>
              <a:rPr lang="en-US" sz="2400" dirty="0">
                <a:effectLst/>
                <a:latin typeface="Arial Rounded MT Bold" panose="020F0704030504030204" pitchFamily="34" charset="0"/>
                <a:ea typeface="Calibri" panose="020F0502020204030204" pitchFamily="34" charset="0"/>
                <a:cs typeface="Times New Roman" panose="02020603050405020304" pitchFamily="18" charset="0"/>
              </a:rPr>
              <a:t>61.86% (N = 73), Professional experience in death investigations</a:t>
            </a:r>
          </a:p>
          <a:p>
            <a:endParaRPr lang="en-US" sz="2400" dirty="0">
              <a:effectLst/>
              <a:latin typeface="Arial Rounded MT Bold" panose="020F0704030504030204" pitchFamily="34" charset="0"/>
              <a:ea typeface="Calibri" panose="020F0502020204030204" pitchFamily="34" charset="0"/>
              <a:cs typeface="Times New Roman" panose="02020603050405020304" pitchFamily="18" charset="0"/>
            </a:endParaRPr>
          </a:p>
          <a:p>
            <a:r>
              <a:rPr lang="en-US" sz="2400" dirty="0">
                <a:effectLst/>
                <a:latin typeface="Arial Rounded MT Bold" panose="020F0704030504030204" pitchFamily="34" charset="0"/>
                <a:ea typeface="Calibri" panose="020F0502020204030204" pitchFamily="34" charset="0"/>
                <a:cs typeface="Times New Roman" panose="02020603050405020304" pitchFamily="18" charset="0"/>
              </a:rPr>
              <a:t>22.03% (N = 26), Death investigator certifications</a:t>
            </a:r>
          </a:p>
          <a:p>
            <a:endParaRPr lang="en-US" sz="2400" dirty="0">
              <a:effectLst/>
              <a:latin typeface="Arial Rounded MT Bold" panose="020F0704030504030204" pitchFamily="34" charset="0"/>
              <a:ea typeface="Calibri" panose="020F0502020204030204" pitchFamily="34" charset="0"/>
              <a:cs typeface="Times New Roman" panose="02020603050405020304" pitchFamily="18" charset="0"/>
            </a:endParaRPr>
          </a:p>
          <a:p>
            <a:r>
              <a:rPr lang="en-US" sz="2400" dirty="0">
                <a:latin typeface="Arial Rounded MT Bold" panose="020F0704030504030204" pitchFamily="34" charset="0"/>
                <a:ea typeface="Calibri" panose="020F0502020204030204" pitchFamily="34" charset="0"/>
                <a:cs typeface="Times New Roman" panose="02020603050405020304" pitchFamily="18" charset="0"/>
              </a:rPr>
              <a:t>11.86% (N = 14), Related professional experience</a:t>
            </a:r>
          </a:p>
          <a:p>
            <a:endParaRPr lang="en-US" sz="2400" dirty="0">
              <a:effectLst/>
              <a:latin typeface="Arial Rounded MT Bold" panose="020F0704030504030204" pitchFamily="34" charset="0"/>
              <a:ea typeface="Calibri" panose="020F0502020204030204" pitchFamily="34" charset="0"/>
              <a:cs typeface="Times New Roman" panose="02020603050405020304" pitchFamily="18" charset="0"/>
            </a:endParaRPr>
          </a:p>
          <a:p>
            <a:r>
              <a:rPr lang="en-US" sz="2400" dirty="0">
                <a:effectLst/>
                <a:latin typeface="Arial Rounded MT Bold" panose="020F0704030504030204" pitchFamily="34" charset="0"/>
                <a:ea typeface="Calibri" panose="020F0502020204030204" pitchFamily="34" charset="0"/>
                <a:cs typeface="Times New Roman" panose="02020603050405020304" pitchFamily="18" charset="0"/>
              </a:rPr>
              <a:t>4.24% (N = 5), Educational level</a:t>
            </a:r>
          </a:p>
          <a:p>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Arial Rounded MT Bold" panose="020F0704030504030204" pitchFamily="34" charset="0"/>
            </a:endParaRPr>
          </a:p>
        </p:txBody>
      </p:sp>
    </p:spTree>
    <p:extLst>
      <p:ext uri="{BB962C8B-B14F-4D97-AF65-F5344CB8AC3E}">
        <p14:creationId xmlns:p14="http://schemas.microsoft.com/office/powerpoint/2010/main" val="551200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1FBE3-EDD5-414C-9127-62FBF011590C}"/>
              </a:ext>
            </a:extLst>
          </p:cNvPr>
          <p:cNvSpPr>
            <a:spLocks noGrp="1"/>
          </p:cNvSpPr>
          <p:nvPr>
            <p:ph type="title"/>
          </p:nvPr>
        </p:nvSpPr>
        <p:spPr/>
        <p:txBody>
          <a:bodyPr/>
          <a:lstStyle/>
          <a:p>
            <a:pPr algn="ctr"/>
            <a:r>
              <a:rPr lang="en-US" dirty="0"/>
              <a:t>Discussion</a:t>
            </a:r>
          </a:p>
        </p:txBody>
      </p:sp>
      <p:sp>
        <p:nvSpPr>
          <p:cNvPr id="3" name="Content Placeholder 2">
            <a:extLst>
              <a:ext uri="{FF2B5EF4-FFF2-40B4-BE49-F238E27FC236}">
                <a16:creationId xmlns:a16="http://schemas.microsoft.com/office/drawing/2014/main" id="{BB60FBF5-DDC8-48E4-8FFD-9D34F7EE8D9E}"/>
              </a:ext>
            </a:extLst>
          </p:cNvPr>
          <p:cNvSpPr>
            <a:spLocks noGrp="1"/>
          </p:cNvSpPr>
          <p:nvPr>
            <p:ph idx="1"/>
          </p:nvPr>
        </p:nvSpPr>
        <p:spPr/>
        <p:txBody>
          <a:bodyPr/>
          <a:lstStyle/>
          <a:p>
            <a:endParaRPr lang="en-US" dirty="0">
              <a:latin typeface="Arial Rounded MT Bold" panose="020F0704030504030204" pitchFamily="34" charset="0"/>
            </a:endParaRPr>
          </a:p>
          <a:p>
            <a:r>
              <a:rPr lang="en-US" dirty="0">
                <a:latin typeface="Arial Rounded MT Bold" panose="020F0704030504030204" pitchFamily="34" charset="0"/>
              </a:rPr>
              <a:t>1. National uniformity among ME and coroner’s offices</a:t>
            </a:r>
          </a:p>
          <a:p>
            <a:endParaRPr lang="en-US" dirty="0">
              <a:latin typeface="Arial Rounded MT Bold" panose="020F0704030504030204" pitchFamily="34" charset="0"/>
            </a:endParaRPr>
          </a:p>
          <a:p>
            <a:endParaRPr lang="en-US" dirty="0">
              <a:latin typeface="Arial Rounded MT Bold" panose="020F0704030504030204" pitchFamily="34" charset="0"/>
            </a:endParaRPr>
          </a:p>
          <a:p>
            <a:endParaRPr lang="en-US" dirty="0">
              <a:latin typeface="Arial Rounded MT Bold" panose="020F0704030504030204" pitchFamily="34" charset="0"/>
            </a:endParaRPr>
          </a:p>
          <a:p>
            <a:r>
              <a:rPr lang="en-US" dirty="0">
                <a:latin typeface="Arial Rounded MT Bold" panose="020F0704030504030204" pitchFamily="34" charset="0"/>
              </a:rPr>
              <a:t>2. Robust internship programs</a:t>
            </a:r>
          </a:p>
          <a:p>
            <a:endParaRPr lang="en-US" dirty="0">
              <a:latin typeface="Arial Rounded MT Bold" panose="020F0704030504030204" pitchFamily="34" charset="0"/>
            </a:endParaRPr>
          </a:p>
          <a:p>
            <a:endParaRPr lang="en-US" dirty="0">
              <a:latin typeface="Arial Rounded MT Bold" panose="020F0704030504030204" pitchFamily="34" charset="0"/>
            </a:endParaRPr>
          </a:p>
        </p:txBody>
      </p:sp>
    </p:spTree>
    <p:extLst>
      <p:ext uri="{BB962C8B-B14F-4D97-AF65-F5344CB8AC3E}">
        <p14:creationId xmlns:p14="http://schemas.microsoft.com/office/powerpoint/2010/main" val="1209242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EFE13-E545-4356-80F3-F552F4C47867}"/>
              </a:ext>
            </a:extLst>
          </p:cNvPr>
          <p:cNvSpPr>
            <a:spLocks noGrp="1"/>
          </p:cNvSpPr>
          <p:nvPr>
            <p:ph type="title"/>
          </p:nvPr>
        </p:nvSpPr>
        <p:spPr/>
        <p:txBody>
          <a:bodyPr/>
          <a:lstStyle/>
          <a:p>
            <a:pPr algn="ctr"/>
            <a:r>
              <a:rPr lang="en-US" dirty="0"/>
              <a:t>Importance of the Study</a:t>
            </a:r>
          </a:p>
        </p:txBody>
      </p:sp>
      <p:sp>
        <p:nvSpPr>
          <p:cNvPr id="3" name="Content Placeholder 2">
            <a:extLst>
              <a:ext uri="{FF2B5EF4-FFF2-40B4-BE49-F238E27FC236}">
                <a16:creationId xmlns:a16="http://schemas.microsoft.com/office/drawing/2014/main" id="{A11DADB0-CA43-44CA-92BF-A17ED4B66698}"/>
              </a:ext>
            </a:extLst>
          </p:cNvPr>
          <p:cNvSpPr>
            <a:spLocks noGrp="1"/>
          </p:cNvSpPr>
          <p:nvPr>
            <p:ph idx="1"/>
          </p:nvPr>
        </p:nvSpPr>
        <p:spPr/>
        <p:txBody>
          <a:bodyPr/>
          <a:lstStyle/>
          <a:p>
            <a:endParaRPr lang="en-US" dirty="0"/>
          </a:p>
          <a:p>
            <a:endParaRPr lang="en-US" dirty="0"/>
          </a:p>
          <a:p>
            <a:pPr algn="ctr"/>
            <a:r>
              <a:rPr lang="en-US" sz="4400" dirty="0">
                <a:latin typeface="Arial Rounded MT Bold" panose="020F0704030504030204" pitchFamily="34" charset="0"/>
              </a:rPr>
              <a:t>Determine the value of certifications in medicolegal death investigations by pathologists</a:t>
            </a:r>
          </a:p>
        </p:txBody>
      </p:sp>
    </p:spTree>
    <p:extLst>
      <p:ext uri="{BB962C8B-B14F-4D97-AF65-F5344CB8AC3E}">
        <p14:creationId xmlns:p14="http://schemas.microsoft.com/office/powerpoint/2010/main" val="3748668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035B6-6FA4-42B5-8870-D69F5B288B3D}"/>
              </a:ext>
            </a:extLst>
          </p:cNvPr>
          <p:cNvSpPr>
            <a:spLocks noGrp="1"/>
          </p:cNvSpPr>
          <p:nvPr>
            <p:ph type="title"/>
          </p:nvPr>
        </p:nvSpPr>
        <p:spPr/>
        <p:txBody>
          <a:bodyPr/>
          <a:lstStyle/>
          <a:p>
            <a:pPr algn="ctr"/>
            <a:r>
              <a:rPr lang="en-US" dirty="0"/>
              <a:t>Background – Call for Action</a:t>
            </a:r>
          </a:p>
        </p:txBody>
      </p:sp>
      <p:sp>
        <p:nvSpPr>
          <p:cNvPr id="3" name="Content Placeholder 2">
            <a:extLst>
              <a:ext uri="{FF2B5EF4-FFF2-40B4-BE49-F238E27FC236}">
                <a16:creationId xmlns:a16="http://schemas.microsoft.com/office/drawing/2014/main" id="{D8419FFD-14FF-4B1D-8770-5AA87B902920}"/>
              </a:ext>
            </a:extLst>
          </p:cNvPr>
          <p:cNvSpPr>
            <a:spLocks noGrp="1"/>
          </p:cNvSpPr>
          <p:nvPr>
            <p:ph idx="1"/>
          </p:nvPr>
        </p:nvSpPr>
        <p:spPr/>
        <p:txBody>
          <a:bodyPr>
            <a:normAutofit lnSpcReduction="10000"/>
          </a:bodyPr>
          <a:lstStyle/>
          <a:p>
            <a:endParaRPr lang="en-US" dirty="0"/>
          </a:p>
          <a:p>
            <a:endParaRPr lang="en-US" dirty="0"/>
          </a:p>
          <a:p>
            <a:r>
              <a:rPr lang="en-US" dirty="0"/>
              <a:t>In 2016, the National Science and Technology Council Committee on Science (NSTCC) published recommendations on strengthening the </a:t>
            </a:r>
            <a:r>
              <a:rPr lang="en-US" dirty="0" err="1"/>
              <a:t>medicolegal</a:t>
            </a:r>
            <a:r>
              <a:rPr lang="en-US" dirty="0"/>
              <a:t>-death-investigation system through accreditation and certification. </a:t>
            </a:r>
          </a:p>
          <a:p>
            <a:endParaRPr lang="en-US" dirty="0"/>
          </a:p>
          <a:p>
            <a:r>
              <a:rPr lang="en-US" dirty="0"/>
              <a:t>The Scientific Working Group on </a:t>
            </a:r>
            <a:r>
              <a:rPr lang="en-US" dirty="0" err="1"/>
              <a:t>Medicolegal</a:t>
            </a:r>
            <a:r>
              <a:rPr lang="en-US" dirty="0"/>
              <a:t> Death Investigation (SWGMDI) published their own report outlining their recommendations for </a:t>
            </a:r>
            <a:r>
              <a:rPr lang="en-US" dirty="0" err="1"/>
              <a:t>medicolegal</a:t>
            </a:r>
            <a:r>
              <a:rPr lang="en-US" dirty="0"/>
              <a:t> death investigator certification.</a:t>
            </a:r>
          </a:p>
          <a:p>
            <a:endParaRPr lang="en-US" dirty="0"/>
          </a:p>
          <a:p>
            <a:endParaRPr lang="en-US" dirty="0"/>
          </a:p>
        </p:txBody>
      </p:sp>
    </p:spTree>
    <p:extLst>
      <p:ext uri="{BB962C8B-B14F-4D97-AF65-F5344CB8AC3E}">
        <p14:creationId xmlns:p14="http://schemas.microsoft.com/office/powerpoint/2010/main" val="2104922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035B6-6FA4-42B5-8870-D69F5B288B3D}"/>
              </a:ext>
            </a:extLst>
          </p:cNvPr>
          <p:cNvSpPr>
            <a:spLocks noGrp="1"/>
          </p:cNvSpPr>
          <p:nvPr>
            <p:ph type="title"/>
          </p:nvPr>
        </p:nvSpPr>
        <p:spPr/>
        <p:txBody>
          <a:bodyPr/>
          <a:lstStyle/>
          <a:p>
            <a:pPr algn="ctr"/>
            <a:r>
              <a:rPr lang="en-US" dirty="0"/>
              <a:t>Background – Job Descriptions</a:t>
            </a:r>
          </a:p>
        </p:txBody>
      </p:sp>
      <p:sp>
        <p:nvSpPr>
          <p:cNvPr id="3" name="Content Placeholder 2">
            <a:extLst>
              <a:ext uri="{FF2B5EF4-FFF2-40B4-BE49-F238E27FC236}">
                <a16:creationId xmlns:a16="http://schemas.microsoft.com/office/drawing/2014/main" id="{D8419FFD-14FF-4B1D-8770-5AA87B902920}"/>
              </a:ext>
            </a:extLst>
          </p:cNvPr>
          <p:cNvSpPr>
            <a:spLocks noGrp="1"/>
          </p:cNvSpPr>
          <p:nvPr>
            <p:ph idx="1"/>
          </p:nvPr>
        </p:nvSpPr>
        <p:spPr/>
        <p:txBody>
          <a:bodyPr>
            <a:normAutofit/>
          </a:bodyPr>
          <a:lstStyle/>
          <a:p>
            <a:r>
              <a:rPr lang="en-US" dirty="0"/>
              <a:t>In the United States, the </a:t>
            </a:r>
            <a:r>
              <a:rPr lang="en-US" dirty="0" err="1"/>
              <a:t>medicolegal</a:t>
            </a:r>
            <a:r>
              <a:rPr lang="en-US" dirty="0"/>
              <a:t> death investigation profession is generally comprised of three major personnel categories: </a:t>
            </a:r>
          </a:p>
          <a:p>
            <a:pPr lvl="1"/>
            <a:endParaRPr lang="en-US" dirty="0"/>
          </a:p>
          <a:p>
            <a:pPr lvl="1"/>
            <a:r>
              <a:rPr lang="en-US" dirty="0"/>
              <a:t>Coroners</a:t>
            </a:r>
          </a:p>
          <a:p>
            <a:pPr lvl="1"/>
            <a:endParaRPr lang="en-US" dirty="0"/>
          </a:p>
          <a:p>
            <a:pPr lvl="1"/>
            <a:r>
              <a:rPr lang="en-US" dirty="0"/>
              <a:t>Medical Examiners </a:t>
            </a:r>
          </a:p>
          <a:p>
            <a:pPr lvl="1"/>
            <a:endParaRPr lang="en-US" dirty="0"/>
          </a:p>
          <a:p>
            <a:pPr lvl="1"/>
            <a:r>
              <a:rPr lang="en-US" dirty="0" err="1"/>
              <a:t>Medicolegal</a:t>
            </a:r>
            <a:r>
              <a:rPr lang="en-US" dirty="0"/>
              <a:t> Death Investigators</a:t>
            </a:r>
          </a:p>
          <a:p>
            <a:pPr lvl="1"/>
            <a:endParaRPr lang="en-US" dirty="0"/>
          </a:p>
        </p:txBody>
      </p:sp>
    </p:spTree>
    <p:extLst>
      <p:ext uri="{BB962C8B-B14F-4D97-AF65-F5344CB8AC3E}">
        <p14:creationId xmlns:p14="http://schemas.microsoft.com/office/powerpoint/2010/main" val="1450759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035B6-6FA4-42B5-8870-D69F5B288B3D}"/>
              </a:ext>
            </a:extLst>
          </p:cNvPr>
          <p:cNvSpPr>
            <a:spLocks noGrp="1"/>
          </p:cNvSpPr>
          <p:nvPr>
            <p:ph type="title"/>
          </p:nvPr>
        </p:nvSpPr>
        <p:spPr/>
        <p:txBody>
          <a:bodyPr/>
          <a:lstStyle/>
          <a:p>
            <a:pPr algn="ctr"/>
            <a:r>
              <a:rPr lang="en-US" dirty="0"/>
              <a:t>Background – Accreditation </a:t>
            </a:r>
          </a:p>
        </p:txBody>
      </p:sp>
      <p:sp>
        <p:nvSpPr>
          <p:cNvPr id="3" name="Content Placeholder 2">
            <a:extLst>
              <a:ext uri="{FF2B5EF4-FFF2-40B4-BE49-F238E27FC236}">
                <a16:creationId xmlns:a16="http://schemas.microsoft.com/office/drawing/2014/main" id="{D8419FFD-14FF-4B1D-8770-5AA87B902920}"/>
              </a:ext>
            </a:extLst>
          </p:cNvPr>
          <p:cNvSpPr>
            <a:spLocks noGrp="1"/>
          </p:cNvSpPr>
          <p:nvPr>
            <p:ph idx="1"/>
          </p:nvPr>
        </p:nvSpPr>
        <p:spPr/>
        <p:txBody>
          <a:bodyPr>
            <a:normAutofit/>
          </a:bodyPr>
          <a:lstStyle/>
          <a:p>
            <a:endParaRPr lang="en-US" dirty="0"/>
          </a:p>
          <a:p>
            <a:r>
              <a:rPr lang="en-US" dirty="0"/>
              <a:t>Coroner’s offices can obtain accreditation through the International Association of Coroners and Medical Examiners (IACME). </a:t>
            </a:r>
          </a:p>
          <a:p>
            <a:endParaRPr lang="en-US" dirty="0"/>
          </a:p>
          <a:p>
            <a:endParaRPr lang="en-US" dirty="0"/>
          </a:p>
          <a:p>
            <a:r>
              <a:rPr lang="en-US" dirty="0"/>
              <a:t>Medical examiner offices can become accredited by the National Association of Medical Examiners (NAME) or IACME.</a:t>
            </a:r>
          </a:p>
          <a:p>
            <a:endParaRPr lang="en-US" dirty="0"/>
          </a:p>
        </p:txBody>
      </p:sp>
    </p:spTree>
    <p:extLst>
      <p:ext uri="{BB962C8B-B14F-4D97-AF65-F5344CB8AC3E}">
        <p14:creationId xmlns:p14="http://schemas.microsoft.com/office/powerpoint/2010/main" val="1012798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035B6-6FA4-42B5-8870-D69F5B288B3D}"/>
              </a:ext>
            </a:extLst>
          </p:cNvPr>
          <p:cNvSpPr>
            <a:spLocks noGrp="1"/>
          </p:cNvSpPr>
          <p:nvPr>
            <p:ph type="title"/>
          </p:nvPr>
        </p:nvSpPr>
        <p:spPr/>
        <p:txBody>
          <a:bodyPr/>
          <a:lstStyle/>
          <a:p>
            <a:pPr algn="ctr"/>
            <a:r>
              <a:rPr lang="en-US" dirty="0"/>
              <a:t>Background – Accreditation Requirements</a:t>
            </a:r>
          </a:p>
        </p:txBody>
      </p:sp>
      <p:sp>
        <p:nvSpPr>
          <p:cNvPr id="3" name="Content Placeholder 2">
            <a:extLst>
              <a:ext uri="{FF2B5EF4-FFF2-40B4-BE49-F238E27FC236}">
                <a16:creationId xmlns:a16="http://schemas.microsoft.com/office/drawing/2014/main" id="{D8419FFD-14FF-4B1D-8770-5AA87B902920}"/>
              </a:ext>
            </a:extLst>
          </p:cNvPr>
          <p:cNvSpPr>
            <a:spLocks noGrp="1"/>
          </p:cNvSpPr>
          <p:nvPr>
            <p:ph idx="1"/>
          </p:nvPr>
        </p:nvSpPr>
        <p:spPr/>
        <p:txBody>
          <a:bodyPr>
            <a:normAutofit lnSpcReduction="10000"/>
          </a:bodyPr>
          <a:lstStyle/>
          <a:p>
            <a:r>
              <a:rPr lang="en-US" dirty="0"/>
              <a:t>The IACME requires that investigation staff meet the following standards: </a:t>
            </a:r>
          </a:p>
          <a:p>
            <a:pPr lvl="1"/>
            <a:r>
              <a:rPr lang="en-US" dirty="0"/>
              <a:t>The chief/lead investigator and a majority of the investigators working in a Coroner or Medical Examiner office shall be registered by the ABMDI or its equivalent.</a:t>
            </a:r>
          </a:p>
          <a:p>
            <a:endParaRPr lang="en-US" dirty="0"/>
          </a:p>
          <a:p>
            <a:r>
              <a:rPr lang="en-US" dirty="0"/>
              <a:t>NAME has similar standards for investigators for a Medical Examiner’s office in which the chief investigator or at least one principal investigator be registered by the ABMDI with the majority of the investigators Registered Diplomats or Board Certified Fellows. </a:t>
            </a:r>
          </a:p>
          <a:p>
            <a:pPr marL="0" indent="0">
              <a:buNone/>
            </a:pPr>
            <a:r>
              <a:rPr lang="en-US" dirty="0"/>
              <a:t> </a:t>
            </a:r>
          </a:p>
        </p:txBody>
      </p:sp>
    </p:spTree>
    <p:extLst>
      <p:ext uri="{BB962C8B-B14F-4D97-AF65-F5344CB8AC3E}">
        <p14:creationId xmlns:p14="http://schemas.microsoft.com/office/powerpoint/2010/main" val="3960072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035B6-6FA4-42B5-8870-D69F5B288B3D}"/>
              </a:ext>
            </a:extLst>
          </p:cNvPr>
          <p:cNvSpPr>
            <a:spLocks noGrp="1"/>
          </p:cNvSpPr>
          <p:nvPr>
            <p:ph type="title"/>
          </p:nvPr>
        </p:nvSpPr>
        <p:spPr/>
        <p:txBody>
          <a:bodyPr/>
          <a:lstStyle/>
          <a:p>
            <a:pPr algn="ctr"/>
            <a:r>
              <a:rPr lang="en-US" dirty="0"/>
              <a:t>Background - Certification</a:t>
            </a:r>
          </a:p>
        </p:txBody>
      </p:sp>
      <p:sp>
        <p:nvSpPr>
          <p:cNvPr id="3" name="Content Placeholder 2">
            <a:extLst>
              <a:ext uri="{FF2B5EF4-FFF2-40B4-BE49-F238E27FC236}">
                <a16:creationId xmlns:a16="http://schemas.microsoft.com/office/drawing/2014/main" id="{D8419FFD-14FF-4B1D-8770-5AA87B902920}"/>
              </a:ext>
            </a:extLst>
          </p:cNvPr>
          <p:cNvSpPr>
            <a:spLocks noGrp="1"/>
          </p:cNvSpPr>
          <p:nvPr>
            <p:ph idx="1"/>
          </p:nvPr>
        </p:nvSpPr>
        <p:spPr/>
        <p:txBody>
          <a:bodyPr>
            <a:normAutofit/>
          </a:bodyPr>
          <a:lstStyle/>
          <a:p>
            <a:endParaRPr lang="en-US" dirty="0"/>
          </a:p>
          <a:p>
            <a:r>
              <a:rPr lang="en-US" dirty="0"/>
              <a:t>Certification generally refers to training and educational credentialing for individual practitioners. </a:t>
            </a:r>
          </a:p>
          <a:p>
            <a:endParaRPr lang="en-US" dirty="0"/>
          </a:p>
          <a:p>
            <a:endParaRPr lang="en-US" dirty="0"/>
          </a:p>
          <a:p>
            <a:endParaRPr lang="en-US" dirty="0"/>
          </a:p>
          <a:p>
            <a:r>
              <a:rPr lang="en-US" dirty="0"/>
              <a:t>Currently, the only recognized certification program for </a:t>
            </a:r>
            <a:r>
              <a:rPr lang="en-US" dirty="0" err="1"/>
              <a:t>medicolegal</a:t>
            </a:r>
            <a:r>
              <a:rPr lang="en-US" dirty="0"/>
              <a:t> death investigators is American Board of </a:t>
            </a:r>
            <a:r>
              <a:rPr lang="en-US" dirty="0" err="1"/>
              <a:t>Medicolegal</a:t>
            </a:r>
            <a:r>
              <a:rPr lang="en-US" dirty="0"/>
              <a:t> Death Investigation (ABMDI).</a:t>
            </a:r>
          </a:p>
        </p:txBody>
      </p:sp>
    </p:spTree>
    <p:extLst>
      <p:ext uri="{BB962C8B-B14F-4D97-AF65-F5344CB8AC3E}">
        <p14:creationId xmlns:p14="http://schemas.microsoft.com/office/powerpoint/2010/main" val="1871549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035B6-6FA4-42B5-8870-D69F5B288B3D}"/>
              </a:ext>
            </a:extLst>
          </p:cNvPr>
          <p:cNvSpPr>
            <a:spLocks noGrp="1"/>
          </p:cNvSpPr>
          <p:nvPr>
            <p:ph type="title"/>
          </p:nvPr>
        </p:nvSpPr>
        <p:spPr/>
        <p:txBody>
          <a:bodyPr/>
          <a:lstStyle/>
          <a:p>
            <a:pPr algn="ctr"/>
            <a:r>
              <a:rPr lang="en-US" dirty="0"/>
              <a:t>Background – ABMDI Certification Levels</a:t>
            </a:r>
          </a:p>
        </p:txBody>
      </p:sp>
      <p:sp>
        <p:nvSpPr>
          <p:cNvPr id="3" name="Content Placeholder 2">
            <a:extLst>
              <a:ext uri="{FF2B5EF4-FFF2-40B4-BE49-F238E27FC236}">
                <a16:creationId xmlns:a16="http://schemas.microsoft.com/office/drawing/2014/main" id="{D8419FFD-14FF-4B1D-8770-5AA87B902920}"/>
              </a:ext>
            </a:extLst>
          </p:cNvPr>
          <p:cNvSpPr>
            <a:spLocks noGrp="1"/>
          </p:cNvSpPr>
          <p:nvPr>
            <p:ph idx="1"/>
          </p:nvPr>
        </p:nvSpPr>
        <p:spPr/>
        <p:txBody>
          <a:bodyPr>
            <a:normAutofit/>
          </a:bodyPr>
          <a:lstStyle/>
          <a:p>
            <a:endParaRPr lang="en-US" dirty="0"/>
          </a:p>
          <a:p>
            <a:r>
              <a:rPr lang="en-US" dirty="0"/>
              <a:t>Registered Diplomat: </a:t>
            </a:r>
          </a:p>
          <a:p>
            <a:pPr lvl="1"/>
            <a:r>
              <a:rPr lang="en-US" dirty="0"/>
              <a:t>High School Diploma</a:t>
            </a:r>
          </a:p>
          <a:p>
            <a:pPr lvl="1"/>
            <a:r>
              <a:rPr lang="en-US" dirty="0"/>
              <a:t>640 hours of experience</a:t>
            </a:r>
          </a:p>
          <a:p>
            <a:pPr lvl="1"/>
            <a:r>
              <a:rPr lang="en-US" dirty="0"/>
              <a:t>Passing of the registry exam</a:t>
            </a:r>
          </a:p>
          <a:p>
            <a:pPr lvl="1"/>
            <a:endParaRPr lang="en-US" dirty="0"/>
          </a:p>
          <a:p>
            <a:r>
              <a:rPr lang="en-US" dirty="0"/>
              <a:t>Board Certification</a:t>
            </a:r>
          </a:p>
          <a:p>
            <a:pPr lvl="1"/>
            <a:r>
              <a:rPr lang="en-US" dirty="0"/>
              <a:t>Associates Degree</a:t>
            </a:r>
          </a:p>
          <a:p>
            <a:pPr lvl="1"/>
            <a:r>
              <a:rPr lang="en-US" dirty="0"/>
              <a:t>4000 hours of experience</a:t>
            </a:r>
          </a:p>
          <a:p>
            <a:pPr lvl="1"/>
            <a:r>
              <a:rPr lang="en-US" dirty="0"/>
              <a:t>Passing of the certification exam</a:t>
            </a:r>
          </a:p>
        </p:txBody>
      </p:sp>
    </p:spTree>
    <p:extLst>
      <p:ext uri="{BB962C8B-B14F-4D97-AF65-F5344CB8AC3E}">
        <p14:creationId xmlns:p14="http://schemas.microsoft.com/office/powerpoint/2010/main" val="776584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035B6-6FA4-42B5-8870-D69F5B288B3D}"/>
              </a:ext>
            </a:extLst>
          </p:cNvPr>
          <p:cNvSpPr>
            <a:spLocks noGrp="1"/>
          </p:cNvSpPr>
          <p:nvPr>
            <p:ph type="title"/>
          </p:nvPr>
        </p:nvSpPr>
        <p:spPr/>
        <p:txBody>
          <a:bodyPr/>
          <a:lstStyle/>
          <a:p>
            <a:pPr algn="ctr"/>
            <a:r>
              <a:rPr lang="en-US" dirty="0"/>
              <a:t>Background – Valuation of Certification</a:t>
            </a:r>
          </a:p>
        </p:txBody>
      </p:sp>
      <p:sp>
        <p:nvSpPr>
          <p:cNvPr id="3" name="Content Placeholder 2">
            <a:extLst>
              <a:ext uri="{FF2B5EF4-FFF2-40B4-BE49-F238E27FC236}">
                <a16:creationId xmlns:a16="http://schemas.microsoft.com/office/drawing/2014/main" id="{D8419FFD-14FF-4B1D-8770-5AA87B902920}"/>
              </a:ext>
            </a:extLst>
          </p:cNvPr>
          <p:cNvSpPr>
            <a:spLocks noGrp="1"/>
          </p:cNvSpPr>
          <p:nvPr>
            <p:ph idx="1"/>
          </p:nvPr>
        </p:nvSpPr>
        <p:spPr/>
        <p:txBody>
          <a:bodyPr>
            <a:normAutofit/>
          </a:bodyPr>
          <a:lstStyle/>
          <a:p>
            <a:endParaRPr lang="en-US" dirty="0"/>
          </a:p>
          <a:p>
            <a:r>
              <a:rPr lang="en-US" dirty="0"/>
              <a:t>While there have been numerous reports and working papers calling for mandatory accreditation and certification, little research has been done on the perceived value of those certifications by others. </a:t>
            </a:r>
          </a:p>
          <a:p>
            <a:endParaRPr lang="en-US" dirty="0"/>
          </a:p>
          <a:p>
            <a:r>
              <a:rPr lang="en-US" dirty="0"/>
              <a:t>In our study, we limited our focus on the perceived value of ABMDI certification of </a:t>
            </a:r>
            <a:r>
              <a:rPr lang="en-US" dirty="0" err="1"/>
              <a:t>medicolegal</a:t>
            </a:r>
            <a:r>
              <a:rPr lang="en-US" dirty="0"/>
              <a:t> death investigators by the end users of their product, the pathologists, who rule on cause and manner of death. </a:t>
            </a:r>
          </a:p>
          <a:p>
            <a:endParaRPr lang="en-US" dirty="0"/>
          </a:p>
        </p:txBody>
      </p:sp>
    </p:spTree>
    <p:extLst>
      <p:ext uri="{BB962C8B-B14F-4D97-AF65-F5344CB8AC3E}">
        <p14:creationId xmlns:p14="http://schemas.microsoft.com/office/powerpoint/2010/main" val="171854698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596</Words>
  <Application>Microsoft Office PowerPoint</Application>
  <PresentationFormat>Widescreen</PresentationFormat>
  <Paragraphs>104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Rounded MT Bold</vt:lpstr>
      <vt:lpstr>Calibri</vt:lpstr>
      <vt:lpstr>Calibri Light</vt:lpstr>
      <vt:lpstr>Times New Roman</vt:lpstr>
      <vt:lpstr>1_Office Theme</vt:lpstr>
      <vt:lpstr>     A Pathologist’s View of a Valued Medicolegal Death Investigator</vt:lpstr>
      <vt:lpstr>Importance of the Study</vt:lpstr>
      <vt:lpstr>Background – Call for Action</vt:lpstr>
      <vt:lpstr>Background – Job Descriptions</vt:lpstr>
      <vt:lpstr>Background – Accreditation </vt:lpstr>
      <vt:lpstr>Background – Accreditation Requirements</vt:lpstr>
      <vt:lpstr>Background - Certification</vt:lpstr>
      <vt:lpstr>Background – ABMDI Certification Levels</vt:lpstr>
      <vt:lpstr>Background – Valuation of Certification</vt:lpstr>
      <vt:lpstr>Methods/Procedure</vt:lpstr>
      <vt:lpstr>Respondents</vt:lpstr>
      <vt:lpstr>Survey Questions</vt:lpstr>
      <vt:lpstr>Results</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Pathologist’s View of a Valued Medicolegal Death Investigator</dc:title>
  <dc:creator>Jon Hager</dc:creator>
  <cp:lastModifiedBy>Michael Shapiro</cp:lastModifiedBy>
  <cp:revision>13</cp:revision>
  <dcterms:created xsi:type="dcterms:W3CDTF">2020-09-20T00:00:50Z</dcterms:created>
  <dcterms:modified xsi:type="dcterms:W3CDTF">2020-10-09T16:23:02Z</dcterms:modified>
</cp:coreProperties>
</file>