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1"/>
  </p:handoutMasterIdLst>
  <p:sldIdLst>
    <p:sldId id="256" r:id="rId2"/>
    <p:sldId id="270" r:id="rId3"/>
    <p:sldId id="309" r:id="rId4"/>
    <p:sldId id="259" r:id="rId5"/>
    <p:sldId id="315" r:id="rId6"/>
    <p:sldId id="338" r:id="rId7"/>
    <p:sldId id="337" r:id="rId8"/>
    <p:sldId id="330" r:id="rId9"/>
    <p:sldId id="331" r:id="rId10"/>
    <p:sldId id="332" r:id="rId11"/>
    <p:sldId id="333" r:id="rId12"/>
    <p:sldId id="334" r:id="rId13"/>
    <p:sldId id="339" r:id="rId14"/>
    <p:sldId id="335" r:id="rId15"/>
    <p:sldId id="336" r:id="rId16"/>
    <p:sldId id="340" r:id="rId17"/>
    <p:sldId id="341" r:id="rId18"/>
    <p:sldId id="264" r:id="rId19"/>
    <p:sldId id="329" r:id="rId20"/>
    <p:sldId id="345" r:id="rId21"/>
    <p:sldId id="351" r:id="rId22"/>
    <p:sldId id="346" r:id="rId23"/>
    <p:sldId id="347" r:id="rId24"/>
    <p:sldId id="348" r:id="rId25"/>
    <p:sldId id="344" r:id="rId26"/>
    <p:sldId id="342" r:id="rId27"/>
    <p:sldId id="343" r:id="rId28"/>
    <p:sldId id="350" r:id="rId29"/>
    <p:sldId id="314" r:id="rId30"/>
  </p:sldIdLst>
  <p:sldSz cx="9144000" cy="6858000" type="screen4x3"/>
  <p:notesSz cx="69469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5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099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5413" y="1"/>
            <a:ext cx="3009900" cy="461963"/>
          </a:xfrm>
          <a:prstGeom prst="rect">
            <a:avLst/>
          </a:prstGeom>
        </p:spPr>
        <p:txBody>
          <a:bodyPr vert="horz" lIns="91440" tIns="45720" rIns="91440" bIns="45720" rtlCol="0"/>
          <a:lstStyle>
            <a:lvl1pPr algn="r">
              <a:defRPr sz="1200"/>
            </a:lvl1pPr>
          </a:lstStyle>
          <a:p>
            <a:fld id="{8E23C5FD-8955-4FA3-BF4F-3A94647E7831}" type="datetimeFigureOut">
              <a:rPr lang="en-US" smtClean="0"/>
              <a:t>10/4/2019</a:t>
            </a:fld>
            <a:endParaRPr lang="en-US"/>
          </a:p>
        </p:txBody>
      </p:sp>
      <p:sp>
        <p:nvSpPr>
          <p:cNvPr id="4" name="Footer Placeholder 3"/>
          <p:cNvSpPr>
            <a:spLocks noGrp="1"/>
          </p:cNvSpPr>
          <p:nvPr>
            <p:ph type="ftr" sz="quarter" idx="2"/>
          </p:nvPr>
        </p:nvSpPr>
        <p:spPr>
          <a:xfrm>
            <a:off x="0" y="8758238"/>
            <a:ext cx="3009900" cy="46196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5413" y="8758238"/>
            <a:ext cx="3009900" cy="461962"/>
          </a:xfrm>
          <a:prstGeom prst="rect">
            <a:avLst/>
          </a:prstGeom>
        </p:spPr>
        <p:txBody>
          <a:bodyPr vert="horz" lIns="91440" tIns="45720" rIns="91440" bIns="45720" rtlCol="0" anchor="b"/>
          <a:lstStyle>
            <a:lvl1pPr algn="r">
              <a:defRPr sz="1200"/>
            </a:lvl1pPr>
          </a:lstStyle>
          <a:p>
            <a:fld id="{B524F306-98C8-4AD3-936C-279B1BBF0BE5}" type="slidenum">
              <a:rPr lang="en-US" smtClean="0"/>
              <a:t>‹#›</a:t>
            </a:fld>
            <a:endParaRPr lang="en-US"/>
          </a:p>
        </p:txBody>
      </p:sp>
    </p:spTree>
    <p:extLst>
      <p:ext uri="{BB962C8B-B14F-4D97-AF65-F5344CB8AC3E}">
        <p14:creationId xmlns:p14="http://schemas.microsoft.com/office/powerpoint/2010/main" val="2116706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a:t>Click to edit master title style</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6"/>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a:t>Company Logo</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355600"/>
            <a:ext cx="8194675" cy="1143000"/>
          </a:xfrm>
        </p:spPr>
        <p:txBody>
          <a:bodyPr/>
          <a:lstStyle/>
          <a:p>
            <a:r>
              <a:rPr lang="en-US"/>
              <a:t>Click to edit Master title style</a:t>
            </a:r>
          </a:p>
        </p:txBody>
      </p:sp>
      <p:sp>
        <p:nvSpPr>
          <p:cNvPr id="3" name="Content Placeholder 2"/>
          <p:cNvSpPr>
            <a:spLocks noGrp="1"/>
          </p:cNvSpPr>
          <p:nvPr>
            <p:ph sz="half" idx="1"/>
          </p:nvPr>
        </p:nvSpPr>
        <p:spPr>
          <a:xfrm>
            <a:off x="673100" y="1497013"/>
            <a:ext cx="3975100" cy="4759325"/>
          </a:xfrm>
        </p:spPr>
        <p:txBody>
          <a:bodyPr/>
          <a:lstStyle>
            <a:lvl4pPr>
              <a:defRPr baseline="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Text Placeholder 3"/>
          <p:cNvSpPr>
            <a:spLocks noGrp="1"/>
          </p:cNvSpPr>
          <p:nvPr>
            <p:ph type="body" sz="half" idx="2"/>
          </p:nvPr>
        </p:nvSpPr>
        <p:spPr>
          <a:xfrm>
            <a:off x="4937760" y="1497013"/>
            <a:ext cx="3977640" cy="4759325"/>
          </a:xfrm>
        </p:spPr>
        <p:txBody>
          <a:bodyPr/>
          <a:lstStyle>
            <a:lvl4pPr>
              <a:defRPr baseline="0"/>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10/4/2019</a:t>
            </a:fld>
            <a:endParaRPr lang="en-US" dirty="0"/>
          </a:p>
        </p:txBody>
      </p:sp>
      <p:sp>
        <p:nvSpPr>
          <p:cNvPr id="6" name="Footer Placeholder 4"/>
          <p:cNvSpPr>
            <a:spLocks noGrp="1"/>
          </p:cNvSpPr>
          <p:nvPr>
            <p:ph type="ftr" sz="quarter" idx="11"/>
          </p:nvPr>
        </p:nvSpPr>
        <p:spPr>
          <a:xfrm>
            <a:off x="3352800" y="6356350"/>
            <a:ext cx="2895600" cy="365125"/>
          </a:xfrm>
        </p:spPr>
        <p:txBody>
          <a:bodyPr/>
          <a:lstStyle/>
          <a:p>
            <a:endParaRPr lang="en-US" dirty="0"/>
          </a:p>
        </p:txBody>
      </p:sp>
      <p:sp>
        <p:nvSpPr>
          <p:cNvPr id="7"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7B281C-5159-4971-8228-52B9A72E9ED2}" type="datetimeFigureOut">
              <a:rPr lang="en-US" smtClean="0"/>
              <a:pPr/>
              <a:t>10/4/2019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10/4/2019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Background Only">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10/4/2019</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61950" y="295275"/>
            <a:ext cx="8382000" cy="70485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algn="ctr">
              <a:defRPr/>
            </a:lvl1pPr>
          </a:lstStyle>
          <a:p>
            <a:pPr lvl="0"/>
            <a:r>
              <a:rPr lang="en-US" altLang="en-US" noProof="0"/>
              <a:t>Click to edit Master title style</a:t>
            </a:r>
          </a:p>
        </p:txBody>
      </p:sp>
      <p:sp>
        <p:nvSpPr>
          <p:cNvPr id="3075" name="Rectangle 3"/>
          <p:cNvSpPr>
            <a:spLocks noGrp="1" noChangeArrowheads="1"/>
          </p:cNvSpPr>
          <p:nvPr>
            <p:ph type="subTitle" idx="1"/>
          </p:nvPr>
        </p:nvSpPr>
        <p:spPr>
          <a:xfrm>
            <a:off x="361950" y="1057275"/>
            <a:ext cx="8382000" cy="45720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marL="0" indent="0" algn="ctr">
              <a:buFontTx/>
              <a:buNone/>
              <a:defRPr sz="2800"/>
            </a:lvl1pPr>
          </a:lstStyle>
          <a:p>
            <a:pPr lvl="0"/>
            <a:r>
              <a:rPr lang="en-US" altLang="en-US" noProof="0"/>
              <a:t>Click to edit Master subtitle style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276413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757B281C-5159-4971-8228-52B9A72E9ED2}" type="datetimeFigureOut">
              <a:rPr lang="en-US" smtClean="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a:t>Company Logo</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a:t>Click To Edit Master Title Style</a:t>
            </a:r>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B281C-5159-4971-8228-52B9A72E9ED2}" type="datetimeFigureOut">
              <a:rPr lang="en-US" smtClean="0"/>
              <a:pPr/>
              <a:t>10/4/2019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7B281C-5159-4971-8228-52B9A72E9ED2}" type="datetimeFigureOut">
              <a:rPr lang="en-US" smtClean="0"/>
              <a:pPr/>
              <a:t>10/4/2019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10/4/2019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10/4/2019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B281C-5159-4971-8228-52B9A72E9ED2}" type="datetimeFigureOut">
              <a:rPr lang="en-US" smtClean="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B281C-5159-4971-8228-52B9A72E9ED2}" type="datetimeFigureOut">
              <a:rPr lang="en-US" smtClean="0"/>
              <a:pPr/>
              <a:t>10/4/2019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7"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10/4/2019</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8"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Lst>
  <p:transition spd="slow">
    <p:wipe dir="d"/>
  </p:transition>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772400" cy="1828800"/>
          </a:xfrm>
        </p:spPr>
        <p:txBody>
          <a:bodyPr>
            <a:noAutofit/>
          </a:bodyPr>
          <a:lstStyle/>
          <a:p>
            <a:r>
              <a:rPr lang="en-US" dirty="0"/>
              <a:t>United States Supreme Court</a:t>
            </a:r>
            <a:br>
              <a:rPr lang="en-US" dirty="0"/>
            </a:br>
            <a:r>
              <a:rPr lang="en-US" dirty="0"/>
              <a:t>Criminal &amp; Immigration Law Decisions of the 2018-2019 Term</a:t>
            </a:r>
          </a:p>
        </p:txBody>
      </p:sp>
      <p:sp>
        <p:nvSpPr>
          <p:cNvPr id="3" name="Subtitle 2"/>
          <p:cNvSpPr>
            <a:spLocks noGrp="1"/>
          </p:cNvSpPr>
          <p:nvPr>
            <p:ph type="subTitle" idx="1"/>
          </p:nvPr>
        </p:nvSpPr>
        <p:spPr>
          <a:xfrm>
            <a:off x="1752600" y="5105400"/>
            <a:ext cx="6400800" cy="1143000"/>
          </a:xfrm>
        </p:spPr>
        <p:txBody>
          <a:bodyPr>
            <a:noAutofit/>
          </a:bodyPr>
          <a:lstStyle/>
          <a:p>
            <a:r>
              <a:rPr lang="en-US" sz="2400" b="1" dirty="0"/>
              <a:t>Michael B. Shapiro, J.D.</a:t>
            </a:r>
            <a:r>
              <a:rPr lang="en-US" sz="2400" dirty="0"/>
              <a:t/>
            </a:r>
            <a:br>
              <a:rPr lang="en-US" sz="2400" dirty="0"/>
            </a:br>
            <a:r>
              <a:rPr lang="en-US" sz="2400" dirty="0"/>
              <a:t>Clinical Assistant Professor of Criminal Justice</a:t>
            </a:r>
            <a:br>
              <a:rPr lang="en-US" sz="2400" dirty="0"/>
            </a:br>
            <a:r>
              <a:rPr lang="en-US" sz="2400" dirty="0"/>
              <a:t>Georgia State University</a:t>
            </a:r>
          </a:p>
        </p:txBody>
      </p:sp>
      <p:pic>
        <p:nvPicPr>
          <p:cNvPr id="3074" name="Picture 2" descr="Image result for supreme court of the united stat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6200" y="2514600"/>
            <a:ext cx="1875605" cy="1875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2586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7038"/>
            <a:ext cx="8610600" cy="715962"/>
          </a:xfrm>
        </p:spPr>
        <p:txBody>
          <a:bodyPr>
            <a:normAutofit fontScale="90000"/>
          </a:bodyPr>
          <a:lstStyle/>
          <a:p>
            <a:pPr algn="ctr"/>
            <a:r>
              <a:rPr lang="en-US" i="1" dirty="0"/>
              <a:t>Mont v. United States</a:t>
            </a:r>
            <a:br>
              <a:rPr lang="en-US" i="1" dirty="0"/>
            </a:br>
            <a:r>
              <a:rPr lang="en-US" sz="3600" dirty="0"/>
              <a:t>No. 17-8995, decided June 3, 2019</a:t>
            </a:r>
            <a:endParaRPr lang="en-US" dirty="0"/>
          </a:p>
        </p:txBody>
      </p:sp>
      <p:sp>
        <p:nvSpPr>
          <p:cNvPr id="3" name="Content Placeholder 2"/>
          <p:cNvSpPr>
            <a:spLocks noGrp="1"/>
          </p:cNvSpPr>
          <p:nvPr>
            <p:ph idx="1"/>
          </p:nvPr>
        </p:nvSpPr>
        <p:spPr>
          <a:xfrm>
            <a:off x="762000" y="1371600"/>
            <a:ext cx="8229600" cy="5029200"/>
          </a:xfrm>
        </p:spPr>
        <p:txBody>
          <a:bodyPr>
            <a:noAutofit/>
          </a:bodyPr>
          <a:lstStyle/>
          <a:p>
            <a:r>
              <a:rPr lang="en-US" sz="2000" dirty="0"/>
              <a:t>Tolling</a:t>
            </a:r>
          </a:p>
          <a:p>
            <a:r>
              <a:rPr lang="en-US" sz="2000" dirty="0"/>
              <a:t>Thomas majority, Sotomayor dissenting</a:t>
            </a:r>
          </a:p>
          <a:p>
            <a:r>
              <a:rPr lang="en-US" sz="2000" b="1" dirty="0"/>
              <a:t>Facts:  </a:t>
            </a:r>
            <a:r>
              <a:rPr lang="en-US" sz="2000" dirty="0"/>
              <a:t>Mont was released from federal prison in 2012 and began a 5-year term of supervised release scheduled to end on March 6, 2017. On June 1, 2016, he was arrested on state drug trafficking charges and held in state custody until his plea in October 2016.  A hearing in federal court on his violation of supervised-release conditions was delayed until after sentencing on March 21, 2017.  Mont then challenged the District Court’s jurisdiction on the ground that his supervised release had been set to expire on March 6. The District Court ruled it had jurisdiction based on a November, 2016 summons, and the Sixth Circuit affirmed holding that Mont’s supervised-release period was tolled.</a:t>
            </a:r>
          </a:p>
          <a:p>
            <a:r>
              <a:rPr lang="en-US" sz="2000" b="1" dirty="0"/>
              <a:t>Holding:  </a:t>
            </a:r>
            <a:r>
              <a:rPr lang="en-US" sz="2000" dirty="0"/>
              <a:t>Pretrial detention later credited as time served for a new conviction is “imprison[</a:t>
            </a:r>
            <a:r>
              <a:rPr lang="en-US" sz="2000" dirty="0" err="1"/>
              <a:t>ment</a:t>
            </a:r>
            <a:r>
              <a:rPr lang="en-US" sz="2000" dirty="0"/>
              <a:t>] in connection with a conviction” and tolls the supervised-release term under §3624(e), even if the court must make the tolling calculation after learning whether the time will be credited.</a:t>
            </a:r>
          </a:p>
        </p:txBody>
      </p:sp>
    </p:spTree>
    <p:extLst>
      <p:ext uri="{BB962C8B-B14F-4D97-AF65-F5344CB8AC3E}">
        <p14:creationId xmlns:p14="http://schemas.microsoft.com/office/powerpoint/2010/main" val="2729243247"/>
      </p:ext>
    </p:ext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7038"/>
            <a:ext cx="8610600" cy="715962"/>
          </a:xfrm>
        </p:spPr>
        <p:txBody>
          <a:bodyPr>
            <a:normAutofit fontScale="90000"/>
          </a:bodyPr>
          <a:lstStyle/>
          <a:p>
            <a:pPr algn="ctr"/>
            <a:r>
              <a:rPr lang="en-US" i="1" dirty="0"/>
              <a:t>Moore v. Texas</a:t>
            </a:r>
            <a:br>
              <a:rPr lang="en-US" i="1" dirty="0"/>
            </a:br>
            <a:r>
              <a:rPr lang="en-US" sz="3600" dirty="0"/>
              <a:t>No. 18-443, decided February 19, 2019</a:t>
            </a:r>
            <a:endParaRPr lang="en-US" dirty="0"/>
          </a:p>
        </p:txBody>
      </p:sp>
      <p:sp>
        <p:nvSpPr>
          <p:cNvPr id="3" name="Content Placeholder 2"/>
          <p:cNvSpPr>
            <a:spLocks noGrp="1"/>
          </p:cNvSpPr>
          <p:nvPr>
            <p:ph idx="1"/>
          </p:nvPr>
        </p:nvSpPr>
        <p:spPr>
          <a:xfrm>
            <a:off x="762000" y="1371600"/>
            <a:ext cx="8229600" cy="5029200"/>
          </a:xfrm>
        </p:spPr>
        <p:txBody>
          <a:bodyPr>
            <a:noAutofit/>
          </a:bodyPr>
          <a:lstStyle/>
          <a:p>
            <a:r>
              <a:rPr lang="en-US" sz="2000" dirty="0"/>
              <a:t>Death Penalty, Intellectual Disability</a:t>
            </a:r>
          </a:p>
          <a:p>
            <a:r>
              <a:rPr lang="en-US" sz="2000" dirty="0"/>
              <a:t>Per </a:t>
            </a:r>
            <a:r>
              <a:rPr lang="en-US" sz="2000" dirty="0" err="1"/>
              <a:t>curiam</a:t>
            </a:r>
            <a:r>
              <a:rPr lang="en-US" sz="2000" dirty="0"/>
              <a:t>, Roberts concurring, Alito dissenting</a:t>
            </a:r>
          </a:p>
          <a:p>
            <a:r>
              <a:rPr lang="en-US" sz="2000" b="1" dirty="0"/>
              <a:t>Facts:  </a:t>
            </a:r>
            <a:r>
              <a:rPr lang="en-US" sz="2000" dirty="0"/>
              <a:t>In 2015, the Texas Court of Criminal Appeals held that Moore did not have intellectual disability and consequently was eligible for the death penalty. </a:t>
            </a:r>
            <a:r>
              <a:rPr lang="en-US" sz="2000" i="1" dirty="0"/>
              <a:t>Ex parte Moore</a:t>
            </a:r>
            <a:r>
              <a:rPr lang="en-US" sz="2000" dirty="0"/>
              <a:t>, 470 S.W. 3d 481 (2015). Following a Supreme Court remand, the appeals court reconsidered the matter and reached the same conclusion. </a:t>
            </a:r>
            <a:r>
              <a:rPr lang="en-US" sz="2000" i="1" dirty="0"/>
              <a:t>Ex parte Moore</a:t>
            </a:r>
            <a:r>
              <a:rPr lang="en-US" sz="2000" dirty="0"/>
              <a:t>, 548 S.W. 3d 552 (2018).</a:t>
            </a:r>
          </a:p>
          <a:p>
            <a:r>
              <a:rPr lang="en-US" sz="2000" b="1" dirty="0"/>
              <a:t>Holding:  </a:t>
            </a:r>
            <a:r>
              <a:rPr lang="en-US" sz="2000" dirty="0"/>
              <a:t>After reviewing the trial court record and the court of appeals’ opinion, the appeals court’s determination is inconsistent with the Supreme Court’s opinion in </a:t>
            </a:r>
            <a:r>
              <a:rPr lang="en-US" sz="2000" i="1" dirty="0"/>
              <a:t>Moore v. Texas</a:t>
            </a:r>
            <a:r>
              <a:rPr lang="en-US" sz="2000" dirty="0"/>
              <a:t>, 581 U.S. ___  (2017). There are too many instances in which, with small variations, the Texas Court of Criminal Appeals’ opinion repeats the analysis previously found wanting, and these same parts are critical to its ultimate conclusion.</a:t>
            </a:r>
          </a:p>
        </p:txBody>
      </p:sp>
      <p:pic>
        <p:nvPicPr>
          <p:cNvPr id="1026" name="Picture 2" descr="Image result for blue ribb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83695" y="76200"/>
            <a:ext cx="807905" cy="130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9716779"/>
      </p:ext>
    </p:ext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7038"/>
            <a:ext cx="8610600" cy="715962"/>
          </a:xfrm>
        </p:spPr>
        <p:txBody>
          <a:bodyPr>
            <a:normAutofit fontScale="90000"/>
          </a:bodyPr>
          <a:lstStyle/>
          <a:p>
            <a:pPr algn="ctr"/>
            <a:r>
              <a:rPr lang="en-US" i="1" dirty="0" err="1"/>
              <a:t>Neilsen</a:t>
            </a:r>
            <a:r>
              <a:rPr lang="en-US" i="1" dirty="0"/>
              <a:t> v. </a:t>
            </a:r>
            <a:r>
              <a:rPr lang="en-US" i="1" dirty="0" err="1"/>
              <a:t>Preap</a:t>
            </a:r>
            <a:r>
              <a:rPr lang="en-US" i="1" dirty="0"/>
              <a:t/>
            </a:r>
            <a:br>
              <a:rPr lang="en-US" i="1" dirty="0"/>
            </a:br>
            <a:r>
              <a:rPr lang="en-US" sz="3600" dirty="0"/>
              <a:t>No. 16-1363, decided March 19, 2019</a:t>
            </a:r>
            <a:endParaRPr lang="en-US" dirty="0"/>
          </a:p>
        </p:txBody>
      </p:sp>
      <p:sp>
        <p:nvSpPr>
          <p:cNvPr id="3" name="Content Placeholder 2"/>
          <p:cNvSpPr>
            <a:spLocks noGrp="1"/>
          </p:cNvSpPr>
          <p:nvPr>
            <p:ph idx="1"/>
          </p:nvPr>
        </p:nvSpPr>
        <p:spPr>
          <a:xfrm>
            <a:off x="762000" y="1371600"/>
            <a:ext cx="8229600" cy="5029200"/>
          </a:xfrm>
        </p:spPr>
        <p:txBody>
          <a:bodyPr>
            <a:noAutofit/>
          </a:bodyPr>
          <a:lstStyle/>
          <a:p>
            <a:r>
              <a:rPr lang="en-US" sz="2000" dirty="0"/>
              <a:t>Detention without Bond of Deportable Aliens</a:t>
            </a:r>
          </a:p>
          <a:p>
            <a:r>
              <a:rPr lang="en-US" sz="2000" dirty="0"/>
              <a:t>Alito majority, </a:t>
            </a:r>
            <a:r>
              <a:rPr lang="en-US" sz="2000" dirty="0" err="1"/>
              <a:t>Kavanaugh</a:t>
            </a:r>
            <a:r>
              <a:rPr lang="en-US" sz="2000" dirty="0"/>
              <a:t> concurring, Thomas concurring, Breyer dissenting</a:t>
            </a:r>
          </a:p>
          <a:p>
            <a:r>
              <a:rPr lang="en-US" sz="2000" b="1" dirty="0"/>
              <a:t>Facts:  </a:t>
            </a:r>
            <a:r>
              <a:rPr lang="en-US" sz="2000" dirty="0"/>
              <a:t>Federal immigration law empowers the Secretary of Homeland Security to arrest and hold a deportable alien pending a removal decision, and gives the Secretary discretion either to detain the alien or to release on bond. Respondents were detained under §1226(c)(2), and allege that because they were not immediately detained by immigration officials after their release from criminal custody, they are not aliens “described in paragraph (1),” and  are entitled to bond hearings to determine if they should be released pending a decision on their status. The District Courts ruled for respondents, and the Ninth Circuit affirmed.</a:t>
            </a:r>
          </a:p>
          <a:p>
            <a:r>
              <a:rPr lang="en-US" sz="2000" b="1" dirty="0"/>
              <a:t>Holding:  </a:t>
            </a:r>
            <a:r>
              <a:rPr lang="en-US" sz="2000" dirty="0"/>
              <a:t>The judgments are reversed, and the cases are remanded.  Even assuming that §1226(c)(1) requires immediate arrest, the result below would be wrong, because a statutory rule that officials “ ‘shall’ act within a specified time” does not by itself “</a:t>
            </a:r>
            <a:r>
              <a:rPr lang="en-US" sz="2000" dirty="0" err="1"/>
              <a:t>preclud</a:t>
            </a:r>
            <a:r>
              <a:rPr lang="en-US" sz="2000" dirty="0"/>
              <a:t>[e] action later.”</a:t>
            </a:r>
          </a:p>
        </p:txBody>
      </p:sp>
    </p:spTree>
    <p:extLst>
      <p:ext uri="{BB962C8B-B14F-4D97-AF65-F5344CB8AC3E}">
        <p14:creationId xmlns:p14="http://schemas.microsoft.com/office/powerpoint/2010/main" val="3104992000"/>
      </p:ext>
    </p:extLst>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7038"/>
            <a:ext cx="8610600" cy="715962"/>
          </a:xfrm>
        </p:spPr>
        <p:txBody>
          <a:bodyPr>
            <a:normAutofit fontScale="90000"/>
          </a:bodyPr>
          <a:lstStyle/>
          <a:p>
            <a:pPr algn="ctr"/>
            <a:r>
              <a:rPr lang="en-US" i="1" dirty="0" err="1"/>
              <a:t>Rehaif</a:t>
            </a:r>
            <a:r>
              <a:rPr lang="en-US" i="1" dirty="0"/>
              <a:t> v. United States</a:t>
            </a:r>
            <a:br>
              <a:rPr lang="en-US" i="1" dirty="0"/>
            </a:br>
            <a:r>
              <a:rPr lang="en-US" sz="3600" dirty="0"/>
              <a:t>No. 17-9560, decided June 21, 2019</a:t>
            </a:r>
            <a:endParaRPr lang="en-US" dirty="0"/>
          </a:p>
        </p:txBody>
      </p:sp>
      <p:sp>
        <p:nvSpPr>
          <p:cNvPr id="3" name="Content Placeholder 2"/>
          <p:cNvSpPr>
            <a:spLocks noGrp="1"/>
          </p:cNvSpPr>
          <p:nvPr>
            <p:ph idx="1"/>
          </p:nvPr>
        </p:nvSpPr>
        <p:spPr>
          <a:xfrm>
            <a:off x="762000" y="1371600"/>
            <a:ext cx="8229600" cy="5029200"/>
          </a:xfrm>
        </p:spPr>
        <p:txBody>
          <a:bodyPr>
            <a:noAutofit/>
          </a:bodyPr>
          <a:lstStyle/>
          <a:p>
            <a:r>
              <a:rPr lang="en-US" sz="2000" dirty="0"/>
              <a:t>Possession of Firearm by Illegal Alien, Proof of Knowledge</a:t>
            </a:r>
          </a:p>
          <a:p>
            <a:r>
              <a:rPr lang="en-US" sz="2000" dirty="0"/>
              <a:t>Breyer majority, Alito dissenting</a:t>
            </a:r>
          </a:p>
          <a:p>
            <a:r>
              <a:rPr lang="en-US" sz="2000" b="1" dirty="0"/>
              <a:t>Facts:  </a:t>
            </a:r>
            <a:r>
              <a:rPr lang="en-US" sz="2000" dirty="0" err="1"/>
              <a:t>Rehaif</a:t>
            </a:r>
            <a:r>
              <a:rPr lang="en-US" sz="2000" dirty="0"/>
              <a:t> entered the United States on a nonimmigrant student visa to attend university but was dismissed for poor grades.  He subsequently shot two firearms at a firing range.  The Government prosecuted  him  under  18  U.  S.  C.  §922(g),  which  makes  it  unlawful  for certain  persons,  including  aliens  illegally  in  the  country,  to  possess firearms, and §924(a)(2), which provides that anyone who “knowingly violates” the first provision can be imprisoned for up to 10 years.  The jury at </a:t>
            </a:r>
            <a:r>
              <a:rPr lang="en-US" sz="2000" dirty="0" err="1"/>
              <a:t>Rehaif’s</a:t>
            </a:r>
            <a:r>
              <a:rPr lang="en-US" sz="2000" dirty="0"/>
              <a:t> trial was instructed that the Government was not required to prove that he knew that he was unlawfully in the country. It returned a guilty verdict.  The Eleventh Circuit affirmed.</a:t>
            </a:r>
          </a:p>
          <a:p>
            <a:r>
              <a:rPr lang="en-US" sz="2000" b="1" dirty="0"/>
              <a:t>Holding:  </a:t>
            </a:r>
            <a:r>
              <a:rPr lang="en-US" sz="2000" dirty="0"/>
              <a:t>In a prosecution under §922(g) and §924(a)(2), the Government must prove both that the defendant knew he possessed a firearm and that he knew he belonged to the relevant category of persons barred from possessing a firearm.</a:t>
            </a:r>
          </a:p>
        </p:txBody>
      </p:sp>
    </p:spTree>
    <p:extLst>
      <p:ext uri="{BB962C8B-B14F-4D97-AF65-F5344CB8AC3E}">
        <p14:creationId xmlns:p14="http://schemas.microsoft.com/office/powerpoint/2010/main" val="1140300861"/>
      </p:ext>
    </p:ext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7038"/>
            <a:ext cx="8610600" cy="715962"/>
          </a:xfrm>
        </p:spPr>
        <p:txBody>
          <a:bodyPr>
            <a:normAutofit fontScale="90000"/>
          </a:bodyPr>
          <a:lstStyle/>
          <a:p>
            <a:pPr algn="ctr"/>
            <a:r>
              <a:rPr lang="en-US" i="1" dirty="0"/>
              <a:t>Stuart v. Alabama</a:t>
            </a:r>
            <a:br>
              <a:rPr lang="en-US" i="1" dirty="0"/>
            </a:br>
            <a:r>
              <a:rPr lang="en-US" sz="3600" dirty="0"/>
              <a:t>No. 17-1676, decided November 19, 2018</a:t>
            </a:r>
            <a:endParaRPr lang="en-US" dirty="0"/>
          </a:p>
        </p:txBody>
      </p:sp>
      <p:sp>
        <p:nvSpPr>
          <p:cNvPr id="3" name="Content Placeholder 2"/>
          <p:cNvSpPr>
            <a:spLocks noGrp="1"/>
          </p:cNvSpPr>
          <p:nvPr>
            <p:ph idx="1"/>
          </p:nvPr>
        </p:nvSpPr>
        <p:spPr>
          <a:xfrm>
            <a:off x="762000" y="1371600"/>
            <a:ext cx="8229600" cy="5029200"/>
          </a:xfrm>
        </p:spPr>
        <p:txBody>
          <a:bodyPr>
            <a:noAutofit/>
          </a:bodyPr>
          <a:lstStyle/>
          <a:p>
            <a:r>
              <a:rPr lang="en-US" sz="2000" dirty="0"/>
              <a:t>Sixth Amendment</a:t>
            </a:r>
          </a:p>
          <a:p>
            <a:r>
              <a:rPr lang="en-US" sz="2000" dirty="0"/>
              <a:t>Gorsuch (with Sotomayor) dissenting to denial of certiorari</a:t>
            </a:r>
          </a:p>
          <a:p>
            <a:r>
              <a:rPr lang="en-US" sz="2000" b="1" dirty="0"/>
              <a:t>Issue:  </a:t>
            </a:r>
            <a:r>
              <a:rPr lang="en-US" sz="2000" dirty="0"/>
              <a:t>Charged with DUI, at trial the state called not the analyst who performed a blood-alcohol test hours after arrest, but rather a </a:t>
            </a:r>
            <a:r>
              <a:rPr lang="en-US" sz="2000" i="1" dirty="0"/>
              <a:t>different</a:t>
            </a:r>
            <a:r>
              <a:rPr lang="en-US" sz="2000" dirty="0"/>
              <a:t> analyst. (Italics in original).</a:t>
            </a:r>
          </a:p>
          <a:p>
            <a:r>
              <a:rPr lang="en-US" sz="2000" b="1" dirty="0"/>
              <a:t>Dissent:  </a:t>
            </a:r>
            <a:r>
              <a:rPr lang="en-US" sz="2000" dirty="0"/>
              <a:t> The “engine of cross-examination was left unengaged, and the Sixth Amendment was violated”.  Some confusion arises from </a:t>
            </a:r>
            <a:r>
              <a:rPr lang="en-US" sz="2000" i="1" dirty="0"/>
              <a:t>Williams v. Illinois</a:t>
            </a:r>
            <a:r>
              <a:rPr lang="en-US" sz="2000" dirty="0"/>
              <a:t>, 567 U.S. 50 (2012), however the state’s argument that the test merely served as a basis for the analyst to testify, and not as evidence of the truth of the matter, fails.  So does the state’s alternative argument that the Sixth Amendment  right to confrontation failed to attach because the report wasn’t testimonial.  “…[t]here’s  no  question that Ms. Stuart was in  custody  when  the  government conducted its forensic test or that the report was prepared for the primary purpose of securing her conviction…I would grant review.”</a:t>
            </a:r>
          </a:p>
        </p:txBody>
      </p:sp>
    </p:spTree>
    <p:extLst>
      <p:ext uri="{BB962C8B-B14F-4D97-AF65-F5344CB8AC3E}">
        <p14:creationId xmlns:p14="http://schemas.microsoft.com/office/powerpoint/2010/main" val="1044325263"/>
      </p:ext>
    </p:extLst>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7038"/>
            <a:ext cx="8610600" cy="715962"/>
          </a:xfrm>
        </p:spPr>
        <p:txBody>
          <a:bodyPr>
            <a:normAutofit fontScale="90000"/>
          </a:bodyPr>
          <a:lstStyle/>
          <a:p>
            <a:pPr algn="ctr"/>
            <a:r>
              <a:rPr lang="en-US" i="1" dirty="0" err="1"/>
              <a:t>Timbs</a:t>
            </a:r>
            <a:r>
              <a:rPr lang="en-US" i="1" dirty="0"/>
              <a:t> v. Indiana</a:t>
            </a:r>
            <a:br>
              <a:rPr lang="en-US" i="1" dirty="0"/>
            </a:br>
            <a:r>
              <a:rPr lang="en-US" sz="3600" dirty="0"/>
              <a:t>No. 17-109, decided February 20, 2019</a:t>
            </a:r>
            <a:endParaRPr lang="en-US" dirty="0"/>
          </a:p>
        </p:txBody>
      </p:sp>
      <p:sp>
        <p:nvSpPr>
          <p:cNvPr id="3" name="Content Placeholder 2"/>
          <p:cNvSpPr>
            <a:spLocks noGrp="1"/>
          </p:cNvSpPr>
          <p:nvPr>
            <p:ph idx="1"/>
          </p:nvPr>
        </p:nvSpPr>
        <p:spPr>
          <a:xfrm>
            <a:off x="762000" y="1371600"/>
            <a:ext cx="8229600" cy="5029200"/>
          </a:xfrm>
        </p:spPr>
        <p:txBody>
          <a:bodyPr>
            <a:noAutofit/>
          </a:bodyPr>
          <a:lstStyle/>
          <a:p>
            <a:r>
              <a:rPr lang="en-US" sz="2000" dirty="0"/>
              <a:t>Eighth Amendment, Excessive Fines Clause</a:t>
            </a:r>
          </a:p>
          <a:p>
            <a:r>
              <a:rPr lang="en-US" sz="2000" dirty="0"/>
              <a:t>Ginsburg unanimous, Gorsuch concurring, Thomas concurring</a:t>
            </a:r>
          </a:p>
          <a:p>
            <a:r>
              <a:rPr lang="en-US" sz="2000" b="1" dirty="0"/>
              <a:t>Facts:  </a:t>
            </a:r>
            <a:r>
              <a:rPr lang="en-US" sz="2000" dirty="0" err="1"/>
              <a:t>Timbs</a:t>
            </a:r>
            <a:r>
              <a:rPr lang="en-US" sz="2000" dirty="0"/>
              <a:t> pleaded guilty in Indiana state court to dealing in a controlled substance and conspiracy to commit theft.  The police seized a Land Rover SUV </a:t>
            </a:r>
            <a:r>
              <a:rPr lang="en-US" sz="2000" dirty="0" err="1"/>
              <a:t>Timbs</a:t>
            </a:r>
            <a:r>
              <a:rPr lang="en-US" sz="2000" dirty="0"/>
              <a:t> had purchased for $42,000 with money he received from an insurance policy when his father died and sought civil forfeiture, charging that the SUV had been used to transport heroin. The maximum monetary fine assessable for his drug conviction was $10,000, so the trial court denied the State’s request as grossly disproportionate to the gravity of </a:t>
            </a:r>
            <a:r>
              <a:rPr lang="en-US" sz="2000" dirty="0" err="1"/>
              <a:t>Timbs’s</a:t>
            </a:r>
            <a:r>
              <a:rPr lang="en-US" sz="2000" dirty="0"/>
              <a:t> offense. The Court of Appeals of Indiana affirmed, but the Indiana Supreme Court reversed, holding that the Excessive Fines Clause constrains only federal action and is inapplicable to state impositions. </a:t>
            </a:r>
          </a:p>
          <a:p>
            <a:r>
              <a:rPr lang="en-US" sz="2000" b="1" dirty="0"/>
              <a:t>Holding:  </a:t>
            </a:r>
            <a:r>
              <a:rPr lang="en-US" sz="2000" dirty="0"/>
              <a:t>The Eighth Amendment’s Excessive Fines Clause is an incorporated  protection  applicable  to  the  States  under  the  Fourteenth  Amendment’s Due Process Clause.</a:t>
            </a:r>
          </a:p>
        </p:txBody>
      </p:sp>
      <p:pic>
        <p:nvPicPr>
          <p:cNvPr id="1026" name="Picture 2" descr="Image result for blue ribb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83695" y="76200"/>
            <a:ext cx="807905" cy="130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2168131"/>
      </p:ext>
    </p:extLst>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7038"/>
            <a:ext cx="8610600" cy="715962"/>
          </a:xfrm>
        </p:spPr>
        <p:txBody>
          <a:bodyPr>
            <a:normAutofit fontScale="90000"/>
          </a:bodyPr>
          <a:lstStyle/>
          <a:p>
            <a:pPr algn="ctr"/>
            <a:r>
              <a:rPr lang="en-US" i="1" dirty="0"/>
              <a:t>United States v. Davis</a:t>
            </a:r>
            <a:br>
              <a:rPr lang="en-US" i="1" dirty="0"/>
            </a:br>
            <a:r>
              <a:rPr lang="en-US" sz="3600" dirty="0"/>
              <a:t>No. 18-431, decided June 24, 2019</a:t>
            </a:r>
            <a:endParaRPr lang="en-US" dirty="0"/>
          </a:p>
        </p:txBody>
      </p:sp>
      <p:sp>
        <p:nvSpPr>
          <p:cNvPr id="3" name="Content Placeholder 2"/>
          <p:cNvSpPr>
            <a:spLocks noGrp="1"/>
          </p:cNvSpPr>
          <p:nvPr>
            <p:ph idx="1"/>
          </p:nvPr>
        </p:nvSpPr>
        <p:spPr>
          <a:xfrm>
            <a:off x="762000" y="1371600"/>
            <a:ext cx="8229600" cy="5029200"/>
          </a:xfrm>
        </p:spPr>
        <p:txBody>
          <a:bodyPr>
            <a:noAutofit/>
          </a:bodyPr>
          <a:lstStyle/>
          <a:p>
            <a:r>
              <a:rPr lang="en-US" sz="2000" dirty="0"/>
              <a:t>Possession of Firearm</a:t>
            </a:r>
          </a:p>
          <a:p>
            <a:r>
              <a:rPr lang="en-US" sz="2000" dirty="0"/>
              <a:t>Gorsuch majority, </a:t>
            </a:r>
            <a:r>
              <a:rPr lang="en-US" sz="2000" dirty="0" err="1"/>
              <a:t>Kavanaugh</a:t>
            </a:r>
            <a:r>
              <a:rPr lang="en-US" sz="2000" dirty="0"/>
              <a:t> dissenting</a:t>
            </a:r>
          </a:p>
          <a:p>
            <a:r>
              <a:rPr lang="en-US" sz="2000" b="1" dirty="0"/>
              <a:t>Facts:  </a:t>
            </a:r>
            <a:r>
              <a:rPr lang="en-US" sz="2000" dirty="0"/>
              <a:t>Davis and Glover were charged with multiple counts of Hobbs Act robbery and one count of conspiracy to commit Hobbs Act robbery. They were also charged under 18 U. S. C. §924(c), which authorizes heightened criminal penalties for using, carrying, or possessing a firearm in connection with any federal “crime of violence or drug trafficking crime.” §924(c)(1)(A). The Fifth Circuit held that conspiracy as a predicate crime of violence could not be upheld because it depended on the residual clause.</a:t>
            </a:r>
          </a:p>
          <a:p>
            <a:r>
              <a:rPr lang="en-US" sz="2000" b="1" dirty="0"/>
              <a:t>Holding:  </a:t>
            </a:r>
            <a:r>
              <a:rPr lang="en-US" sz="2000" dirty="0"/>
              <a:t>Section 924(c)(3)(B) is unconstitutionally vague.</a:t>
            </a:r>
          </a:p>
        </p:txBody>
      </p:sp>
    </p:spTree>
    <p:extLst>
      <p:ext uri="{BB962C8B-B14F-4D97-AF65-F5344CB8AC3E}">
        <p14:creationId xmlns:p14="http://schemas.microsoft.com/office/powerpoint/2010/main" val="3444306164"/>
      </p:ext>
    </p:extLst>
  </p:cSld>
  <p:clrMapOvr>
    <a:masterClrMapping/>
  </p:clrMapOvr>
  <p:transition spd="slow">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7038"/>
            <a:ext cx="8610600" cy="715962"/>
          </a:xfrm>
        </p:spPr>
        <p:txBody>
          <a:bodyPr>
            <a:normAutofit fontScale="90000"/>
          </a:bodyPr>
          <a:lstStyle/>
          <a:p>
            <a:pPr algn="ctr"/>
            <a:r>
              <a:rPr lang="en-US" i="1" dirty="0"/>
              <a:t>United States v. </a:t>
            </a:r>
            <a:r>
              <a:rPr lang="en-US" i="1" dirty="0" err="1"/>
              <a:t>Haymond</a:t>
            </a:r>
            <a:r>
              <a:rPr lang="en-US" i="1" dirty="0"/>
              <a:t/>
            </a:r>
            <a:br>
              <a:rPr lang="en-US" i="1" dirty="0"/>
            </a:br>
            <a:r>
              <a:rPr lang="en-US" sz="3600" dirty="0"/>
              <a:t>No. 17-1672, decided June 26, 2019</a:t>
            </a:r>
            <a:endParaRPr lang="en-US" dirty="0"/>
          </a:p>
        </p:txBody>
      </p:sp>
      <p:sp>
        <p:nvSpPr>
          <p:cNvPr id="3" name="Content Placeholder 2"/>
          <p:cNvSpPr>
            <a:spLocks noGrp="1"/>
          </p:cNvSpPr>
          <p:nvPr>
            <p:ph idx="1"/>
          </p:nvPr>
        </p:nvSpPr>
        <p:spPr>
          <a:xfrm>
            <a:off x="762000" y="1371600"/>
            <a:ext cx="8229600" cy="5029200"/>
          </a:xfrm>
        </p:spPr>
        <p:txBody>
          <a:bodyPr>
            <a:noAutofit/>
          </a:bodyPr>
          <a:lstStyle/>
          <a:p>
            <a:r>
              <a:rPr lang="en-US" sz="2000" dirty="0"/>
              <a:t>Sentencing, post-</a:t>
            </a:r>
            <a:r>
              <a:rPr lang="en-US" sz="2000" i="1" dirty="0" err="1"/>
              <a:t>Apprendi</a:t>
            </a:r>
            <a:endParaRPr lang="en-US" sz="2000" i="1" dirty="0"/>
          </a:p>
          <a:p>
            <a:r>
              <a:rPr lang="en-US" sz="2000" dirty="0"/>
              <a:t>Gorsuch majority, Breyer concurring, Alito concurring</a:t>
            </a:r>
          </a:p>
          <a:p>
            <a:r>
              <a:rPr lang="en-US" sz="2000" b="1" dirty="0"/>
              <a:t>Facts:  </a:t>
            </a:r>
            <a:r>
              <a:rPr lang="en-US" sz="2000" dirty="0" err="1"/>
              <a:t>Haymond</a:t>
            </a:r>
            <a:r>
              <a:rPr lang="en-US" sz="2000" dirty="0"/>
              <a:t> was convicted of possessing child pornography. After serving a prison sentence, and while on supervised release, he was again found with child pornography. A district judge, acting without a jury, found by a preponderance of the evidence that </a:t>
            </a:r>
            <a:r>
              <a:rPr lang="en-US" sz="2000" dirty="0" err="1"/>
              <a:t>Haymond</a:t>
            </a:r>
            <a:r>
              <a:rPr lang="en-US" sz="2000" dirty="0"/>
              <a:t> knowingly possessed child pornography and imposed a 5-year mandatory minimum. On appeal, the Tenth Circuit observed that the new prison term included a new and higher mandatory minimum resting on facts found only by a judge by a preponderance of the evidence, holding that §3583(k) violated the right to trial by jury guaranteed by the Fifth and Sixth Amendments.</a:t>
            </a:r>
          </a:p>
          <a:p>
            <a:r>
              <a:rPr lang="en-US" sz="2000" b="1" dirty="0"/>
              <a:t>Holding:  </a:t>
            </a:r>
            <a:r>
              <a:rPr lang="en-US" sz="2000" dirty="0"/>
              <a:t>The judgment is vacated, and the case is remanded. In </a:t>
            </a:r>
            <a:r>
              <a:rPr lang="en-US" sz="2000" i="1" dirty="0" err="1"/>
              <a:t>Apprendi</a:t>
            </a:r>
            <a:r>
              <a:rPr lang="en-US" sz="2000" i="1" dirty="0"/>
              <a:t> v. New Jersey</a:t>
            </a:r>
            <a:r>
              <a:rPr lang="en-US" sz="2000" dirty="0"/>
              <a:t>, 530 U. S. 466, the Court held unconstitutional a sentencing scheme that allowed a judge to increase a sentence based on the judge’s finding of new facts by a preponderance of the evidence. And in </a:t>
            </a:r>
            <a:r>
              <a:rPr lang="en-US" sz="2000" i="1" dirty="0"/>
              <a:t>Alleyne v. United States</a:t>
            </a:r>
            <a:r>
              <a:rPr lang="en-US" sz="2000" dirty="0"/>
              <a:t>, 570 U. S. 99, the Court held that </a:t>
            </a:r>
            <a:r>
              <a:rPr lang="en-US" sz="2000" i="1" dirty="0" err="1"/>
              <a:t>Apprendi’s</a:t>
            </a:r>
            <a:r>
              <a:rPr lang="en-US" sz="2000" dirty="0"/>
              <a:t> principle “applies with equal force to facts increasing the mandatory minimum.”</a:t>
            </a:r>
          </a:p>
        </p:txBody>
      </p:sp>
      <p:pic>
        <p:nvPicPr>
          <p:cNvPr id="1026" name="Picture 2" descr="Image result for blue ribb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83695" y="76200"/>
            <a:ext cx="807905" cy="130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0307267"/>
      </p:ext>
    </p:extLst>
  </p:cSld>
  <p:clrMapOvr>
    <a:masterClrMapping/>
  </p:clrMapOvr>
  <p:transition spd="slow">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9632"/>
            <a:ext cx="8077200" cy="1143000"/>
          </a:xfrm>
        </p:spPr>
        <p:txBody>
          <a:bodyPr/>
          <a:lstStyle/>
          <a:p>
            <a:pPr algn="ctr"/>
            <a:r>
              <a:rPr lang="en-US" dirty="0"/>
              <a:t>Next Year’s Big Cases?</a:t>
            </a:r>
          </a:p>
        </p:txBody>
      </p:sp>
      <p:pic>
        <p:nvPicPr>
          <p:cNvPr id="4" name="Picture 2" descr="http://www.americanbar.org/content/dam/aba/images/public_education/preview-highlights.png"/>
          <p:cNvPicPr>
            <a:picLocks noChangeAspect="1" noChangeArrowheads="1"/>
          </p:cNvPicPr>
          <p:nvPr/>
        </p:nvPicPr>
        <p:blipFill rotWithShape="1">
          <a:blip r:embed="rId2">
            <a:extLst>
              <a:ext uri="{28A0092B-C50C-407E-A947-70E740481C1C}">
                <a14:useLocalDpi xmlns:a14="http://schemas.microsoft.com/office/drawing/2010/main" val="0"/>
              </a:ext>
            </a:extLst>
          </a:blip>
          <a:srcRect l="22740" r="27775" b="24349"/>
          <a:stretch/>
        </p:blipFill>
        <p:spPr bwMode="auto">
          <a:xfrm>
            <a:off x="2590800" y="2133600"/>
            <a:ext cx="4494883" cy="3882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480111"/>
      </p:ext>
    </p:extLst>
  </p:cSld>
  <p:clrMapOvr>
    <a:masterClrMapping/>
  </p:clrMapOvr>
  <p:transition spd="slow">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dirty="0"/>
              <a:t>2019-2020 Term Cases to Watch</a:t>
            </a:r>
          </a:p>
        </p:txBody>
      </p:sp>
      <p:sp>
        <p:nvSpPr>
          <p:cNvPr id="3" name="Content Placeholder 2"/>
          <p:cNvSpPr>
            <a:spLocks noGrp="1"/>
          </p:cNvSpPr>
          <p:nvPr>
            <p:ph idx="1"/>
          </p:nvPr>
        </p:nvSpPr>
        <p:spPr>
          <a:xfrm>
            <a:off x="838200" y="1371600"/>
            <a:ext cx="8229600" cy="5029200"/>
          </a:xfrm>
        </p:spPr>
        <p:txBody>
          <a:bodyPr>
            <a:noAutofit/>
          </a:bodyPr>
          <a:lstStyle/>
          <a:p>
            <a:pPr marL="0" indent="0">
              <a:buNone/>
            </a:pPr>
            <a:r>
              <a:rPr lang="en-US" sz="1800" b="1" u="sng" dirty="0"/>
              <a:t>Death Penalty</a:t>
            </a:r>
          </a:p>
          <a:p>
            <a:r>
              <a:rPr lang="en-US" sz="1800" i="1" dirty="0"/>
              <a:t>McKinney v. Arizona</a:t>
            </a:r>
          </a:p>
          <a:p>
            <a:r>
              <a:rPr lang="en-US" sz="1800" dirty="0"/>
              <a:t>Docket No. 18-1109</a:t>
            </a:r>
          </a:p>
          <a:p>
            <a:r>
              <a:rPr lang="en-US" sz="1800" dirty="0"/>
              <a:t>In  1993,  James  Erin McKinney was convicted of murder and sentenced to death  by  a  judge  in  Arizona.    More  than  20  years later,  the  Ninth  Circuit  granted  McKinney  a  conditional  writ  of  habeas  corpus,  finding  that  Arizona courts over a 15-year period had refused as a matter of law to consider non-statutory mitigating evidence in  death  penalty  cases,  in  violation  of  this  Court’s decision   in </a:t>
            </a:r>
            <a:r>
              <a:rPr lang="en-US" sz="1800" i="1" dirty="0" err="1"/>
              <a:t>Eddings</a:t>
            </a:r>
            <a:r>
              <a:rPr lang="en-US" sz="1800" i="1" dirty="0"/>
              <a:t> v. Oklahoma</a:t>
            </a:r>
            <a:r>
              <a:rPr lang="en-US" sz="1800" dirty="0"/>
              <a:t>,   455   U.S.   104(1982).  The Ninth Circuit held that no Arizona court had    ever    considered    mitigating    evidence    that McKinney    suffered    from    Post-Traumatic    Stress Disorder (PTSD) as a result of his abusive childhood, which  by  all  accounts  was  horrific.   The  Ninth  Circuit specifically found that this error was not harm-less,  and  it  ordered  Arizona  to  correct  the  constitutional error in McKinney’s death sentence.</a:t>
            </a:r>
          </a:p>
          <a:p>
            <a:r>
              <a:rPr lang="en-US" sz="1800" b="1" dirty="0"/>
              <a:t>Question Presented: </a:t>
            </a:r>
            <a:r>
              <a:rPr lang="en-US" sz="1800" dirty="0"/>
              <a:t>  This case asks whether a court must apply current law  when  deciding, </a:t>
            </a:r>
            <a:r>
              <a:rPr lang="en-US" sz="1800" i="1" dirty="0"/>
              <a:t>for  the  first  time</a:t>
            </a:r>
            <a:r>
              <a:rPr lang="en-US" sz="1800" dirty="0"/>
              <a:t>,  whether  the mitigating and aggravating evidence in a capital case warrants  the  death  sentence. </a:t>
            </a:r>
            <a:endParaRPr lang="en-US" sz="1800" i="1" dirty="0"/>
          </a:p>
        </p:txBody>
      </p:sp>
    </p:spTree>
    <p:extLst>
      <p:ext uri="{BB962C8B-B14F-4D97-AF65-F5344CB8AC3E}">
        <p14:creationId xmlns:p14="http://schemas.microsoft.com/office/powerpoint/2010/main" val="3620788130"/>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03238"/>
            <a:ext cx="8610600" cy="715962"/>
          </a:xfrm>
        </p:spPr>
        <p:txBody>
          <a:bodyPr>
            <a:normAutofit fontScale="90000"/>
          </a:bodyPr>
          <a:lstStyle/>
          <a:p>
            <a:pPr algn="ctr"/>
            <a:r>
              <a:rPr lang="en-US" dirty="0"/>
              <a:t>Flying Fickle Finger of Fate Award</a:t>
            </a:r>
            <a:br>
              <a:rPr lang="en-US" dirty="0"/>
            </a:br>
            <a:r>
              <a:rPr lang="en-US" dirty="0"/>
              <a:t>Worst Decision of the Term</a:t>
            </a:r>
          </a:p>
        </p:txBody>
      </p:sp>
      <p:sp>
        <p:nvSpPr>
          <p:cNvPr id="4" name="AutoShape 2" descr="data:image/jpeg;base64,/9j/4AAQSkZJRgABAQAAAQABAAD/2wCEAAkGBxMSEhUTEhMVFhUVGBoXFxgVFxoXFRcYFxcWGBgXFxgYHSggGBolHRUVITEhJSkrLi4uFx8zODMsNygtLisBCgoKDg0OGBAQGi0eHx8tLS0tKy0tLSstLS0tLS0tLS0tLS0tLS0tLS0tLS0tLS0tLS0tLS0tNy03Ny0tKy0tK//AABEIAOcA2wMBIgACEQEDEQH/xAAcAAABBQEBAQAAAAAAAAAAAAAFAAECBAYDBwj/xABEEAABAwIDBAcGBAQFAQkAAAABAAIRAwQSITEFBkFREyJhcYGRoRQyQlKxwQdi0fAjJDOCFTRysuFTFhdDY4OSosLx/8QAGQEAAwEBAQAAAAAAAAAAAAAAAAEDAgQF/8QAJBEAAgICAgICAwEBAAAAAAAAAAECEQMhEjEEQRMUMlFhInH/2gAMAwEAAhEDEQA/ABoUXKYUFxHqkdUpTpNK0gEEk4PYkECJAopQ9woY0QQi1IdQrk8ntHRi/FnOr/TKz+8F06nQe5hhwjPvK0Ff+mVl96h/Kv7x9VvxOiHkewBaXd/VbiZic3SQGo9tW4qU7QvkioA2TlqSJ+qzWyNv1aNPAym1wkmSHT6HsWi288usi4iCQwkcASQu2S30csPxZ23ZruqUA57iTJz7JVLeDeDo3dFREv4nXD2AcTou+6hi1nkXHyM/ZBt06Qq131H5kS7xcdUktv8Ag3J0kMzZV9V6znubPAvI9Boo0do3NpUDa0uaeZmRza5bQhca9uyoAHtDoMjEJ8Uc79B8VdMF7zXZFsKlJxEluYyyKE19rPZZs65NSoTnPWDQdfoAim+OVtA+YfuFk3W7mtpVHS6mTlHCDJb2c1qCVGMrabSNhuzReKWOo4uc/PMzA4KvvhcOZTYWOLTOoMHRGrWs17GuYerGULPb7H+Gz/V9lmP5FJagG9mEmlTnMloknU5LJ3pr1Lp9OnUc3rGBjIAgStVsj+jT/wBI+ix10avtbzRnHiMR6pw7ZnI/8qwvszZNzTqtdUeS0ajGT6LSErO7KqXhqt6YODOMgAei0LnhZkbx9ESopyQlCwyooTQkE8oBlhxUJUiVApGh3BNCUpwUAPKeUycFNCOlLUd6L0R1ChFE9YZIvSHUK5PJ7R0YvxON2f4Z8PqVl96j/LP7x9VqLw/w/JANs2hrUnU2kCSMzpkZW/E0iGdfop7nf5f+48O5dN6T/Kv/ALf9wXTYtkaFLASCZJkTxjn3JbWtTWpFgIBJGZ7D2LqbXKyCT4UcN0iDbAHQl31QDZ9f2O6c1+TSSCfyky092a02x7Q0KQpkgkEmRpmVDamzqdcAPEOGjm6j9QtJq2ZcXS/gSY9rgC0ggjIgygm1t4GUXBjeuZ68H3R38+xC3bqvGTawg6+8PQK9szd2nSOJxxkacAD3J0kFzf8ACW9bw61xZwXNOYgqWxbRtazFN2jp7wQcirW2bM3FPBiAzB56Lpsy36GkKczHHmlehuLcjP7BvHW1U29bITlPA/oV2329yn/qP0V7bWyW3Ba6cLhx1kSuF9sl9Wmxjqglk5xqnaszxkk4l7ZddnRUxibOEfEOSztSoKF85z8hiOfY5uR7tFYtt2sD2u6QdUzp90X2ps1lwBjycNHNiY5GdUWrFUmv+F6nXa/3XAg5iDP0SIQPZWwuhqYw+ciIiNUZc5ZaV6LRbrZOU4K5ynWR2SBhJMoygLLDlEJPKdhhZNsWicFM4pgUxE0zSmTgp0BYt/eCMUx1EFtveCOUz/DXH5PZ0YvxKu0P6XiPus9tK8FGmahBMRprJWh2h/SPgshvU7+Wd3t+qp4i/wAkM7qyk7e1h0pO8wit3f8AR0OmLSRlkD837Cz2w7+1ZSiq0F8n4MWXDNGN5XA2hw6EtjhAkcF2OKtI5YyfG7LWzLzpqfSBsa5TOinYXbazQ5h7CDqDyKo7q/5bxd9Vltm7SdQqFwzEnEOBE/VHG7G8lV/Tc39foqbnxOETHPxVTYu0faAThwwY1ntTbUu2VbR72GQW+I5g9ypbmD+E7/UitGuVyQXvr6nRaHVHRyAzJPYFn629o+Gll2ug+ipZ3dw4vdDGySeTB+qPW97ZUxDXU8uySfEjNNJIm5OT06I7N2/TrHCRgcdAdD3HmiV6/o6b364QTHcsxtWna1HNdSqsYZ63AR8zR8yL3tw11pUwuxAMiecQk0jUZPYM/wC1n/lf/JGxefy/TR8Jdhn7+CyuxdqUqTSH0sZJmcsvNaW8qh1s8tEAsJA8E5JGYSbT2CRvWf8ApD/3f8K/s3b7KrsBaWE6cQezsQnd+/pUmO6VpzOXUDvBcKEVrnFSZhbiBjkBAJPKeSdLYlJqtm1ITEKJKUqReyUpujJzhMOXMom3IRClklxLY4cikYTymKWi0IUpBNKS0IlKkAoAqR5kx9SeQAzJQwssWvvBGaf9NC7BjD1yXATAkDrdsHMBXf8AEqDRhNQfUjyHfxXLni5PRWE0lsV9/SPh9VkN6/8ALu7x9Vr3uFSm4NM6x2xyWQ3ipudQLWguJIyA7c1vxdKmSzOwdsHY9GpRDntJMnQwNVf3nEWpA0BaB4HJT3bouZQAeCDJMERxT7x0XPoFrBJJGQ11XW3/AKIqK4HLdU/yw73fVCN27RlU1mPEg+YzMEI1sC3dToBrgQ6XZFUN2LSpTe/GwtnScpzlNMxxviBr6jVtS+kT1Kgj8rhwPejm5v8ASd2uj0CLbRtW1mFj/A8WnmFQ3etHUWvY7g7XgRlmEN2g4VIC7AhlapSfliBZ6n7Iod1aPzP9P0S27sXpT0lIw/iNJjiDzQ0X96zqEOMcSyT5hPsy0o6aI7d2TSoU5DnYicgY04lW7GkRYv8AzBx8MlWttk1q7w+u4xOcnrEZZAcFpAxuHBHVjDHZpCUn0gjD2jP7tWdJ9NxexriHankjW0WgUKgbl1CABpEIBU2dcUHE0SS3hh5cA4HijdxidbuBEvLCI5khD7HH8aBG71s2rRqMdoTl+Ux7y47JuXW1Z1OpkJg9hGhRDdig5jX4mkSeIhdN49m9K0PYJe3Ix8Q/X9Uct0Pj/m12GB+4TIVsGtULcFVrgW6EjUaeYRUFZaKxdnS2HWHeiiE0XQ4ItihcmdbR2eN0D1EBO7MqAcrnOyRgJwO1c8STStCs47VvuhYDEuccLfufAfVDn7edAYHPa6c8LgIGeUBuQ0niqm9Imo0E5YRHiSD6hG91NiNqOL3chhPGcs48wibUY2TTcpUTp7x9QtqNc5wyBPvTzniPJBarG1HdIGuaZzEEtI7pkHszC9RpbFosbJAJOs811q21JzcmgeC5VnS2kV4Jnk9W5q0XNdRc9w1gtI8NT9lqekFQ9QjEWhxb8Q598FFKruiJiPL1WavKoo31J4GVQtIj8xwPE9+a3HJytpClDiXHDmmC09VrHe80eWa4OsqR+H6rH2l7Rv42Z/vUmju/fJHDZUvl+qb2Oly+qf2oi+JgIhRAPetALGlrCou2Y2tXFMSKTAHVIObifdZ3QCStx8iMmZlBoqCg0ECpWpMnm4T9YRS22Pb1BlckknRrqbvRHXbOpGn0YpsDNMOEZofW2FSDYayByDnAeAByWPmQcLAO1bFlBpe+uyBpxce4NJQu3rNeMTTLTx7e7gjO0N1aFQEuBDvhM58xPZ3rK2dg22rjHVAaD1mkHrjsIV4TTRiSaf8AAs0J8GhRulbUSAQJBzBByPL6qfslL5fqpfZj+iqxsBFqSOmzpfL9U3slH5fqj7Mf0P4mAnOUcloPY6Py/VIWdL5fql9mIvhZnyEUpVgQCrotaPy/VL2Sj8qxLPF+imOLiBJUCpFRXURYj6p5UVIJmQHvXSJ6NwB4gnhwIz0nVaHcYnBMQAeKlcUA+3fiJgDqtAEB8nOOJMohudbgUgJ4me8EhRyzuFGowp2ajCHNmchqP/1Vq9RgEzlzEZ+IQvbGy6z8m1AGTm0A4u/3hwQex3dd0rS0vFMO6xzE/lEkgcPVc/BV2UXYZv3sI4HvIEQgl7s6bi1J67RL8s8hmM+UqvtvYIfXJxkQfdImNDlPj5KzQtDSpyTOZAjIDFOXf1ddFSMUkqYpN+zRdMziITGrTWcF06PeKkbp/P0CX1mb+SJoDWppumprPG8fz9Auhru6MHFniiI4Rqj6zD5Yh11VnJctluAD3DQvJPLKRx5ABAm3b/mHkuD7WrWbhazG2XZdJ0bfenXty4d6fw8ezMsifRuPbmYC/GC0RJGfqhh3ltpwirmOwlUNlbK6Ci5rwDiAESXNHOCY5+mS60t3mlk0XOYT8rW8yYM6jPJZSgnTF6LdW7bUza6ZXnm+Q/ifSOPI963bNkOYZLzPIxmPAQCszvPZdJXYzTF6AcYVMLSnYsiuNIJbm3LXWlMO1bib4Bxj0geCNdIzkgRodBTaymMI7DOKZnETOc55RqFD2t/zegSlh5tyRuMlFJMPmqzkl0jFn/a3/Mn9sf8AN6BY+szXyRNBjYnD2LPe11Pm9AmN2/n6I+sw+WJocbE3SMQEXT+acXVTn6IfjsayxZzlRJTuCYBdaOZiTyoFSjzTEW7K7DJDm4mnUdvNWNlg0wQ0z1iQZOhMoY5d7W4wug6EKOWGrKQfo1LKxIl50/YXC5201jMTw5tKQAQ0uk8wBw7UOvq9ToSKQDnSIDswexA6+x7ioMV7cYAMw2dOQwsEDjxUceNPbZqUvSC9TatCpUljsXVJMcNIJ8yqVxWc5xbJw6kZQTogO0dngOD7armMviGXD3gJ7kVsAS2XEE84iYjTxlXWNJ2hOWqZ0TgqcdqZtIx2SrEjm4LqH9Tx+y5uaV0I6o7/ALBAM5lyObv1m4YIGsZoHCvbLfGIZTkQp5lcTUewjty/cD0baWInMOnIjXKNPFENkXRAwkf8EcChhuLjGOhosc0zL3OEgjm2RAP2Vll24dVxpYvi6MuIGeQmIXNKOihYvLsmQEGfagvDyJeMh480QfGI55fdD68vMAlsHVuoI70kaK20qQYGtHOY4Zgfp6KiSrW06ZD+tJkSCeWfnGngqz2LrxxqKIydsaUwOaQTkrYhk+L1TNTwlQDhMSpAJ+jKAEXKOJNKQH74pIGM5yQKYuChXrtaJcY+/cOK1V9Gbom9FdqbMa1lINPW6NrnHUhzhiPdkQsTtfbWJpazIHIk5E90aLes2vZ3TaItq46ZtNjH0qo6NzsIycwnquI0gGSO5E4PiYjlXIBN2jUpuEw4Dtz9UVqb0UYzwzyM6/Zc9p2jYLXs62hEdYH7rJ+xtL8Ln06Y1JquhoHDQEnuAJUIY1Ps6JypWGat8bl7KNBmJ7yGgDhPM8OJPYrd5SbQrPt2vDjRMSBEmM8uBmclpdkNs9m2D72m8VnYSG1IIBccg1gdmASM+OS8bZtGo6oarnEvc4uLvzE5ldUMao5J522bvEpMcYhB7fbjTGPjx7e39Qi9KqDm0g9yTi0bjNMm09nBWamdNoAGRJ7TMcVWAylP0hyzWTZAJU3lrpHipObxUEmr0OwxZstqomrqO0jzAIXavd21FsMDRyasvd2GPNpwu56T5Kg2ze0nieBmZz0MqLxpeyqZpG7RxEgalEbagXQxjS5xyAGpJ/YQDYtrVe4MaxznEwIGZJ0E+p7AvX92tgi2ZifBqkZnlzDf3wWVjszkyKKMjvnu0aNClWBksGGrnIGIkgjskkT2hY4yV7LvLe0adu8XBGB4wBpiXE6ATx4z2LyZjAwOL2TTGjgZAziHHx14kgLrUKVHNDJfZSAgpqitXD6ZHUkFVjmkWRzJVgOyXAd66MSY0RxQU/SHmnLF1FlUOYagVHAkqtUv6bci6e7NDd5rwswMaciCT6AeGqzTqxPFUhBVbIZcrTpGkuNtkmGCDz4oTdV3HMyTzOaGlycPMRJz1VKSIOTYnulNP77lJrF6VuR+GvttNlzVqhtM/wDhsb13YeqZdMNkjhJ7kN0ZMxb723LaDWVGsqtbkx9Zpc4CDDQ6cwDoDPlkgDi6o/Uue92p1LnH65r6dvd0aFWzdatpsYCxzWHCP4ZdoW8RmvD6G7Nxs+o64uWYBRJ6MyCKjx7rmH4m+HELKodv2P8AiRdCn7PYU3TTtaYDgD1TVcBiJHEgZTwxHmViwulzXdUe57zLnkuceZcSSuZWhFik5XbS+czTRCg6NCphx4mUws1tptoZYkUoXTHRBC8+xnmurblwbAOuvcsuKZSORo9GY2fELngzQzcaq+o3og0uc12QGZwn7DP0Xo1vui1rHOruOIgw1hIDZ4l3Ernk1FnTGVqzH0cIe3GYbiGLPPDIxZdyt3+yn06kEOImMiPd5yTpHivOrfYlxWquZTpvqOaYOEExyJccmr1fYexNodE1l0aLWgQXuLn1GtHAw4N7JnjolkitOzMcrto3W6uzqVKmHNLXvdq5umfwg8B9UbqP55AZmeA+yA7CuGCoKFIEgAkkDqtmdXE5kns84Kzv4x7x+zW/stMxVuAcRGrafE9hdp3AreNJrRHLfLZ5r+IW9rry8JYT0NIllJs5GPeee0ka8o7VSsdtPcQSeqwjC2erMZmNCeXJZx+QSoXEQuijCdHpFs+lWEggO4x928e8KVS2eBkA4flz9NQsDT2iW6EyidjvM9gIBy/MMQ8OIKy4JlI5Wg/4Gf0SY/JCGb6uBEsxNnOTBI4xll3rcbGrUrmmKlN2UwQ4dZp5O9FzZW8fo6sTjP2BraoAZKsu2y4ZBuSPewDmPJL/AA/tHkFzfZX6Oj4V+zx/b9TFXfyBgdkCEOhdbiqXOLjmSST3lcwV6a0qPIk7djAJoUilCYjpTX0B+DF3isGt+R72+pcP9y8Bby4r178DL3/MUSdCx/g6R/8AVYkM9fccl4r+OG8eN7LJhyYekqwdXEdRp7hJ8QvVt4trstLarcVNGNJg/E74WjvK+Wr67fWqvrVDL6ji5xPNxk/buhEUBWLUxC7Erk7NbERASTgJEIAUIvuvsJ97cNosynNzvlaNT9u8hCAvYPwh2aKVJ1Z2Tqmk64AT9VPJPjGzUY2zXbH2JQsaWCmwcAT8T3cMR1PdwSr7PYHCpVeWgk4h80z1BxHDTXNXXXNNzoxCQSfGIy81w2zQc9g1IBBIGRIB0ngInPuXBJ3tnVFUPRv2gEUaJIGgaInlDdAudS1q1yOmc6lT+VpbiJyiXaAeE55FQpuruHVJYzUaDXiUzKdJtRhqPFRwe2GYiSXTAynxiOCUXbQ5aQ+7lr7O19d00mU8bn4ydGgkyXagCcyvFd6NtuvbqpcP0eYaD8LBIaPL1JXp34z7x9HSFmw9aqMVXspg5NPLER6dq8bcYXoY4cUcspWzhcMgZ/TL/hVoVm9kQDpAI4a5hViqGR0yZSCAGhaLcXaXQ3DWkwyqQ0zpi+H1MeKzwSDoIIyjMdhGixOKlFpjjLi7PdOi7U3RdqxNrcdIxrwT1gDqfLVdpdzPmV5r8V/s9T5bPPnJmp3hJpXqnlehyE0J4TIAs0ob2krcfhHeGntJrScqtN7COZEPb/t9Vh6WY7ePcrezr91tWpVmDrU3Bwz15+k+aGgPQvxw3hxvp2TDkz+JUjTEQQ1p7gSfJeWgdi73t06tVfVqGXVHFxJ5uM+S4OdCFoBVXcFyakmQA7kwTkqMoEaDcewpXF7RpVvccTlpJa1zg3xj7L22+tw3CWNjCIaG5ZaDIdkL582bduo1GVG6scHeRmF7ud5ab6baoIDXAESRx4d40XH5K6L4SzYWBBx1cgdAfe7zyRp72hhMiAPKFkq21TVbloePM8Fl9ub5dCw02PaX6YRDoP5iMgctDmoRi26RZqts2V3tq2p4pc6oZ4HIcTmcuKubDuqbWVL6pR6OjTpktc8EPccyS0OAgRlMZzlog/4VbMZc0varhge+cLMQ6oA1IHOePBU/x03iwMZZMdm/r1Yy6gPVblzIJ7m9q6ceKnshkyXpHmG39uOuq9Su/wB57pA5Dg3wGSGCuTOZEjC7Q65x5wuDgpSMuQ85XURLz70VKbWFvXaMIfI6zWkloJd7sCQMMSh5ClIjji9Ij6qdxUkyJjhOZ8TxQM4qaiU4QAkoTpigDXbsGaGfBxA7sj9SUXDu9AN068sew8DiHiIPqAjsLnktnbB3FHnzwkCnc1JkQfRdBxDpinTtZM9iAHpugp3njKgGyYTlyAEXQoFOAkUAMmlIpkCGJTJ0gkA4bJhaDZj72k0spAAHPrCm7Cfy4/dnsQS2MPae0L6A3WtaD7SlUNtTqOdikuazFk5wiSMzoFmRuHTMNuVcPp1HVruvJILGsJkjrNOIQMI93gEE3q3aHSdNbVBWbULnuaDD6ZJJIIOok8F7FXt7ZpDfZaLSTk3DThw4zHh5qV5Y0uhqltrSYejecTQyQQMtOOpyU+EovkVbTSRW/D7atrTsaNEV6WNlMmo3EMQIkulvPWe5eD7z7ZdeXVW4cSekcS0cmDJjfAR4ymvaxD6hBggvEjIxJBz7R9UMKrH9sjJUxiUwTp4WjIySlCRQMinBTJwgBEp0kxQAV3crYawHzZePD6LYdG5efW1TC9rvlcD5EFelsMgEcc1KaOnDLQGr/hrftaThpO7G1Ri7swM/FFNx/wAOPaXVmXja1BzA0sgAAySDJ0MZaFbp20TTMPDgOcHAfEZIlsza1NjgcUgiBBnyH6LlXlNvaFLBXRmX/gtb8LmsP7WFRq/gxb5RdVh/awyf3wXplK4a8S0/r5JPeurlZBo8v/7mqAmLqt2dRn6c1lbb8NakYq9ZtMSYa1pe+J1PAeq9q2rdljDh17NY7F59f3NNxLXsqsk/CHCSe0BSyZZR0i2LGn2DbfcaxptJe6pVMTm7APIZq3a2VhTEexUjI1f13HxKvWmy6VS2r0yypipkVWl7nF5aNWgzMa5dyF2uFvu0cJ54YPmc1zzyTrs6IY4bVAnam5dCs5z7ep0ESTTLS9o4jBBkDsWVv91qtOjTrh9OpRqGA9hdDXDVjw5oLHdhW22jtCHkxhgQTpKLHZlJuzrulTlwfSdWLpJaXsAfMEdUwIyV8OVvsjnxxjtHj1Wxe0SWyOYzHouAC6MruGYJ/VRxyZ5rqOUnRHWHeF9C7l3LadhReR7uPUSDL3ZECf3C+fLdhc5rWgkk5Aar1HYm9dahQZQbQx4CTiNQtJJJPLthZcknbKwi2jYWty/pmYqbm4iXgOgtyJcRAzAkiG8gje0XNNvXIzPROJMYR7p0yyWEqb9XBibbMZj+IZzPPnw8U11vtcvpvpmg1oe0tJdUc5wkROaMmaMiklKTWjz3ae71XoX3LS1zcbw4MkloB94/lWacFuNhbWNtWdSqZsecuIz58M/VXd4tzqT2GpbjA/XB8B7ANWqMcvHUgnib2jzmEl0rUnMcWuBBGoOviua6DmqiaYhMCnJQAyUJiU4KYChLRIlJAxyJW72Neh1CmSc4g58jH2WDBXancuaIBgLLNQdHtY2u5jZJa8c2/WFClf0a2IspHE3N2AEOBziRGpUfYaVJtbp2kMDG1RUpTDqZ+Jka8O6Vkam3zZ0nOpgvqViAHvI6oDcpa0Z6k6/EvOhh5aOuWZVo9Btt46Nowvr1i0HPrCXSBoABLvJcn/ijs7/q1T3UXR6wvDb27fWeX1HFzjxPDsHIdi4Luhj4qjknLk7PZLz8U7Ey0Url4/0saD3E1JHkgdvvvRfn0lSkTwqNxN7DiYR6rzcJyUSxRl2OOSUej1rZG9oZXa81qJZBDwHGS065Hjx1VW7vXNc4tqBzCSW5QcJzEkEg5cl5cT2QpM9OX/Gim/HRReQ07NvfCqaQuYD2VC5rXyA0Ob1SHZ5dgWiG1KlPZNe4uCDUrsNCg0CBgILZ5niZ44QqX4X2AvLW5taoPRCpTeHDLOH4mg/2g/3LN7+7w9PXNKmA2jR/h02xphME65ZgDuC3GCToxPI5GUKZIpKpIs2F46k4OYSDx7Rxaewwt9V2SazOmtbhzmuzLWw57Z4QTw5BecK1s6/qUX46Ty09nHvzzCxOHIpCfE0VahW0F1mPhqDAZ5wQp2Oybl5zrBoy9yHnLKfRPW3zrthtWlTfiaHEEZw7MSCOUHxVvZ29tq7+pQFJ2uJgEeYzCjJTrotFwbD2z9lsokPqONVw06Q6dwAhdrzaAMQO4DRZW53kpScFRxB+YfdQG3qeZyk8jC53jnJ7OiMoLpl3e/ZTX2rrgAYqb2AkDMtfiEHxAWCheqbKpur7G2jUeNCC3/0g10+rl5WV24k0qZw5WnLQoSwpAqSoTIkJQkmCAHhJyQKYoGJJIBPHYUmCPR9j790La2dRY2pVdn0YeB0QLhDmHjgPLRY7eKsXVMOQDRoMgCczA8h4JJJJbNdIFlqZzU6S2YIFJJJACITh0JJIALbC3nurPELes5gfGIZFpI0MHIHtVHaG0Kld+Oq7E6ImAPQDVOkkBVK72NqarwwEAnn2JJIGgkd3H/O31RLZ2zKdLrHru5kZDuHPtKSSnbLqKAW3amKvUJ+aPIBv2VBMkt3RGXY6eeKZJOxHruwdq0P8Hq0KTy4uZVD8TSCHPBkDhAleR4pSSSXYCSASSTAcJoSSQA4U2UiTACSSTYBG12FVfmYaOcj6Baa0tqdNgYGgxxIzJ1J8yU6Sm2XhFUf/2Q=="/>
          <p:cNvSpPr>
            <a:spLocks noChangeAspect="1" noChangeArrowheads="1"/>
          </p:cNvSpPr>
          <p:nvPr/>
        </p:nvSpPr>
        <p:spPr bwMode="auto">
          <a:xfrm>
            <a:off x="155575" y="-1333500"/>
            <a:ext cx="2638425" cy="27813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8927" y="1608115"/>
            <a:ext cx="4471473" cy="4716485"/>
          </a:xfrm>
          <a:prstGeom prst="rect">
            <a:avLst/>
          </a:prstGeom>
        </p:spPr>
      </p:pic>
    </p:spTree>
    <p:extLst>
      <p:ext uri="{BB962C8B-B14F-4D97-AF65-F5344CB8AC3E}">
        <p14:creationId xmlns:p14="http://schemas.microsoft.com/office/powerpoint/2010/main" val="149305446"/>
      </p:ext>
    </p:extLst>
  </p:cSld>
  <p:clrMapOvr>
    <a:masterClrMapping/>
  </p:clrMapOvr>
  <p:transition spd="slow">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dirty="0"/>
              <a:t>2019-2020 Term Cases to Watch</a:t>
            </a:r>
          </a:p>
        </p:txBody>
      </p:sp>
      <p:sp>
        <p:nvSpPr>
          <p:cNvPr id="3" name="Content Placeholder 2"/>
          <p:cNvSpPr>
            <a:spLocks noGrp="1"/>
          </p:cNvSpPr>
          <p:nvPr>
            <p:ph idx="1"/>
          </p:nvPr>
        </p:nvSpPr>
        <p:spPr>
          <a:xfrm>
            <a:off x="838200" y="1371600"/>
            <a:ext cx="8229600" cy="5029200"/>
          </a:xfrm>
        </p:spPr>
        <p:txBody>
          <a:bodyPr>
            <a:noAutofit/>
          </a:bodyPr>
          <a:lstStyle/>
          <a:p>
            <a:pPr marL="0" indent="0">
              <a:buNone/>
            </a:pPr>
            <a:r>
              <a:rPr lang="en-US" sz="1800" b="1" u="sng" dirty="0" smtClean="0"/>
              <a:t>Sixth Amendment Unanimous Verdicts</a:t>
            </a:r>
            <a:endParaRPr lang="en-US" sz="1800" b="1" u="sng" dirty="0"/>
          </a:p>
          <a:p>
            <a:r>
              <a:rPr lang="en-US" sz="1800" i="1" dirty="0" smtClean="0"/>
              <a:t>Ramos v. Louisiana</a:t>
            </a:r>
          </a:p>
          <a:p>
            <a:r>
              <a:rPr lang="en-US" sz="1800" dirty="0" smtClean="0"/>
              <a:t>Docket </a:t>
            </a:r>
            <a:r>
              <a:rPr lang="en-US" sz="1800" dirty="0"/>
              <a:t>No. </a:t>
            </a:r>
            <a:r>
              <a:rPr lang="en-US" sz="1800" dirty="0" smtClean="0"/>
              <a:t>18-5924</a:t>
            </a:r>
            <a:endParaRPr lang="en-US" sz="1800" dirty="0"/>
          </a:p>
          <a:p>
            <a:r>
              <a:rPr lang="en-US" sz="1800" dirty="0"/>
              <a:t>Ramos was charged with second-degree murder and exercised his right to a jury trial. After deliberating, ten of the twelve jurors found that the prosecution had proven its case against Ramos beyond a reasonable doubt, while two jurors reached the opposite conclusion. Under Louisiana’s non-unanimous jury verdict law, agreement of only ten jurors is sufficient to enter a guilty verdict, so Ramos was sentenced to life in prison without the possibility of parole</a:t>
            </a:r>
            <a:r>
              <a:rPr lang="en-US" sz="1800" dirty="0" smtClean="0"/>
              <a:t>.  Ramos </a:t>
            </a:r>
            <a:r>
              <a:rPr lang="en-US" sz="1800" dirty="0"/>
              <a:t>appealed his case, and the state appellate court affirmed the lower court. The Louisiana Supreme Court denied review.</a:t>
            </a:r>
            <a:endParaRPr lang="en-US" sz="1800" dirty="0"/>
          </a:p>
          <a:p>
            <a:r>
              <a:rPr lang="en-US" sz="1800" b="1" dirty="0"/>
              <a:t>Question Presented: </a:t>
            </a:r>
            <a:r>
              <a:rPr lang="en-US" sz="1800" dirty="0"/>
              <a:t>  </a:t>
            </a:r>
            <a:r>
              <a:rPr lang="en-US" sz="1800" dirty="0"/>
              <a:t>Does the Fourteenth Amendment fully incorporate the Sixth Amendment guarantee of a unanimous verdict against the states?</a:t>
            </a:r>
            <a:endParaRPr lang="en-US" sz="1800" i="1" dirty="0"/>
          </a:p>
        </p:txBody>
      </p:sp>
    </p:spTree>
    <p:extLst>
      <p:ext uri="{BB962C8B-B14F-4D97-AF65-F5344CB8AC3E}">
        <p14:creationId xmlns:p14="http://schemas.microsoft.com/office/powerpoint/2010/main" val="2580306367"/>
      </p:ext>
    </p:extLst>
  </p:cSld>
  <p:clrMapOvr>
    <a:masterClrMapping/>
  </p:clrMapOvr>
  <p:transition spd="slow">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dirty="0"/>
              <a:t>2019-2020 Term Cases to Watch</a:t>
            </a:r>
          </a:p>
        </p:txBody>
      </p:sp>
      <p:sp>
        <p:nvSpPr>
          <p:cNvPr id="3" name="Content Placeholder 2"/>
          <p:cNvSpPr>
            <a:spLocks noGrp="1"/>
          </p:cNvSpPr>
          <p:nvPr>
            <p:ph idx="1"/>
          </p:nvPr>
        </p:nvSpPr>
        <p:spPr>
          <a:xfrm>
            <a:off x="838200" y="1371600"/>
            <a:ext cx="8229600" cy="5029200"/>
          </a:xfrm>
        </p:spPr>
        <p:txBody>
          <a:bodyPr>
            <a:noAutofit/>
          </a:bodyPr>
          <a:lstStyle/>
          <a:p>
            <a:pPr marL="0" indent="0">
              <a:buNone/>
            </a:pPr>
            <a:r>
              <a:rPr lang="en-US" sz="1800" b="1" u="sng" dirty="0" smtClean="0"/>
              <a:t>Objection to Sentence to Invoke Appellate Review</a:t>
            </a:r>
            <a:endParaRPr lang="en-US" sz="1800" b="1" u="sng" dirty="0"/>
          </a:p>
          <a:p>
            <a:r>
              <a:rPr lang="en-US" sz="1800" i="1" dirty="0" smtClean="0"/>
              <a:t>Holguin-Hernandez v. United States</a:t>
            </a:r>
          </a:p>
          <a:p>
            <a:r>
              <a:rPr lang="en-US" sz="1800" dirty="0" smtClean="0"/>
              <a:t>Docket </a:t>
            </a:r>
            <a:r>
              <a:rPr lang="en-US" sz="1800" dirty="0"/>
              <a:t>No. </a:t>
            </a:r>
            <a:r>
              <a:rPr lang="en-US" sz="1800" dirty="0" smtClean="0"/>
              <a:t>18-7739</a:t>
            </a:r>
            <a:endParaRPr lang="en-US" sz="1800" dirty="0"/>
          </a:p>
          <a:p>
            <a:r>
              <a:rPr lang="en-US" sz="1800" dirty="0" smtClean="0"/>
              <a:t>After being convicted for </a:t>
            </a:r>
            <a:r>
              <a:rPr lang="en-US" sz="1800" dirty="0"/>
              <a:t>possession of marijuana with intent to distribute, </a:t>
            </a:r>
            <a:r>
              <a:rPr lang="en-US" sz="1800" dirty="0" smtClean="0"/>
              <a:t>and </a:t>
            </a:r>
            <a:r>
              <a:rPr lang="en-US" sz="1800" dirty="0"/>
              <a:t>sentenced to 24 months in prison, followed by two years of supervised </a:t>
            </a:r>
            <a:r>
              <a:rPr lang="en-US" sz="1800" dirty="0" smtClean="0"/>
              <a:t>release, Holguin </a:t>
            </a:r>
            <a:r>
              <a:rPr lang="en-US" sz="1800" dirty="0"/>
              <a:t>was again arrested for possession and intent to distribute, and </a:t>
            </a:r>
            <a:r>
              <a:rPr lang="en-US" sz="1800" dirty="0" smtClean="0"/>
              <a:t>the </a:t>
            </a:r>
            <a:r>
              <a:rPr lang="en-US" sz="1800" dirty="0"/>
              <a:t>government filed a petition to revoke the supervised release term. Before the revocation hearing occurred, Holguin pleaded guilty to the second set of charges</a:t>
            </a:r>
            <a:r>
              <a:rPr lang="en-US" sz="1800" dirty="0" smtClean="0"/>
              <a:t>.  At </a:t>
            </a:r>
            <a:r>
              <a:rPr lang="en-US" sz="1800" dirty="0"/>
              <a:t>the revocation hearing, </a:t>
            </a:r>
            <a:r>
              <a:rPr lang="en-US" sz="1800" dirty="0" smtClean="0"/>
              <a:t>Holguin pleaded “true” to the allegations and was given a 12-month </a:t>
            </a:r>
            <a:r>
              <a:rPr lang="en-US" sz="1800" dirty="0"/>
              <a:t>consecutive </a:t>
            </a:r>
            <a:r>
              <a:rPr lang="en-US" sz="1800" dirty="0" smtClean="0"/>
              <a:t>sentence. </a:t>
            </a:r>
            <a:r>
              <a:rPr lang="en-US" sz="1800" dirty="0"/>
              <a:t>Holguin appealed the reasonableness of his sentence, and the U.S. Court of Appeals for the Fifth Circuit affirmed, finding Holguin had failed to make a formal objection after the announcement of his sentence</a:t>
            </a:r>
            <a:r>
              <a:rPr lang="en-US" sz="1800" dirty="0" smtClean="0"/>
              <a:t>.</a:t>
            </a:r>
            <a:endParaRPr lang="en-US" sz="1800" dirty="0"/>
          </a:p>
          <a:p>
            <a:r>
              <a:rPr lang="en-US" sz="1800" b="1" dirty="0"/>
              <a:t>Question Presented: </a:t>
            </a:r>
            <a:r>
              <a:rPr lang="en-US" sz="1800" dirty="0"/>
              <a:t>  </a:t>
            </a:r>
            <a:r>
              <a:rPr lang="en-US" sz="1800" dirty="0"/>
              <a:t>Must a criminal defendant make a formal objection after the pronouncement of his sentence to invoke appellate reasonableness review of the length of the sentence?</a:t>
            </a:r>
            <a:endParaRPr lang="en-US" sz="1800" i="1" dirty="0"/>
          </a:p>
        </p:txBody>
      </p:sp>
    </p:spTree>
    <p:extLst>
      <p:ext uri="{BB962C8B-B14F-4D97-AF65-F5344CB8AC3E}">
        <p14:creationId xmlns:p14="http://schemas.microsoft.com/office/powerpoint/2010/main" val="4160852431"/>
      </p:ext>
    </p:extLst>
  </p:cSld>
  <p:clrMapOvr>
    <a:masterClrMapping/>
  </p:clrMapOvr>
  <p:transition spd="slow">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dirty="0"/>
              <a:t>2019-2020 Term Cases to Watch</a:t>
            </a:r>
          </a:p>
        </p:txBody>
      </p:sp>
      <p:sp>
        <p:nvSpPr>
          <p:cNvPr id="3" name="Content Placeholder 2"/>
          <p:cNvSpPr>
            <a:spLocks noGrp="1"/>
          </p:cNvSpPr>
          <p:nvPr>
            <p:ph idx="1"/>
          </p:nvPr>
        </p:nvSpPr>
        <p:spPr>
          <a:xfrm>
            <a:off x="838200" y="1371600"/>
            <a:ext cx="8229600" cy="5029200"/>
          </a:xfrm>
        </p:spPr>
        <p:txBody>
          <a:bodyPr>
            <a:noAutofit/>
          </a:bodyPr>
          <a:lstStyle/>
          <a:p>
            <a:pPr marL="0" indent="0">
              <a:buNone/>
            </a:pPr>
            <a:r>
              <a:rPr lang="en-US" sz="1800" b="1" u="sng" dirty="0" smtClean="0"/>
              <a:t>Abolition of Insanity Defense</a:t>
            </a:r>
            <a:endParaRPr lang="en-US" sz="1800" b="1" u="sng" dirty="0"/>
          </a:p>
          <a:p>
            <a:r>
              <a:rPr lang="en-US" sz="1800" i="1" dirty="0" err="1" smtClean="0"/>
              <a:t>Kahler</a:t>
            </a:r>
            <a:r>
              <a:rPr lang="en-US" sz="1800" i="1" dirty="0" smtClean="0"/>
              <a:t> v. Kansas</a:t>
            </a:r>
          </a:p>
          <a:p>
            <a:r>
              <a:rPr lang="en-US" sz="1800" dirty="0" smtClean="0"/>
              <a:t>Docket </a:t>
            </a:r>
            <a:r>
              <a:rPr lang="en-US" sz="1800" dirty="0"/>
              <a:t>No. </a:t>
            </a:r>
            <a:r>
              <a:rPr lang="en-US" sz="1800" dirty="0" smtClean="0"/>
              <a:t>18-6135</a:t>
            </a:r>
            <a:endParaRPr lang="en-US" sz="1800" dirty="0"/>
          </a:p>
          <a:p>
            <a:r>
              <a:rPr lang="en-US" sz="1800" dirty="0" err="1"/>
              <a:t>Kahler</a:t>
            </a:r>
            <a:r>
              <a:rPr lang="en-US" sz="1800" dirty="0"/>
              <a:t> </a:t>
            </a:r>
            <a:r>
              <a:rPr lang="en-US" sz="1800" dirty="0" smtClean="0"/>
              <a:t>shot </a:t>
            </a:r>
            <a:r>
              <a:rPr lang="en-US" sz="1800" dirty="0"/>
              <a:t>and killed his wife, </a:t>
            </a:r>
            <a:r>
              <a:rPr lang="en-US" sz="1800" dirty="0" smtClean="0"/>
              <a:t>two </a:t>
            </a:r>
            <a:r>
              <a:rPr lang="en-US" sz="1800" dirty="0"/>
              <a:t>daughters, and </a:t>
            </a:r>
            <a:r>
              <a:rPr lang="en-US" sz="1800" dirty="0" smtClean="0"/>
              <a:t>his wife’s mother</a:t>
            </a:r>
            <a:r>
              <a:rPr lang="en-US" sz="1800" dirty="0"/>
              <a:t>. </a:t>
            </a:r>
            <a:r>
              <a:rPr lang="en-US" sz="1800" dirty="0" smtClean="0"/>
              <a:t>Experts </a:t>
            </a:r>
            <a:r>
              <a:rPr lang="en-US" sz="1800" dirty="0"/>
              <a:t>for the defense and the prosecution agreed that </a:t>
            </a:r>
            <a:r>
              <a:rPr lang="en-US" sz="1800" dirty="0" err="1"/>
              <a:t>Kahler</a:t>
            </a:r>
            <a:r>
              <a:rPr lang="en-US" sz="1800" dirty="0"/>
              <a:t> exhibited major depressive disorder, obsessive-compulsive, borderline, paranoid, and narcissistic personality tendencies. The defense expert testified that, </a:t>
            </a:r>
            <a:r>
              <a:rPr lang="en-US" sz="1800" dirty="0" smtClean="0"/>
              <a:t>due </a:t>
            </a:r>
            <a:r>
              <a:rPr lang="en-US" sz="1800" dirty="0"/>
              <a:t>to </a:t>
            </a:r>
            <a:r>
              <a:rPr lang="en-US" sz="1800" dirty="0" err="1"/>
              <a:t>Kahler’s</a:t>
            </a:r>
            <a:r>
              <a:rPr lang="en-US" sz="1800" dirty="0"/>
              <a:t> mental illness, he did not make the rational choice to kill his family members and </a:t>
            </a:r>
            <a:r>
              <a:rPr lang="en-US" sz="1800" dirty="0" smtClean="0"/>
              <a:t>had </a:t>
            </a:r>
            <a:r>
              <a:rPr lang="en-US" sz="1800" dirty="0"/>
              <a:t>at the time of the shooting temporarily “completely lost control</a:t>
            </a:r>
            <a:r>
              <a:rPr lang="en-US" sz="1800" dirty="0" smtClean="0"/>
              <a:t>.”  Under </a:t>
            </a:r>
            <a:r>
              <a:rPr lang="en-US" sz="1800" dirty="0"/>
              <a:t>Kansas law, a jury cannot consider mental disease or defect as a defense to a crime except insofar as it shows “that the defendant lacked the mental state required as an element of the offense charged.” In effect, this law makes irrelevant “whether the defendant is unable to know the nature and quality of his actions or know the difference between right and wrong with respect to his actions</a:t>
            </a:r>
            <a:r>
              <a:rPr lang="en-US" sz="1800" dirty="0" smtClean="0"/>
              <a:t>.”  The </a:t>
            </a:r>
            <a:r>
              <a:rPr lang="en-US" sz="1800" dirty="0"/>
              <a:t>Kansas Supreme Court affirmed the conviction and sentence</a:t>
            </a:r>
            <a:r>
              <a:rPr lang="en-US" sz="1800" dirty="0" smtClean="0"/>
              <a:t>.</a:t>
            </a:r>
          </a:p>
          <a:p>
            <a:r>
              <a:rPr lang="en-US" sz="1800" b="1" dirty="0" smtClean="0"/>
              <a:t>Question </a:t>
            </a:r>
            <a:r>
              <a:rPr lang="en-US" sz="1800" b="1" dirty="0"/>
              <a:t>Presented: </a:t>
            </a:r>
            <a:r>
              <a:rPr lang="en-US" sz="1800" dirty="0"/>
              <a:t>  </a:t>
            </a:r>
            <a:r>
              <a:rPr lang="en-US" sz="1800" dirty="0"/>
              <a:t>May a state abolish the insanity defense without violating the Eighth and Fourteenth Amendments?</a:t>
            </a:r>
            <a:endParaRPr lang="en-US" sz="1800" i="1" dirty="0"/>
          </a:p>
        </p:txBody>
      </p:sp>
    </p:spTree>
    <p:extLst>
      <p:ext uri="{BB962C8B-B14F-4D97-AF65-F5344CB8AC3E}">
        <p14:creationId xmlns:p14="http://schemas.microsoft.com/office/powerpoint/2010/main" val="3069446327"/>
      </p:ext>
    </p:extLst>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dirty="0"/>
              <a:t>2019-2020 Term Cases to Watch</a:t>
            </a:r>
          </a:p>
        </p:txBody>
      </p:sp>
      <p:sp>
        <p:nvSpPr>
          <p:cNvPr id="3" name="Content Placeholder 2"/>
          <p:cNvSpPr>
            <a:spLocks noGrp="1"/>
          </p:cNvSpPr>
          <p:nvPr>
            <p:ph idx="1"/>
          </p:nvPr>
        </p:nvSpPr>
        <p:spPr>
          <a:xfrm>
            <a:off x="838200" y="1371600"/>
            <a:ext cx="8229600" cy="5029200"/>
          </a:xfrm>
        </p:spPr>
        <p:txBody>
          <a:bodyPr>
            <a:noAutofit/>
          </a:bodyPr>
          <a:lstStyle/>
          <a:p>
            <a:pPr marL="0" indent="0">
              <a:buNone/>
            </a:pPr>
            <a:r>
              <a:rPr lang="en-US" sz="1800" b="1" u="sng" dirty="0" smtClean="0"/>
              <a:t>Assumption Registered Owner of Vehicle is Driver</a:t>
            </a:r>
            <a:endParaRPr lang="en-US" sz="1800" b="1" u="sng" dirty="0"/>
          </a:p>
          <a:p>
            <a:r>
              <a:rPr lang="en-US" sz="1800" i="1" dirty="0" smtClean="0"/>
              <a:t>Kansas v. Glover</a:t>
            </a:r>
          </a:p>
          <a:p>
            <a:r>
              <a:rPr lang="en-US" sz="1800" dirty="0" smtClean="0"/>
              <a:t>Docket </a:t>
            </a:r>
            <a:r>
              <a:rPr lang="en-US" sz="1800" dirty="0"/>
              <a:t>No. </a:t>
            </a:r>
            <a:r>
              <a:rPr lang="en-US" sz="1800" dirty="0" smtClean="0"/>
              <a:t>18-556</a:t>
            </a:r>
            <a:endParaRPr lang="en-US" sz="1800" dirty="0"/>
          </a:p>
          <a:p>
            <a:r>
              <a:rPr lang="en-US" sz="1800" dirty="0" smtClean="0"/>
              <a:t>Based </a:t>
            </a:r>
            <a:r>
              <a:rPr lang="en-US" sz="1800" dirty="0"/>
              <a:t>on the assumption that the registered owner of the truck was also the </a:t>
            </a:r>
            <a:r>
              <a:rPr lang="en-US" sz="1800" dirty="0" smtClean="0"/>
              <a:t>driver and therefore was </a:t>
            </a:r>
            <a:r>
              <a:rPr lang="en-US" sz="1800" dirty="0"/>
              <a:t>unlawfully operating the </a:t>
            </a:r>
            <a:r>
              <a:rPr lang="en-US" sz="1800" dirty="0" smtClean="0"/>
              <a:t>vehicle, Glover was stopped. The </a:t>
            </a:r>
            <a:r>
              <a:rPr lang="en-US" sz="1800" dirty="0"/>
              <a:t>officer confirmed </a:t>
            </a:r>
            <a:r>
              <a:rPr lang="en-US" sz="1800" dirty="0" smtClean="0"/>
              <a:t>Glover </a:t>
            </a:r>
            <a:r>
              <a:rPr lang="en-US" sz="1800" dirty="0"/>
              <a:t>was the driver and issued him a citation for being a habitual </a:t>
            </a:r>
            <a:r>
              <a:rPr lang="en-US" sz="1800" dirty="0" smtClean="0"/>
              <a:t>violator.  Glover </a:t>
            </a:r>
            <a:r>
              <a:rPr lang="en-US" sz="1800" dirty="0"/>
              <a:t>moved to suppress all evidence from the stop, arguing that the stop violated his Fourth Amendment right against unreasonable searches and seizures. </a:t>
            </a:r>
            <a:r>
              <a:rPr lang="en-US" sz="1800" dirty="0" smtClean="0"/>
              <a:t>The </a:t>
            </a:r>
            <a:r>
              <a:rPr lang="en-US" sz="1800" dirty="0"/>
              <a:t>state trial court concluded that it is not reasonable for an officer to infer that the registered owner of a vehicle is also its driver and granted Glover’s motion to suppress. The appellate court reversed, and the Kansas Supreme Court </a:t>
            </a:r>
            <a:r>
              <a:rPr lang="en-US" sz="1800" dirty="0" smtClean="0"/>
              <a:t>reversed </a:t>
            </a:r>
            <a:r>
              <a:rPr lang="en-US" sz="1800" dirty="0"/>
              <a:t>the lower court, holding that the inference impermissibly “stacked” assumptions and would relieve the state of its burden of showing reasonable suspicion for a stop.</a:t>
            </a:r>
            <a:endParaRPr lang="en-US" sz="1800" dirty="0" smtClean="0"/>
          </a:p>
          <a:p>
            <a:r>
              <a:rPr lang="en-US" sz="1800" b="1" dirty="0" smtClean="0"/>
              <a:t>Question </a:t>
            </a:r>
            <a:r>
              <a:rPr lang="en-US" sz="1800" b="1" dirty="0"/>
              <a:t>Presented: </a:t>
            </a:r>
            <a:r>
              <a:rPr lang="en-US" sz="1800" dirty="0"/>
              <a:t>  </a:t>
            </a:r>
            <a:r>
              <a:rPr lang="en-US" sz="1800" dirty="0"/>
              <a:t>For purposes of an investigative stop under the Fourth Amendment, is it reasonable for an officer to suspect that the registered owner of a vehicle is the one driving the vehicle absent any information to the contrary?</a:t>
            </a:r>
            <a:endParaRPr lang="en-US" sz="1800" i="1" dirty="0"/>
          </a:p>
        </p:txBody>
      </p:sp>
    </p:spTree>
    <p:extLst>
      <p:ext uri="{BB962C8B-B14F-4D97-AF65-F5344CB8AC3E}">
        <p14:creationId xmlns:p14="http://schemas.microsoft.com/office/powerpoint/2010/main" val="3188551433"/>
      </p:ext>
    </p:extLst>
  </p:cSld>
  <p:clrMapOvr>
    <a:masterClrMapping/>
  </p:clrMapOvr>
  <p:transition spd="slow">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dirty="0"/>
              <a:t>2019-2020 Term Cases to Watch</a:t>
            </a:r>
          </a:p>
        </p:txBody>
      </p:sp>
      <p:sp>
        <p:nvSpPr>
          <p:cNvPr id="3" name="Content Placeholder 2"/>
          <p:cNvSpPr>
            <a:spLocks noGrp="1"/>
          </p:cNvSpPr>
          <p:nvPr>
            <p:ph idx="1"/>
          </p:nvPr>
        </p:nvSpPr>
        <p:spPr>
          <a:xfrm>
            <a:off x="838200" y="1371600"/>
            <a:ext cx="8229600" cy="5029200"/>
          </a:xfrm>
        </p:spPr>
        <p:txBody>
          <a:bodyPr>
            <a:noAutofit/>
          </a:bodyPr>
          <a:lstStyle/>
          <a:p>
            <a:pPr marL="0" indent="0">
              <a:buNone/>
            </a:pPr>
            <a:r>
              <a:rPr lang="en-US" sz="1800" b="1" u="sng" dirty="0" smtClean="0"/>
              <a:t>Retroactive Application of Juvenile Sentencing</a:t>
            </a:r>
            <a:endParaRPr lang="en-US" sz="1800" b="1" u="sng" dirty="0"/>
          </a:p>
          <a:p>
            <a:r>
              <a:rPr lang="en-US" sz="1800" i="1" dirty="0" err="1" smtClean="0"/>
              <a:t>Mathena</a:t>
            </a:r>
            <a:r>
              <a:rPr lang="en-US" sz="1800" i="1" dirty="0" smtClean="0"/>
              <a:t> v. </a:t>
            </a:r>
            <a:r>
              <a:rPr lang="en-US" sz="1800" i="1" dirty="0" err="1" smtClean="0"/>
              <a:t>Malvo</a:t>
            </a:r>
            <a:endParaRPr lang="en-US" sz="1800" i="1" dirty="0" smtClean="0"/>
          </a:p>
          <a:p>
            <a:r>
              <a:rPr lang="en-US" sz="1800" dirty="0" smtClean="0"/>
              <a:t>Docket </a:t>
            </a:r>
            <a:r>
              <a:rPr lang="en-US" sz="1800" dirty="0"/>
              <a:t>No. </a:t>
            </a:r>
            <a:r>
              <a:rPr lang="en-US" sz="1800" dirty="0" smtClean="0"/>
              <a:t>18-217</a:t>
            </a:r>
            <a:endParaRPr lang="en-US" sz="1800" dirty="0"/>
          </a:p>
          <a:p>
            <a:r>
              <a:rPr lang="en-US" sz="1800" dirty="0" smtClean="0"/>
              <a:t>In 2002</a:t>
            </a:r>
            <a:r>
              <a:rPr lang="en-US" sz="1800" dirty="0"/>
              <a:t>, </a:t>
            </a:r>
            <a:r>
              <a:rPr lang="en-US" sz="1800" dirty="0" err="1"/>
              <a:t>Malvo</a:t>
            </a:r>
            <a:r>
              <a:rPr lang="en-US" sz="1800" dirty="0"/>
              <a:t> and </a:t>
            </a:r>
            <a:r>
              <a:rPr lang="en-US" sz="1800" dirty="0" smtClean="0"/>
              <a:t>killed </a:t>
            </a:r>
            <a:r>
              <a:rPr lang="en-US" sz="1800" dirty="0"/>
              <a:t>10 people in sniper attacks in Virginia, Maryland, and the District of Columbia. </a:t>
            </a:r>
            <a:r>
              <a:rPr lang="en-US" sz="1800" dirty="0" err="1" smtClean="0"/>
              <a:t>Malvo</a:t>
            </a:r>
            <a:r>
              <a:rPr lang="en-US" sz="1800" dirty="0"/>
              <a:t>, </a:t>
            </a:r>
            <a:r>
              <a:rPr lang="en-US" sz="1800" dirty="0" smtClean="0"/>
              <a:t>17 at </a:t>
            </a:r>
            <a:r>
              <a:rPr lang="en-US" sz="1800" dirty="0"/>
              <a:t>the time of the attacks, was sentenced to life </a:t>
            </a:r>
            <a:r>
              <a:rPr lang="en-US" sz="1800" dirty="0" smtClean="0"/>
              <a:t>in </a:t>
            </a:r>
            <a:r>
              <a:rPr lang="en-US" sz="1800" dirty="0"/>
              <a:t>Virginia and Maryland. He challenged his Virginia sentences based on </a:t>
            </a:r>
            <a:r>
              <a:rPr lang="en-US" sz="1800" i="1" dirty="0" smtClean="0"/>
              <a:t>Miller </a:t>
            </a:r>
            <a:r>
              <a:rPr lang="en-US" sz="1800" i="1" dirty="0"/>
              <a:t>v. Alabama</a:t>
            </a:r>
            <a:r>
              <a:rPr lang="en-US" sz="1800" dirty="0"/>
              <a:t>, 567 U.S. 460 (2012), </a:t>
            </a:r>
            <a:r>
              <a:rPr lang="en-US" sz="1800" dirty="0" smtClean="0"/>
              <a:t>where the </a:t>
            </a:r>
            <a:r>
              <a:rPr lang="en-US" sz="1800" dirty="0"/>
              <a:t>Court held that “mandatory life without parole for those under the age of 18 at the time of their crimes violates the Eighth Amendment’s prohibition on ‘cruel and unusual punishments.’” </a:t>
            </a:r>
            <a:r>
              <a:rPr lang="en-US" sz="1800" dirty="0" smtClean="0"/>
              <a:t>and </a:t>
            </a:r>
            <a:r>
              <a:rPr lang="en-US" sz="1800" i="1" dirty="0" smtClean="0"/>
              <a:t>Montgomery </a:t>
            </a:r>
            <a:r>
              <a:rPr lang="en-US" sz="1800" i="1" dirty="0"/>
              <a:t>v. Louisiana</a:t>
            </a:r>
            <a:r>
              <a:rPr lang="en-US" sz="1800" dirty="0"/>
              <a:t>, 577 U.S. __ (2016), </a:t>
            </a:r>
            <a:r>
              <a:rPr lang="en-US" sz="1800" dirty="0" smtClean="0"/>
              <a:t>where </a:t>
            </a:r>
            <a:r>
              <a:rPr lang="en-US" sz="1800" i="1" dirty="0" smtClean="0"/>
              <a:t>Miller</a:t>
            </a:r>
            <a:r>
              <a:rPr lang="en-US" sz="1800" dirty="0" smtClean="0"/>
              <a:t> </a:t>
            </a:r>
            <a:r>
              <a:rPr lang="en-US" sz="1800" dirty="0"/>
              <a:t>was </a:t>
            </a:r>
            <a:r>
              <a:rPr lang="en-US" sz="1800" dirty="0" smtClean="0"/>
              <a:t>given </a:t>
            </a:r>
            <a:r>
              <a:rPr lang="en-US" sz="1800" dirty="0"/>
              <a:t>“retroactive effect</a:t>
            </a:r>
            <a:r>
              <a:rPr lang="en-US" sz="1800" dirty="0" smtClean="0"/>
              <a:t>”. The District Court </a:t>
            </a:r>
            <a:r>
              <a:rPr lang="en-US" sz="1800" dirty="0"/>
              <a:t>found </a:t>
            </a:r>
            <a:r>
              <a:rPr lang="en-US" sz="1800" dirty="0" err="1"/>
              <a:t>Malvo’s</a:t>
            </a:r>
            <a:r>
              <a:rPr lang="en-US" sz="1800" dirty="0"/>
              <a:t> arguments persuasive and vacated his four sentences of life imprisonment. The Fourth Circuit affirmed.</a:t>
            </a:r>
            <a:endParaRPr lang="en-US" sz="1800" dirty="0" smtClean="0"/>
          </a:p>
          <a:p>
            <a:r>
              <a:rPr lang="en-US" sz="1800" b="1" dirty="0" smtClean="0"/>
              <a:t>Question </a:t>
            </a:r>
            <a:r>
              <a:rPr lang="en-US" sz="1800" b="1" dirty="0"/>
              <a:t>Presented: </a:t>
            </a:r>
            <a:r>
              <a:rPr lang="en-US" sz="1800" dirty="0"/>
              <a:t>  </a:t>
            </a:r>
            <a:r>
              <a:rPr lang="en-US" sz="1800" dirty="0"/>
              <a:t>Does the decision in </a:t>
            </a:r>
            <a:r>
              <a:rPr lang="en-US" sz="1800" i="1" dirty="0"/>
              <a:t>Montgomery v. Louisiana</a:t>
            </a:r>
            <a:r>
              <a:rPr lang="en-US" sz="1800" dirty="0"/>
              <a:t> modify a “substantive rule of constitutional law” such that it must be given retroactive effect, requiring the respondent’s sentences of life without the possibility of parole to be vacated?</a:t>
            </a:r>
            <a:endParaRPr lang="en-US" sz="1800" i="1" dirty="0"/>
          </a:p>
        </p:txBody>
      </p:sp>
    </p:spTree>
    <p:extLst>
      <p:ext uri="{BB962C8B-B14F-4D97-AF65-F5344CB8AC3E}">
        <p14:creationId xmlns:p14="http://schemas.microsoft.com/office/powerpoint/2010/main" val="1146363725"/>
      </p:ext>
    </p:extLst>
  </p:cSld>
  <p:clrMapOvr>
    <a:masterClrMapping/>
  </p:clrMapOvr>
  <p:transition spd="slow">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dirty="0"/>
              <a:t>2019-2020 Term Cases to Watch</a:t>
            </a:r>
          </a:p>
        </p:txBody>
      </p:sp>
      <p:sp>
        <p:nvSpPr>
          <p:cNvPr id="3" name="Content Placeholder 2"/>
          <p:cNvSpPr>
            <a:spLocks noGrp="1"/>
          </p:cNvSpPr>
          <p:nvPr>
            <p:ph idx="1"/>
          </p:nvPr>
        </p:nvSpPr>
        <p:spPr>
          <a:xfrm>
            <a:off x="838200" y="1371600"/>
            <a:ext cx="8229600" cy="5029200"/>
          </a:xfrm>
        </p:spPr>
        <p:txBody>
          <a:bodyPr>
            <a:noAutofit/>
          </a:bodyPr>
          <a:lstStyle/>
          <a:p>
            <a:pPr marL="0" indent="0">
              <a:buNone/>
            </a:pPr>
            <a:r>
              <a:rPr lang="en-US" sz="1800" b="1" u="sng" dirty="0" smtClean="0"/>
              <a:t>Police Liability</a:t>
            </a:r>
            <a:endParaRPr lang="en-US" sz="1800" b="1" u="sng" dirty="0"/>
          </a:p>
          <a:p>
            <a:r>
              <a:rPr lang="en-US" sz="1800" i="1" dirty="0" smtClean="0"/>
              <a:t>Hernandez v. Mesa</a:t>
            </a:r>
            <a:endParaRPr lang="en-US" sz="1800" i="1" dirty="0"/>
          </a:p>
          <a:p>
            <a:r>
              <a:rPr lang="en-US" sz="1800" dirty="0"/>
              <a:t>Docket No. </a:t>
            </a:r>
            <a:r>
              <a:rPr lang="en-US" sz="1800" dirty="0" smtClean="0"/>
              <a:t>17-1678</a:t>
            </a:r>
            <a:endParaRPr lang="en-US" sz="1800" dirty="0"/>
          </a:p>
          <a:p>
            <a:r>
              <a:rPr lang="en-US" sz="1800" dirty="0"/>
              <a:t>Hernández</a:t>
            </a:r>
            <a:r>
              <a:rPr lang="en-US" sz="1800" dirty="0" smtClean="0"/>
              <a:t>, </a:t>
            </a:r>
            <a:r>
              <a:rPr lang="en-US" sz="1800" dirty="0"/>
              <a:t>a 15-year-old Mexican national, was playing with friends in the cement culvert between El Paso, Texas, and </a:t>
            </a:r>
            <a:r>
              <a:rPr lang="en-US" sz="1800" dirty="0" err="1"/>
              <a:t>Cuidad</a:t>
            </a:r>
            <a:r>
              <a:rPr lang="en-US" sz="1800" dirty="0"/>
              <a:t> Juarez, Mexico. </a:t>
            </a:r>
            <a:r>
              <a:rPr lang="en-US" sz="1800" dirty="0" smtClean="0"/>
              <a:t>When Border </a:t>
            </a:r>
            <a:r>
              <a:rPr lang="en-US" sz="1800" dirty="0"/>
              <a:t>Patrol Agent Jesus Mesa, Jr. arrived on the scene </a:t>
            </a:r>
            <a:r>
              <a:rPr lang="en-US" sz="1800" dirty="0" smtClean="0"/>
              <a:t>Hernández </a:t>
            </a:r>
            <a:r>
              <a:rPr lang="en-US" sz="1800" dirty="0"/>
              <a:t>ran into Mexican </a:t>
            </a:r>
            <a:r>
              <a:rPr lang="en-US" sz="1800" dirty="0" smtClean="0"/>
              <a:t>territory while, from U.S</a:t>
            </a:r>
            <a:r>
              <a:rPr lang="en-US" sz="1800" dirty="0"/>
              <a:t>. territory, Mesa fired </a:t>
            </a:r>
            <a:r>
              <a:rPr lang="en-US" sz="1800" dirty="0" smtClean="0"/>
              <a:t>across </a:t>
            </a:r>
            <a:r>
              <a:rPr lang="en-US" sz="1800" dirty="0"/>
              <a:t>the border </a:t>
            </a:r>
            <a:r>
              <a:rPr lang="en-US" sz="1800" dirty="0" smtClean="0"/>
              <a:t>striking Hernández </a:t>
            </a:r>
            <a:r>
              <a:rPr lang="en-US" sz="1800" dirty="0"/>
              <a:t>in the face and </a:t>
            </a:r>
            <a:r>
              <a:rPr lang="en-US" sz="1800" dirty="0" smtClean="0"/>
              <a:t>killing </a:t>
            </a:r>
            <a:r>
              <a:rPr lang="en-US" sz="1800" dirty="0"/>
              <a:t>him. Hernández’s parents filed a lawsuit against the officer and various other defendants alleging violation of their son’s Fourth and Fifth Amendment rights. The </a:t>
            </a:r>
            <a:r>
              <a:rPr lang="en-US" sz="1800" dirty="0" smtClean="0"/>
              <a:t>District Court </a:t>
            </a:r>
            <a:r>
              <a:rPr lang="en-US" sz="1800" dirty="0"/>
              <a:t>granted the defendants’ motion to dismiss, and the </a:t>
            </a:r>
            <a:r>
              <a:rPr lang="en-US" sz="1800" dirty="0" smtClean="0"/>
              <a:t>Fifth </a:t>
            </a:r>
            <a:r>
              <a:rPr lang="en-US" sz="1800" dirty="0"/>
              <a:t>Circuit </a:t>
            </a:r>
            <a:r>
              <a:rPr lang="en-US" sz="1800" dirty="0" smtClean="0"/>
              <a:t>held </a:t>
            </a:r>
            <a:r>
              <a:rPr lang="en-US" sz="1800" dirty="0"/>
              <a:t>that Hernández lacked Fourth Amendment rights, </a:t>
            </a:r>
            <a:r>
              <a:rPr lang="en-US" sz="1800" dirty="0" smtClean="0"/>
              <a:t>and  </a:t>
            </a:r>
            <a:r>
              <a:rPr lang="en-US" sz="1800" dirty="0"/>
              <a:t>his parents were </a:t>
            </a:r>
            <a:r>
              <a:rPr lang="en-US" sz="1800" dirty="0" smtClean="0"/>
              <a:t>not entitled </a:t>
            </a:r>
            <a:r>
              <a:rPr lang="en-US" sz="1800" dirty="0"/>
              <a:t>to a remedy under </a:t>
            </a:r>
            <a:r>
              <a:rPr lang="en-US" sz="1800" i="1" dirty="0" err="1"/>
              <a:t>Bivens</a:t>
            </a:r>
            <a:r>
              <a:rPr lang="en-US" sz="1800" i="1" dirty="0"/>
              <a:t> v. Six Unknown Named Agents</a:t>
            </a:r>
            <a:r>
              <a:rPr lang="en-US" sz="1800" dirty="0"/>
              <a:t>, 403 U.S. 388 (1971</a:t>
            </a:r>
            <a:r>
              <a:rPr lang="en-US" sz="1800" dirty="0" smtClean="0"/>
              <a:t>) because the officer was entitled to qualified immunity.</a:t>
            </a:r>
            <a:endParaRPr lang="en-US" sz="1800" dirty="0"/>
          </a:p>
          <a:p>
            <a:r>
              <a:rPr lang="en-US" sz="1800" b="1" dirty="0"/>
              <a:t>Question Presented: </a:t>
            </a:r>
            <a:r>
              <a:rPr lang="en-US" sz="1800" dirty="0"/>
              <a:t>  </a:t>
            </a:r>
            <a:r>
              <a:rPr lang="en-US" sz="1800" dirty="0"/>
              <a:t>Should federal courts recognize a damages claim under </a:t>
            </a:r>
            <a:r>
              <a:rPr lang="en-US" sz="1800" i="1" dirty="0" err="1"/>
              <a:t>Bivens</a:t>
            </a:r>
            <a:r>
              <a:rPr lang="en-US" sz="1800" dirty="0"/>
              <a:t> if plaintiffs plausibly allege that a rogue federal law enforcement officer violated clearly established Fourth and Fifth Amendment rights for which there is no alternative legal remedy?</a:t>
            </a:r>
            <a:endParaRPr lang="en-US" sz="1800" i="1" dirty="0"/>
          </a:p>
        </p:txBody>
      </p:sp>
    </p:spTree>
    <p:extLst>
      <p:ext uri="{BB962C8B-B14F-4D97-AF65-F5344CB8AC3E}">
        <p14:creationId xmlns:p14="http://schemas.microsoft.com/office/powerpoint/2010/main" val="1961209947"/>
      </p:ext>
    </p:extLst>
  </p:cSld>
  <p:clrMapOvr>
    <a:masterClrMapping/>
  </p:clrMapOvr>
  <p:transition spd="slow">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dirty="0" smtClean="0"/>
              <a:t>Other Cases </a:t>
            </a:r>
            <a:r>
              <a:rPr lang="en-US" dirty="0"/>
              <a:t>of Interest</a:t>
            </a:r>
            <a:endParaRPr lang="en-US" dirty="0"/>
          </a:p>
        </p:txBody>
      </p:sp>
      <p:sp>
        <p:nvSpPr>
          <p:cNvPr id="3" name="Content Placeholder 2"/>
          <p:cNvSpPr>
            <a:spLocks noGrp="1"/>
          </p:cNvSpPr>
          <p:nvPr>
            <p:ph idx="1"/>
          </p:nvPr>
        </p:nvSpPr>
        <p:spPr>
          <a:xfrm>
            <a:off x="838200" y="1371600"/>
            <a:ext cx="8229600" cy="5029200"/>
          </a:xfrm>
        </p:spPr>
        <p:txBody>
          <a:bodyPr>
            <a:noAutofit/>
          </a:bodyPr>
          <a:lstStyle/>
          <a:p>
            <a:pPr marL="0" indent="0">
              <a:buNone/>
            </a:pPr>
            <a:r>
              <a:rPr lang="en-US" sz="1800" b="1" u="sng" dirty="0" smtClean="0"/>
              <a:t>Abortion</a:t>
            </a:r>
            <a:endParaRPr lang="en-US" sz="1800" b="1" u="sng" dirty="0"/>
          </a:p>
          <a:p>
            <a:r>
              <a:rPr lang="en-US" sz="1800" i="1" dirty="0"/>
              <a:t>June Medical Services v. </a:t>
            </a:r>
            <a:r>
              <a:rPr lang="en-US" sz="1800" i="1" dirty="0" smtClean="0"/>
              <a:t>Gee</a:t>
            </a:r>
            <a:endParaRPr lang="en-US" sz="1800" i="1" dirty="0"/>
          </a:p>
          <a:p>
            <a:r>
              <a:rPr lang="en-US" sz="1800" dirty="0" smtClean="0"/>
              <a:t>Docket </a:t>
            </a:r>
            <a:r>
              <a:rPr lang="en-US" sz="1800" dirty="0"/>
              <a:t>No. </a:t>
            </a:r>
            <a:r>
              <a:rPr lang="en-US" sz="1800" dirty="0" smtClean="0"/>
              <a:t>18A-774</a:t>
            </a:r>
            <a:endParaRPr lang="en-US" sz="1800" dirty="0"/>
          </a:p>
          <a:p>
            <a:r>
              <a:rPr lang="en-US" sz="1800" dirty="0" smtClean="0"/>
              <a:t>Louisiana law</a:t>
            </a:r>
            <a:r>
              <a:rPr lang="en-US" sz="1800" dirty="0"/>
              <a:t>, mirroring one that had passed </a:t>
            </a:r>
            <a:r>
              <a:rPr lang="en-US" sz="1800" dirty="0" smtClean="0"/>
              <a:t>in Texas, requires </a:t>
            </a:r>
            <a:r>
              <a:rPr lang="en-US" sz="1800" dirty="0"/>
              <a:t>doctors performing abortions to have admission privileges at a state-authorized hospital within 30 miles </a:t>
            </a:r>
            <a:r>
              <a:rPr lang="en-US" sz="1800" dirty="0" smtClean="0"/>
              <a:t>of </a:t>
            </a:r>
            <a:r>
              <a:rPr lang="en-US" sz="1800" dirty="0"/>
              <a:t>the abortion clinic. The District Court </a:t>
            </a:r>
            <a:r>
              <a:rPr lang="en-US" sz="1800" dirty="0" smtClean="0"/>
              <a:t>found Louisiana Act </a:t>
            </a:r>
            <a:r>
              <a:rPr lang="en-US" sz="1800" dirty="0"/>
              <a:t>620 unconstitutional identifying that the same conditions that applied to </a:t>
            </a:r>
            <a:r>
              <a:rPr lang="en-US" sz="1800" dirty="0" smtClean="0"/>
              <a:t>Texas’ </a:t>
            </a:r>
            <a:r>
              <a:rPr lang="en-US" sz="1800" dirty="0" smtClean="0"/>
              <a:t>law. The </a:t>
            </a:r>
            <a:r>
              <a:rPr lang="en-US" sz="1800" dirty="0"/>
              <a:t>Fifth </a:t>
            </a:r>
            <a:r>
              <a:rPr lang="en-US" sz="1800" dirty="0" smtClean="0"/>
              <a:t>Circuit reversed </a:t>
            </a:r>
            <a:r>
              <a:rPr lang="en-US" sz="1800" dirty="0"/>
              <a:t>the </a:t>
            </a:r>
            <a:r>
              <a:rPr lang="en-US" sz="1800" dirty="0" smtClean="0"/>
              <a:t>District Court's </a:t>
            </a:r>
            <a:r>
              <a:rPr lang="en-US" sz="1800" dirty="0"/>
              <a:t>findings, citing that the situation in Louisiana called for a different means of review under </a:t>
            </a:r>
            <a:r>
              <a:rPr lang="en-US" sz="1800" i="1" dirty="0"/>
              <a:t>Whole Woman’s Health v. </a:t>
            </a:r>
            <a:r>
              <a:rPr lang="en-US" sz="1800" i="1" dirty="0" err="1" smtClean="0"/>
              <a:t>Hellerstedt</a:t>
            </a:r>
            <a:r>
              <a:rPr lang="en-US" sz="1800" i="1" dirty="0" smtClean="0"/>
              <a:t> </a:t>
            </a:r>
            <a:r>
              <a:rPr lang="en-US" sz="1800" dirty="0" smtClean="0"/>
              <a:t>(2016) </a:t>
            </a:r>
            <a:r>
              <a:rPr lang="en-US" sz="1800" dirty="0" smtClean="0"/>
              <a:t>and would </a:t>
            </a:r>
            <a:r>
              <a:rPr lang="en-US" sz="1800" dirty="0"/>
              <a:t>have allowed the law to be enforceable in February 2019. The Supreme Court granted an emergency stay to review the pending petition by the abortion doctors to challenge the Fifth Circuit's ruling, and will hear argument in the full case during its 2019 term</a:t>
            </a:r>
            <a:r>
              <a:rPr lang="en-US" sz="1800" dirty="0" smtClean="0"/>
              <a:t>.</a:t>
            </a:r>
            <a:endParaRPr lang="en-US" sz="1800" i="1" dirty="0"/>
          </a:p>
        </p:txBody>
      </p:sp>
    </p:spTree>
    <p:extLst>
      <p:ext uri="{BB962C8B-B14F-4D97-AF65-F5344CB8AC3E}">
        <p14:creationId xmlns:p14="http://schemas.microsoft.com/office/powerpoint/2010/main" val="3669382967"/>
      </p:ext>
    </p:extLst>
  </p:cSld>
  <p:clrMapOvr>
    <a:masterClrMapping/>
  </p:clrMapOvr>
  <p:transition spd="slow">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dirty="0" smtClean="0"/>
              <a:t>Other</a:t>
            </a:r>
            <a:r>
              <a:rPr lang="en-US" dirty="0" smtClean="0"/>
              <a:t> </a:t>
            </a:r>
            <a:r>
              <a:rPr lang="en-US" dirty="0"/>
              <a:t>Cases </a:t>
            </a:r>
            <a:r>
              <a:rPr lang="en-US" dirty="0" smtClean="0"/>
              <a:t>of Interest</a:t>
            </a:r>
            <a:endParaRPr lang="en-US" dirty="0"/>
          </a:p>
        </p:txBody>
      </p:sp>
      <p:sp>
        <p:nvSpPr>
          <p:cNvPr id="3" name="Content Placeholder 2"/>
          <p:cNvSpPr>
            <a:spLocks noGrp="1"/>
          </p:cNvSpPr>
          <p:nvPr>
            <p:ph idx="1"/>
          </p:nvPr>
        </p:nvSpPr>
        <p:spPr>
          <a:xfrm>
            <a:off x="838200" y="1371600"/>
            <a:ext cx="8229600" cy="5029200"/>
          </a:xfrm>
        </p:spPr>
        <p:txBody>
          <a:bodyPr>
            <a:noAutofit/>
          </a:bodyPr>
          <a:lstStyle/>
          <a:p>
            <a:pPr marL="0" indent="0">
              <a:buNone/>
            </a:pPr>
            <a:r>
              <a:rPr lang="en-US" sz="1800" b="1" u="sng" dirty="0" smtClean="0"/>
              <a:t>Employment Discrimination</a:t>
            </a:r>
            <a:endParaRPr lang="en-US" sz="1800" b="1" u="sng" dirty="0"/>
          </a:p>
          <a:p>
            <a:r>
              <a:rPr lang="en-US" sz="1800" i="1" dirty="0"/>
              <a:t>Altitude Express v. </a:t>
            </a:r>
            <a:r>
              <a:rPr lang="en-US" sz="1800" i="1" dirty="0" err="1" smtClean="0"/>
              <a:t>Zarda</a:t>
            </a:r>
            <a:r>
              <a:rPr lang="en-US" sz="1800" dirty="0" smtClean="0"/>
              <a:t> consolidated with </a:t>
            </a:r>
            <a:r>
              <a:rPr lang="en-US" sz="1800" i="1" dirty="0" err="1" smtClean="0"/>
              <a:t>Bostock</a:t>
            </a:r>
            <a:r>
              <a:rPr lang="en-US" sz="1800" i="1" dirty="0" smtClean="0"/>
              <a:t> v. Clayton County</a:t>
            </a:r>
            <a:r>
              <a:rPr lang="en-US" sz="1800" dirty="0" smtClean="0"/>
              <a:t> 17-1618</a:t>
            </a:r>
          </a:p>
          <a:p>
            <a:r>
              <a:rPr lang="en-US" sz="1800" dirty="0" smtClean="0"/>
              <a:t>Docket </a:t>
            </a:r>
            <a:r>
              <a:rPr lang="en-US" sz="1800" dirty="0"/>
              <a:t>No. </a:t>
            </a:r>
            <a:r>
              <a:rPr lang="en-US" sz="1800" dirty="0" smtClean="0"/>
              <a:t>17-1623</a:t>
            </a:r>
            <a:endParaRPr lang="en-US" sz="1800" dirty="0"/>
          </a:p>
          <a:p>
            <a:r>
              <a:rPr lang="en-US" sz="1800" dirty="0" err="1" smtClean="0"/>
              <a:t>Zarda</a:t>
            </a:r>
            <a:r>
              <a:rPr lang="en-US" sz="1800" dirty="0" smtClean="0"/>
              <a:t>, a gay </a:t>
            </a:r>
            <a:r>
              <a:rPr lang="en-US" sz="1800" dirty="0"/>
              <a:t>skydiving instructor </a:t>
            </a:r>
            <a:r>
              <a:rPr lang="en-US" sz="1800" dirty="0" smtClean="0"/>
              <a:t>informed </a:t>
            </a:r>
            <a:r>
              <a:rPr lang="en-US" sz="1800" dirty="0"/>
              <a:t>a female client about his sexual orientation and performed the tandem jump with </a:t>
            </a:r>
            <a:r>
              <a:rPr lang="en-US" sz="1800" dirty="0" smtClean="0"/>
              <a:t>her.  The </a:t>
            </a:r>
            <a:r>
              <a:rPr lang="en-US" sz="1800" dirty="0"/>
              <a:t>client alleged that </a:t>
            </a:r>
            <a:r>
              <a:rPr lang="en-US" sz="1800" dirty="0" err="1"/>
              <a:t>Zarda</a:t>
            </a:r>
            <a:r>
              <a:rPr lang="en-US" sz="1800" dirty="0"/>
              <a:t> had inappropriately touched her and disclosed his sexual orientation to excuse his behavior. </a:t>
            </a:r>
            <a:r>
              <a:rPr lang="en-US" sz="1800" dirty="0" err="1" smtClean="0"/>
              <a:t>Zarda's</a:t>
            </a:r>
            <a:r>
              <a:rPr lang="en-US" sz="1800" dirty="0" smtClean="0"/>
              <a:t> </a:t>
            </a:r>
            <a:r>
              <a:rPr lang="en-US" sz="1800" dirty="0"/>
              <a:t>boss fired </a:t>
            </a:r>
            <a:r>
              <a:rPr lang="en-US" sz="1800" dirty="0" smtClean="0"/>
              <a:t>him although </a:t>
            </a:r>
            <a:r>
              <a:rPr lang="en-US" sz="1800" dirty="0" err="1" smtClean="0"/>
              <a:t>Zarda</a:t>
            </a:r>
            <a:r>
              <a:rPr lang="en-US" sz="1800" dirty="0" smtClean="0"/>
              <a:t> </a:t>
            </a:r>
            <a:r>
              <a:rPr lang="en-US" sz="1800" dirty="0"/>
              <a:t>denied touching the client inappropriately and claimed that he was fired solely because of his reference to his sexual orientation</a:t>
            </a:r>
            <a:r>
              <a:rPr lang="en-US" sz="1800" dirty="0" smtClean="0"/>
              <a:t>.  </a:t>
            </a:r>
            <a:r>
              <a:rPr lang="en-US" sz="1800" dirty="0" err="1" smtClean="0"/>
              <a:t>Zarda</a:t>
            </a:r>
            <a:r>
              <a:rPr lang="en-US" sz="1800" dirty="0" smtClean="0"/>
              <a:t> filed a discrimination charge with the EEOC claiming he was fired due to his sexual orientation, and brought a claim under Title VII of the Civil Rights Act of 1964.  The District Court found that Title VII does not protect against discrimination based on sexual orientation while the EEOC issued a non-biding opinion that Title VII’s “on the basis of sex” includes “on the basis of sexual orientation”.  The Second Circuit, on rehearing reversed the District Court.</a:t>
            </a:r>
            <a:endParaRPr lang="en-US" sz="1800" dirty="0" smtClean="0"/>
          </a:p>
          <a:p>
            <a:r>
              <a:rPr lang="en-US" sz="1800" b="1" dirty="0"/>
              <a:t>Question Presented:  </a:t>
            </a:r>
            <a:r>
              <a:rPr lang="en-US" sz="1800" dirty="0"/>
              <a:t>Does Title VII of the Civil Rights Act of 1964, which prohibits against employment discrimination “because of . . . sex” encompass discrimination based on an individual’s sexual orientation?</a:t>
            </a:r>
            <a:endParaRPr lang="en-US" sz="1800" dirty="0"/>
          </a:p>
        </p:txBody>
      </p:sp>
    </p:spTree>
    <p:extLst>
      <p:ext uri="{BB962C8B-B14F-4D97-AF65-F5344CB8AC3E}">
        <p14:creationId xmlns:p14="http://schemas.microsoft.com/office/powerpoint/2010/main" val="2042106087"/>
      </p:ext>
    </p:extLst>
  </p:cSld>
  <p:clrMapOvr>
    <a:masterClrMapping/>
  </p:clrMapOvr>
  <p:transition spd="slow">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27038"/>
            <a:ext cx="8610600" cy="715962"/>
          </a:xfrm>
        </p:spPr>
        <p:txBody>
          <a:bodyPr>
            <a:normAutofit fontScale="90000"/>
          </a:bodyPr>
          <a:lstStyle/>
          <a:p>
            <a:pPr algn="ctr"/>
            <a:r>
              <a:rPr lang="en-US" dirty="0" smtClean="0"/>
              <a:t>Other</a:t>
            </a:r>
            <a:r>
              <a:rPr lang="en-US" dirty="0" smtClean="0"/>
              <a:t> </a:t>
            </a:r>
            <a:r>
              <a:rPr lang="en-US" dirty="0"/>
              <a:t>Cases </a:t>
            </a:r>
            <a:r>
              <a:rPr lang="en-US" dirty="0" smtClean="0"/>
              <a:t>of Interest</a:t>
            </a:r>
            <a:endParaRPr lang="en-US" dirty="0"/>
          </a:p>
        </p:txBody>
      </p:sp>
      <p:sp>
        <p:nvSpPr>
          <p:cNvPr id="3" name="Content Placeholder 2"/>
          <p:cNvSpPr>
            <a:spLocks noGrp="1"/>
          </p:cNvSpPr>
          <p:nvPr>
            <p:ph idx="1"/>
          </p:nvPr>
        </p:nvSpPr>
        <p:spPr>
          <a:xfrm>
            <a:off x="838200" y="1371600"/>
            <a:ext cx="8229600" cy="5029200"/>
          </a:xfrm>
        </p:spPr>
        <p:txBody>
          <a:bodyPr>
            <a:noAutofit/>
          </a:bodyPr>
          <a:lstStyle/>
          <a:p>
            <a:pPr marL="0" indent="0">
              <a:buNone/>
            </a:pPr>
            <a:r>
              <a:rPr lang="en-US" sz="1800" b="1" u="sng" dirty="0" smtClean="0"/>
              <a:t>Handgun Ban</a:t>
            </a:r>
            <a:endParaRPr lang="en-US" sz="1800" b="1" u="sng" dirty="0"/>
          </a:p>
          <a:p>
            <a:r>
              <a:rPr lang="en-US" sz="1800" i="1" dirty="0" smtClean="0"/>
              <a:t>New York State Rifle &amp; Pistol Association, Inc. v. City of New York</a:t>
            </a:r>
            <a:endParaRPr lang="en-US" sz="1800" dirty="0" smtClean="0"/>
          </a:p>
          <a:p>
            <a:r>
              <a:rPr lang="en-US" sz="1800" dirty="0" smtClean="0"/>
              <a:t>Docket </a:t>
            </a:r>
            <a:r>
              <a:rPr lang="en-US" sz="1800" dirty="0"/>
              <a:t>No. </a:t>
            </a:r>
            <a:r>
              <a:rPr lang="en-US" sz="1800" dirty="0" smtClean="0"/>
              <a:t>18-280</a:t>
            </a:r>
            <a:endParaRPr lang="en-US" sz="1800" dirty="0"/>
          </a:p>
          <a:p>
            <a:r>
              <a:rPr lang="en-US" sz="1800" dirty="0" smtClean="0"/>
              <a:t>Under State </a:t>
            </a:r>
            <a:r>
              <a:rPr lang="en-US" sz="1800" dirty="0"/>
              <a:t>of New York </a:t>
            </a:r>
            <a:r>
              <a:rPr lang="en-US" sz="1800" dirty="0" smtClean="0"/>
              <a:t>handgun “</a:t>
            </a:r>
            <a:r>
              <a:rPr lang="en-US" sz="1800" dirty="0"/>
              <a:t>premises” </a:t>
            </a:r>
            <a:r>
              <a:rPr lang="en-US" sz="1800" dirty="0" smtClean="0"/>
              <a:t>licenses, a licensee may “</a:t>
            </a:r>
            <a:r>
              <a:rPr lang="en-US" sz="1800" dirty="0"/>
              <a:t>have and possess in his dwelling” a pistol or </a:t>
            </a:r>
            <a:r>
              <a:rPr lang="en-US" sz="1800" dirty="0" smtClean="0"/>
              <a:t>revolver, at a </a:t>
            </a:r>
            <a:r>
              <a:rPr lang="en-US" sz="1800" dirty="0"/>
              <a:t>particular </a:t>
            </a:r>
            <a:r>
              <a:rPr lang="en-US" sz="1800" dirty="0" smtClean="0"/>
              <a:t>address, which . may </a:t>
            </a:r>
            <a:r>
              <a:rPr lang="en-US" sz="1800" dirty="0"/>
              <a:t>not be </a:t>
            </a:r>
            <a:r>
              <a:rPr lang="en-US" sz="1800" dirty="0" smtClean="0"/>
              <a:t>removed except </a:t>
            </a:r>
            <a:r>
              <a:rPr lang="en-US" sz="1800" dirty="0"/>
              <a:t>in limited circumstances </a:t>
            </a:r>
            <a:r>
              <a:rPr lang="en-US" sz="1800" dirty="0" smtClean="0"/>
              <a:t>including to </a:t>
            </a:r>
            <a:r>
              <a:rPr lang="en-US" sz="1800" dirty="0"/>
              <a:t>“transport </a:t>
            </a:r>
            <a:r>
              <a:rPr lang="en-US" sz="1800" dirty="0" smtClean="0"/>
              <a:t>… directly </a:t>
            </a:r>
            <a:r>
              <a:rPr lang="en-US" sz="1800" dirty="0"/>
              <a:t>to and from an authorized small arms range/shooting club, unloaded, and in a locked container, the ammunition to be carried separately.” </a:t>
            </a:r>
            <a:r>
              <a:rPr lang="en-US" sz="1800" dirty="0" smtClean="0"/>
              <a:t>Authorized club are located </a:t>
            </a:r>
            <a:r>
              <a:rPr lang="en-US" sz="1800" dirty="0"/>
              <a:t>in New York City</a:t>
            </a:r>
            <a:r>
              <a:rPr lang="en-US" sz="1800" dirty="0" smtClean="0"/>
              <a:t>. Three </a:t>
            </a:r>
            <a:r>
              <a:rPr lang="en-US" sz="1800" dirty="0"/>
              <a:t>individuals and petitioner New York State Rifle &amp; Pistol Association </a:t>
            </a:r>
            <a:r>
              <a:rPr lang="en-US" sz="1800" dirty="0" smtClean="0"/>
              <a:t>sued asking </a:t>
            </a:r>
            <a:r>
              <a:rPr lang="en-US" sz="1800" dirty="0"/>
              <a:t>the court to declare the city’s restrictions unconstitutional and to enjoin the city from enforcing them</a:t>
            </a:r>
            <a:r>
              <a:rPr lang="en-US" sz="1800" dirty="0" smtClean="0"/>
              <a:t>.  The District Court </a:t>
            </a:r>
            <a:r>
              <a:rPr lang="en-US" sz="1800" dirty="0"/>
              <a:t>found the rule “merely regulates rather than restricts the right to possess a firearm in the home and is a minimal, or at most, modest burden on the right” and thus did not violate plaintiffs’ Second Amendment rights. The </a:t>
            </a:r>
            <a:r>
              <a:rPr lang="en-US" sz="1800" dirty="0" smtClean="0"/>
              <a:t>Second </a:t>
            </a:r>
            <a:r>
              <a:rPr lang="en-US" sz="1800" dirty="0"/>
              <a:t>Circuit affirmed.</a:t>
            </a:r>
          </a:p>
          <a:p>
            <a:r>
              <a:rPr lang="en-US" sz="1800" b="1" dirty="0" smtClean="0"/>
              <a:t>Question </a:t>
            </a:r>
            <a:r>
              <a:rPr lang="en-US" sz="1800" b="1" dirty="0"/>
              <a:t>Presented:  </a:t>
            </a:r>
            <a:r>
              <a:rPr lang="en-US" sz="1800" dirty="0"/>
              <a:t>Does a New York City rule banning the transportation a licensed, locked, and unloaded handgun to a home or shooting range outside city limits violate the Second Amendment, the Commerce Clause, or the constitutional right to travel?</a:t>
            </a:r>
            <a:endParaRPr lang="en-US" sz="1800" dirty="0"/>
          </a:p>
        </p:txBody>
      </p:sp>
    </p:spTree>
    <p:extLst>
      <p:ext uri="{BB962C8B-B14F-4D97-AF65-F5344CB8AC3E}">
        <p14:creationId xmlns:p14="http://schemas.microsoft.com/office/powerpoint/2010/main" val="1172178764"/>
      </p:ext>
    </p:extLst>
  </p:cSld>
  <p:clrMapOvr>
    <a:masterClrMapping/>
  </p:clrMapOvr>
  <p:transition spd="slow">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sp>
        <p:nvSpPr>
          <p:cNvPr id="3" name="Content Placeholder 2"/>
          <p:cNvSpPr>
            <a:spLocks noGrp="1"/>
          </p:cNvSpPr>
          <p:nvPr>
            <p:ph idx="1"/>
          </p:nvPr>
        </p:nvSpPr>
        <p:spPr/>
        <p:txBody>
          <a:bodyPr/>
          <a:lstStyle/>
          <a:p>
            <a:r>
              <a:rPr lang="en-US" dirty="0"/>
              <a:t>More detailed information about each of these cases, as well as others decided during the 2018-2019 term, is available in a Word formatted file on the CJAG website (cjag.us).</a:t>
            </a:r>
          </a:p>
        </p:txBody>
      </p:sp>
      <p:pic>
        <p:nvPicPr>
          <p:cNvPr id="2050" name="Picture 2" descr="Image result for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38862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5402157"/>
      </p:ext>
    </p:extLst>
  </p:cSld>
  <p:clrMapOvr>
    <a:masterClrMapping/>
  </p:clrMapOvr>
  <p:transition spd="slow">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7038"/>
            <a:ext cx="8610600" cy="1401762"/>
          </a:xfrm>
        </p:spPr>
        <p:txBody>
          <a:bodyPr>
            <a:noAutofit/>
          </a:bodyPr>
          <a:lstStyle/>
          <a:p>
            <a:pPr algn="ctr"/>
            <a:r>
              <a:rPr lang="en-US" sz="3200" i="1" dirty="0"/>
              <a:t> </a:t>
            </a:r>
            <a:r>
              <a:rPr lang="en-US" sz="3200" i="1" dirty="0">
                <a:latin typeface="Times New Roman"/>
                <a:ea typeface="Times New Roman"/>
              </a:rPr>
              <a:t>Dunn, Commissioner, Alabama Department of Corrections v. Ray</a:t>
            </a:r>
            <a:r>
              <a:rPr lang="en-US" sz="3600" i="1" dirty="0"/>
              <a:t/>
            </a:r>
            <a:br>
              <a:rPr lang="en-US" sz="3600" i="1" dirty="0"/>
            </a:br>
            <a:r>
              <a:rPr lang="en-US" sz="2800" dirty="0"/>
              <a:t>No.  18A815, decided February 7, 2019</a:t>
            </a:r>
            <a:endParaRPr lang="en-US" sz="3600" i="1" dirty="0"/>
          </a:p>
        </p:txBody>
      </p:sp>
      <p:sp>
        <p:nvSpPr>
          <p:cNvPr id="3" name="Content Placeholder 2"/>
          <p:cNvSpPr>
            <a:spLocks noGrp="1"/>
          </p:cNvSpPr>
          <p:nvPr>
            <p:ph idx="1"/>
          </p:nvPr>
        </p:nvSpPr>
        <p:spPr>
          <a:xfrm>
            <a:off x="762000" y="2438400"/>
            <a:ext cx="8229600" cy="4191000"/>
          </a:xfrm>
        </p:spPr>
        <p:txBody>
          <a:bodyPr>
            <a:noAutofit/>
          </a:bodyPr>
          <a:lstStyle/>
          <a:p>
            <a:r>
              <a:rPr lang="en-US" sz="2000" dirty="0"/>
              <a:t>Death Penalty, Religious Discrimination</a:t>
            </a:r>
          </a:p>
          <a:p>
            <a:r>
              <a:rPr lang="en-US" sz="2000" dirty="0"/>
              <a:t>Kagan dissenting on overturning stay of execution</a:t>
            </a:r>
          </a:p>
          <a:p>
            <a:r>
              <a:rPr lang="en-US" sz="2000" b="1" dirty="0"/>
              <a:t>Facts: </a:t>
            </a:r>
            <a:r>
              <a:rPr lang="en-US" sz="2000" dirty="0"/>
              <a:t>Under Alabama policy “a Christian prisoner may have a minister of his own faith accompany him into the execution chamber to say his last rites.” Ala. Code §15–18–83(a) .</a:t>
            </a:r>
          </a:p>
          <a:p>
            <a:r>
              <a:rPr lang="en-US" sz="2000" b="1" dirty="0"/>
              <a:t>Holding: </a:t>
            </a:r>
            <a:r>
              <a:rPr lang="en-US" sz="2000" dirty="0"/>
              <a:t>“…if an inmate practices a different religion—whether Islam, Judaism, or any other—he may not die with a minister of his own faith by his side. That treatment goes against the establishment clause’s core principle of denominational neutrality.”</a:t>
            </a:r>
          </a:p>
          <a:p>
            <a:r>
              <a:rPr lang="en-US" sz="1800" i="1" dirty="0">
                <a:solidFill>
                  <a:srgbClr val="FF0000"/>
                </a:solidFill>
              </a:rPr>
              <a:t>Compare Murphy v. Collier, No. 18A985 decided March 28, 2019 where a Missouri execution was blocked because a Buddhist monk was denied access to the execution chamber</a:t>
            </a:r>
            <a:r>
              <a:rPr lang="en-US" sz="1600" i="1" dirty="0">
                <a:solidFill>
                  <a:srgbClr val="FF0000"/>
                </a:solidFill>
              </a:rPr>
              <a:t>.</a:t>
            </a:r>
          </a:p>
        </p:txBody>
      </p:sp>
    </p:spTree>
    <p:extLst>
      <p:ext uri="{BB962C8B-B14F-4D97-AF65-F5344CB8AC3E}">
        <p14:creationId xmlns:p14="http://schemas.microsoft.com/office/powerpoint/2010/main" val="1910849852"/>
      </p:ext>
    </p:extLst>
  </p:cSld>
  <p:clrMapOvr>
    <a:masterClrMapping/>
  </p:clrMapOvr>
  <p:transition spd="slow">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2" descr="Image result for hu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AutoShape 4" descr="Image result for hug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 name="AutoShape 6" descr="data:image/png;base64,iVBORw0KGgoAAAANSUhEUgAAAUUAAACbCAMAAADC6XmEAAAAsVBMVEX////sAIvsAIr///3sAIjsAIboAIPrx+DnYqv+8vzjAIbqarHnUaX/+//wr9T2zOTfLJbt0ebpgbjhlcP45/bXGIjokcjgkL/jD4zyv97jAH/20urnAH/sAIPnAITlAHzeAHzndbrkPZnmfrzmncn74vbkK5H87fzhR5vhU6fmhL3gEIjkXa3sm8nhNJTgAI3sttvrbrDrjL3jWKPsqNPmAHfZZaTphLjokcn0xubNAH1Q1UuSAAAHZUlEQVR4nO2dD1faOhiH0zStUIXJxhwUCvgHQZy6Oe/udd//g90GGNC8SZPWKlR/z3HnOEneJk/TpqRpwxgAAAAAAAAAAAAAAAAAAAB4Vfz1P/WPft7/dzPr//P3b778yf6haAGNOeyhfIc0ui2WyCUrSqGRaQrfmkaVaAhkrZVTGc25i8FcdpC6FZd9qisxNVQyuiVATp2sBSi58TLZWkeEJok7JWk6ZNNNGki16LMOSdO1lrBLMx0dDTozWz5fl8+BMkd0cxIqjI9I5T8PlTTDhhqHfRqrgSYtEuiUbKydu++nZ/MojtWtywIMxw+NttzfmrPLmgtNPhujMCoh0W9GnkLYoRYDJY04phZDriSKVIuMnappAoPF5WmkfzEM1Ay7eZPovLvauJYTYc5rhPcO3aLvbFE6nM5HPMehLIUIJouW8fRbyqL3niwy9jQJUgt5HtOPBA+up6Z+BhbTU/FSUw6pYJmAT55Xl6awSKJdJq615t7kk/5y7KNbZFfDAvXm0VR7TfvRLQ7iAtXmnrjX9tMf3eJpbq+iwkV4BotKmrR7JqFsxDP0LkqR2G3h6icLWFQS9cPCVRe9FixmafBCp8VVofu0ch/ZYnpAl6i7uITFDNNxibrzU1jM0Hf+2rKFe70WLO5ypau8PFWuWH+75srHER3u1VnkFtJ+6n1Y/KJuTNZ9FPU2xLpBx9huUXg7QUxE79dicNpvstZfuncRF+qAj0tbDP7bBjGQJih+x6AeFvl9czeVz55jXtwiF6lFu5Ayt11qYTEc7AzELn8jBXJqi6HdonHgPDdPDSxyj17FDEaqIReLyVlhQU7UwGJ67J6QYndjsjFYzEAtzkm5u2QAEhazkCM6IG0RFgtb9ITWYokrHVjMAouwCIs6YLEKYLEKYLEKYLEKamxxF85dxhdhUaEb4Xt0BRYnI4UJLGZwsci63Vk3C00DixaLTiOpsGix6AQs1t0ih8Wi6Nri8JAtGk6I2j/TO6nUYplbfpogbke0Wp5atkWusViJR53FWH3Gjx2MReMznC6z4zkXurb4ShaHA5LsUI7ovArbZ4Hytzwv8q+EnppmTxY7f2jZ1vxxme3UI9l+v5ZFYlUzt2hPFgchmVmyLGH64zIaoanHL8cr+Bdb1G59XxaNJXKceaeGhsXsxmBxnxZfqY92ARZhcSc0LGY3BouwCIuwCIvZjcEiLMIiLMJidmOHZpFnx8IOamRsUyi1RA4WOa2JtPhiiXqLQRIOdwjDgOzUfVn8Z7QsWjIiHl0seiJTMclJuWfW7BbDq77Cc+NA7rs0/5boqdSTGuL4Wa0avTtSkcUhvXv174Hcd9kwKzV/UXcP8MXvK2WOd1IP5x7gJm2pWaD6O6kVUNcZJphLC4uwqAMWqwAWqwAWqwAWqwAWqwAWqwAWqwAWqwAWqwAWqwAWqwAWqwAWqwAWqwAWqwAWq+AQ172CxQwj2hYfilvkXjDfvVXny5/px3n/4vA5E8hPK08Wv3GwyL2ouXvnXd6Gbycfpi2KuWromLxO1umNqmJ3xQy5xFXra5m5EfW0yEUjs8xl6zIhM2Xc3pEcZqs/m9N5TO/GIqmZJ26Pv204vw3oLKWkTcqkseiNri+3gRpkegl3euu5J26+fLOzV4vatarEloTOmUorn9AVRa7oW8/lm/GDbSiyL5wscsG5sBLE5OB4O4u6pTCWh+92hQBK+rfwEwnUTnSPnW7j6B9KjcgaubQtcm5fx8CL9mnRb060tdv+Lkj100pNpmocNqCr2GXiaHeIbhEH0hY1+eiW9muRXdBSck9dCkP5WGgWFNHtjvw2nRJ8t1rMRDGzz9UgUhZ56+sa4OoKypKL4nG85MnJogP7tegXWgpxBR/RLpqxO9q9WANpLnTqaZFdFy817RN8+UK7wnHoS/prapGxp4Reg+QTLDQ7I/2Kk1bf3YA8+SpfNutsMW2MxSTyW3p5IrdHxxryw8hRH03HWlOLzwXOjLLXHhqWg2dnBRYQk71/NH1HFtmiyKqSPGlo6r4aApu7a5R744qxd3NE+z67CZyWlVxePQb3Le0EfzkK1nwIPO0lJo0kvORc57CuFmXKG+dGJE61J8U13QdnBcFvw3mhnhaXQ6m/h/YWJOSSzzct80NP6Qeze2Fv1WlzFfHC9CjfPi2We4vlpvasPbFfNAsenzH9YbgKIz9ZxHYLnEd9Y5hSFkt8A5RnIGtb9A3vvCOFl5VPm8XsPBa53/x5MP4+zX3+bvXJ4GQc5C7fy5N40TRKfLu2yNK2GGQRumevEiWRtnvd0H28jpMkUDOtco7GvcXU3A53y8Y65w/DkRz0U8soxyvD8f1djsO0o9eXwELxMZ207TQbKr+maiL29EtNdJfzXLH8YPrj8ZxETvn52JbhHZ4DXfffnafHn7pAl3c/uowZX2spWejyWTkuYVGfRT2iTZmNcS0FqeIFnOs4ttNCiaDVZKEnPMNVXW7MnLZq2nlqGD9Hk+/UoAvjs/L6AQAAAAAAAAAAAAAAAAAAgBP/A5orBKxvaICLAAAAAElFTkSuQmCC"/>
          <p:cNvSpPr>
            <a:spLocks noChangeAspect="1" noChangeArrowheads="1"/>
          </p:cNvSpPr>
          <p:nvPr/>
        </p:nvSpPr>
        <p:spPr bwMode="auto">
          <a:xfrm>
            <a:off x="155575" y="-1265238"/>
            <a:ext cx="5534025" cy="26479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9" name="AutoShape 8" descr="https://encrypted-tbn2.gstatic.com/images?q=tbn:ANd9GcTMGCd84nwlMLUW4fzMTHrXAoalSG1jRFOwl_sHFhrkErnE6CuQ"/>
          <p:cNvSpPr>
            <a:spLocks noChangeAspect="1" noChangeArrowheads="1"/>
          </p:cNvSpPr>
          <p:nvPr/>
        </p:nvSpPr>
        <p:spPr bwMode="auto">
          <a:xfrm>
            <a:off x="155575" y="-1790700"/>
            <a:ext cx="3867150"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 name="Picture 9">
            <a:extLst>
              <a:ext uri="{FF2B5EF4-FFF2-40B4-BE49-F238E27FC236}">
                <a16:creationId xmlns:a16="http://schemas.microsoft.com/office/drawing/2014/main" id="{4F81F2EB-874A-4C46-AF72-035F97AF07E0}"/>
              </a:ext>
            </a:extLst>
          </p:cNvPr>
          <p:cNvPicPr>
            <a:picLocks noChangeAspect="1"/>
          </p:cNvPicPr>
          <p:nvPr/>
        </p:nvPicPr>
        <p:blipFill>
          <a:blip r:embed="rId2"/>
          <a:stretch>
            <a:fillRect/>
          </a:stretch>
        </p:blipFill>
        <p:spPr>
          <a:xfrm>
            <a:off x="3143250" y="2000250"/>
            <a:ext cx="2857500" cy="2857500"/>
          </a:xfrm>
          <a:prstGeom prst="rect">
            <a:avLst/>
          </a:prstGeom>
        </p:spPr>
      </p:pic>
    </p:spTree>
    <p:extLst>
      <p:ext uri="{BB962C8B-B14F-4D97-AF65-F5344CB8AC3E}">
        <p14:creationId xmlns:p14="http://schemas.microsoft.com/office/powerpoint/2010/main" val="1406060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7038"/>
            <a:ext cx="8610600" cy="715962"/>
          </a:xfrm>
        </p:spPr>
        <p:txBody>
          <a:bodyPr>
            <a:normAutofit fontScale="90000"/>
          </a:bodyPr>
          <a:lstStyle/>
          <a:p>
            <a:pPr algn="ctr"/>
            <a:r>
              <a:rPr lang="en-US" i="1" dirty="0"/>
              <a:t>Flowers v. Mississippi</a:t>
            </a:r>
            <a:br>
              <a:rPr lang="en-US" i="1" dirty="0"/>
            </a:br>
            <a:r>
              <a:rPr lang="en-US" sz="3600" dirty="0"/>
              <a:t>No. 17-9572, decided June 21, 2019</a:t>
            </a:r>
            <a:endParaRPr lang="en-US" dirty="0"/>
          </a:p>
        </p:txBody>
      </p:sp>
      <p:sp>
        <p:nvSpPr>
          <p:cNvPr id="3" name="Content Placeholder 2"/>
          <p:cNvSpPr>
            <a:spLocks noGrp="1"/>
          </p:cNvSpPr>
          <p:nvPr>
            <p:ph idx="1"/>
          </p:nvPr>
        </p:nvSpPr>
        <p:spPr>
          <a:xfrm>
            <a:off x="762000" y="1371600"/>
            <a:ext cx="8229600" cy="5029200"/>
          </a:xfrm>
        </p:spPr>
        <p:txBody>
          <a:bodyPr>
            <a:noAutofit/>
          </a:bodyPr>
          <a:lstStyle/>
          <a:p>
            <a:r>
              <a:rPr lang="en-US" sz="2000" dirty="0"/>
              <a:t>Racially Motivated Peremptory Strikes, </a:t>
            </a:r>
            <a:r>
              <a:rPr lang="en-US" sz="2000" i="1" dirty="0"/>
              <a:t>Batson v. Kentucky</a:t>
            </a:r>
          </a:p>
          <a:p>
            <a:r>
              <a:rPr lang="en-US" sz="2000" dirty="0" err="1"/>
              <a:t>Kavanaugh</a:t>
            </a:r>
            <a:r>
              <a:rPr lang="en-US" sz="2000" dirty="0"/>
              <a:t> majority, Alito concurring, Thomas dissenting</a:t>
            </a:r>
          </a:p>
          <a:p>
            <a:r>
              <a:rPr lang="en-US" sz="2000" b="1" dirty="0"/>
              <a:t>Facts:  </a:t>
            </a:r>
            <a:r>
              <a:rPr lang="en-US" sz="2000" dirty="0"/>
              <a:t>Flowers has been tried six separate times for the murder of four employees of a Mississippi furniture store. Flowers is black; three of the four victims were white. At the first two trials, the State used its peremptory strikes on all of the qualified black prospective jurors. At the sixth trial, the State exercised six peremptory strikes—five against black prospective jurors, allowing one black juror to be seated. Flowers again raised a Batson claim, but the trial court concluded that the State had offered race-neutral rea-sons for each of the five peremptory strikes. The jury convicted Flowers and sentenced him to death. The Mississippi Supreme Court affirmed.  </a:t>
            </a:r>
          </a:p>
          <a:p>
            <a:r>
              <a:rPr lang="en-US" sz="2000" b="1" dirty="0"/>
              <a:t>Holding:  </a:t>
            </a:r>
            <a:r>
              <a:rPr lang="en-US" sz="2000" dirty="0"/>
              <a:t>The trial court at Flowers’ sixth trial committed clear error in concluding that the State’s peremptory strike of black prospective juror Carolyn Wright was not motivated in substantial part by discriminatory intent.</a:t>
            </a:r>
          </a:p>
        </p:txBody>
      </p:sp>
      <p:pic>
        <p:nvPicPr>
          <p:cNvPr id="1026" name="Picture 2" descr="Image result for blue ribb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83695" y="76200"/>
            <a:ext cx="807905" cy="130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2344993"/>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7038"/>
            <a:ext cx="8610600" cy="715962"/>
          </a:xfrm>
        </p:spPr>
        <p:txBody>
          <a:bodyPr>
            <a:normAutofit fontScale="90000"/>
          </a:bodyPr>
          <a:lstStyle/>
          <a:p>
            <a:pPr algn="ctr"/>
            <a:r>
              <a:rPr lang="en-US" i="1" dirty="0"/>
              <a:t>Gamble v. United States</a:t>
            </a:r>
            <a:br>
              <a:rPr lang="en-US" i="1" dirty="0"/>
            </a:br>
            <a:r>
              <a:rPr lang="en-US" sz="3600" dirty="0"/>
              <a:t>No. 17-646, decided June 17, 2019</a:t>
            </a:r>
            <a:endParaRPr lang="en-US" dirty="0"/>
          </a:p>
        </p:txBody>
      </p:sp>
      <p:sp>
        <p:nvSpPr>
          <p:cNvPr id="3" name="Content Placeholder 2"/>
          <p:cNvSpPr>
            <a:spLocks noGrp="1"/>
          </p:cNvSpPr>
          <p:nvPr>
            <p:ph idx="1"/>
          </p:nvPr>
        </p:nvSpPr>
        <p:spPr>
          <a:xfrm>
            <a:off x="762000" y="1371600"/>
            <a:ext cx="8229600" cy="5029200"/>
          </a:xfrm>
        </p:spPr>
        <p:txBody>
          <a:bodyPr>
            <a:noAutofit/>
          </a:bodyPr>
          <a:lstStyle/>
          <a:p>
            <a:r>
              <a:rPr lang="en-US" sz="2000" dirty="0"/>
              <a:t>Fifth Amendment, Double Jeopardy, Dual-Sovereignty Doctrine</a:t>
            </a:r>
          </a:p>
          <a:p>
            <a:r>
              <a:rPr lang="en-US" sz="2000" dirty="0"/>
              <a:t>Alito majority, Ginsburg dissenting, Gorsuch dissenting</a:t>
            </a:r>
          </a:p>
          <a:p>
            <a:r>
              <a:rPr lang="en-US" sz="2000" b="1" dirty="0"/>
              <a:t>Facts:  </a:t>
            </a:r>
            <a:r>
              <a:rPr lang="en-US" sz="2000" dirty="0"/>
              <a:t>Gamble pleaded guilty to violating Alabama’s felon-in-possession-of-a-firearm statute.  Federal prosecutors then indicted him for the same instance of possession under federal law. Gamble argued that the federal indictment was for “the same offence” as the one at issue in his state conviction, thus exposing him to double jeopardy under the Fifth Amendment.  The District Court denied his motion, invoking the dual-sovereignty doctrine, </a:t>
            </a:r>
            <a:r>
              <a:rPr lang="en-US" sz="2000" i="1" dirty="0"/>
              <a:t>Heath v. Alabama</a:t>
            </a:r>
            <a:r>
              <a:rPr lang="en-US" sz="2000" dirty="0"/>
              <a:t>, 474 U. S. 82 (1985).  The Eleventh Circuit affirmed.  </a:t>
            </a:r>
          </a:p>
          <a:p>
            <a:r>
              <a:rPr lang="en-US" sz="2000" b="1" dirty="0"/>
              <a:t>Holding:  </a:t>
            </a:r>
            <a:r>
              <a:rPr lang="en-US" sz="2000" dirty="0"/>
              <a:t>The dual-sovereignty doctrine is not an exception to the double jeopardy right but follows from the Fifth Amendment’s text. The Double Jeopardy Clause protects individuals from being “twice put in jeopardy” “for the same offence.”  As originally understood, an “offence” is defined by a law, and each law is defined by a sovereign. Thus, where there are two sovereigns, there are two laws and two “offences.”</a:t>
            </a:r>
          </a:p>
        </p:txBody>
      </p:sp>
      <p:pic>
        <p:nvPicPr>
          <p:cNvPr id="1026" name="Picture 2" descr="Image result for blue ribb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83695" y="76200"/>
            <a:ext cx="807905" cy="130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8312816"/>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7038"/>
            <a:ext cx="8610600" cy="715962"/>
          </a:xfrm>
        </p:spPr>
        <p:txBody>
          <a:bodyPr>
            <a:normAutofit fontScale="90000"/>
          </a:bodyPr>
          <a:lstStyle/>
          <a:p>
            <a:pPr algn="ctr"/>
            <a:r>
              <a:rPr lang="en-US" i="1" dirty="0"/>
              <a:t>Garza v. Idaho</a:t>
            </a:r>
            <a:br>
              <a:rPr lang="en-US" i="1" dirty="0"/>
            </a:br>
            <a:r>
              <a:rPr lang="en-US" sz="3600" dirty="0"/>
              <a:t>No. 17-1026, decided February 27, 2019</a:t>
            </a:r>
            <a:endParaRPr lang="en-US" dirty="0"/>
          </a:p>
        </p:txBody>
      </p:sp>
      <p:sp>
        <p:nvSpPr>
          <p:cNvPr id="3" name="Content Placeholder 2"/>
          <p:cNvSpPr>
            <a:spLocks noGrp="1"/>
          </p:cNvSpPr>
          <p:nvPr>
            <p:ph idx="1"/>
          </p:nvPr>
        </p:nvSpPr>
        <p:spPr>
          <a:xfrm>
            <a:off x="762000" y="1371600"/>
            <a:ext cx="8229600" cy="5029200"/>
          </a:xfrm>
        </p:spPr>
        <p:txBody>
          <a:bodyPr>
            <a:noAutofit/>
          </a:bodyPr>
          <a:lstStyle/>
          <a:p>
            <a:r>
              <a:rPr lang="en-US" sz="2000" dirty="0"/>
              <a:t>Ineffective Assistance of Counsel, Presumption of Prejudice</a:t>
            </a:r>
          </a:p>
          <a:p>
            <a:r>
              <a:rPr lang="en-US" sz="2000" dirty="0"/>
              <a:t>Sotomayor majority, Thomas dissenting</a:t>
            </a:r>
          </a:p>
          <a:p>
            <a:r>
              <a:rPr lang="en-US" sz="2000" b="1" dirty="0"/>
              <a:t>Facts:  </a:t>
            </a:r>
            <a:r>
              <a:rPr lang="en-US" sz="2000" dirty="0"/>
              <a:t>Garza signed two plea agreements including a waiver of his right to appeal. After sentencing, Garza told counsel he wished to appeal. Counsel informed him an appeal would be “problematic” and the time to appeal lapsed.  Garza alleged ineffective assistance. The trial court denied relief, which was affirmed by the Idaho Court of Appeals and Idaho Supreme Court affirmed, concluding that the presumption of prejudice when trial counsel fails to file an appeal does not apply when the defendant has agreed to an appeal waiver. </a:t>
            </a:r>
          </a:p>
          <a:p>
            <a:r>
              <a:rPr lang="en-US" sz="2000" b="1" dirty="0"/>
              <a:t>Holding:  </a:t>
            </a:r>
            <a:r>
              <a:rPr lang="en-US" sz="2000" dirty="0"/>
              <a:t>The presumption of prejudice applies regardless of whether a defendant has signed an appeal waiver.  Garza’s attorney rendered deficient performance, and his choice to override instructions was not a strategic one. The decision whether to appeal is ultimately the defendant’s to make.</a:t>
            </a:r>
          </a:p>
        </p:txBody>
      </p:sp>
      <p:pic>
        <p:nvPicPr>
          <p:cNvPr id="1026" name="Picture 2" descr="Image result for blue ribb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83695" y="76200"/>
            <a:ext cx="807905" cy="130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7686740"/>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7038"/>
            <a:ext cx="8610600" cy="715962"/>
          </a:xfrm>
        </p:spPr>
        <p:txBody>
          <a:bodyPr>
            <a:normAutofit fontScale="90000"/>
          </a:bodyPr>
          <a:lstStyle/>
          <a:p>
            <a:pPr algn="ctr"/>
            <a:r>
              <a:rPr lang="en-US" i="1" dirty="0"/>
              <a:t>Hester v. United States</a:t>
            </a:r>
            <a:br>
              <a:rPr lang="en-US" i="1" dirty="0"/>
            </a:br>
            <a:r>
              <a:rPr lang="en-US" sz="3600" dirty="0"/>
              <a:t>No. 17-9082, decided January 7, 2019</a:t>
            </a:r>
            <a:endParaRPr lang="en-US" dirty="0"/>
          </a:p>
        </p:txBody>
      </p:sp>
      <p:sp>
        <p:nvSpPr>
          <p:cNvPr id="3" name="Content Placeholder 2"/>
          <p:cNvSpPr>
            <a:spLocks noGrp="1"/>
          </p:cNvSpPr>
          <p:nvPr>
            <p:ph idx="1"/>
          </p:nvPr>
        </p:nvSpPr>
        <p:spPr>
          <a:xfrm>
            <a:off x="762000" y="1371600"/>
            <a:ext cx="8229600" cy="5029200"/>
          </a:xfrm>
        </p:spPr>
        <p:txBody>
          <a:bodyPr>
            <a:noAutofit/>
          </a:bodyPr>
          <a:lstStyle/>
          <a:p>
            <a:r>
              <a:rPr lang="en-US" sz="2000" dirty="0"/>
              <a:t>Sixth Amendment</a:t>
            </a:r>
          </a:p>
          <a:p>
            <a:r>
              <a:rPr lang="en-US" sz="2000" dirty="0"/>
              <a:t>Gorsuch (with Sotomayor) dissenting to denial of certiorari</a:t>
            </a:r>
          </a:p>
          <a:p>
            <a:r>
              <a:rPr lang="en-US" sz="2000" b="1" dirty="0"/>
              <a:t>Issue:  </a:t>
            </a:r>
            <a:r>
              <a:rPr lang="en-US" sz="2000" dirty="0"/>
              <a:t>After the defendants pleaded guilty to certain financial crimes, the district court held a hearing to determine their victims’ losses. In the end and based on its own factual findings, the court ordered the defendants to pay $329,767 in restitution.  The Ninth Circuit affirmed, agreeing with the government that the facts supporting a restitution order can be found by a judge rather than a jury.</a:t>
            </a:r>
          </a:p>
          <a:p>
            <a:r>
              <a:rPr lang="en-US" sz="2000" b="1" dirty="0"/>
              <a:t>Dissent:</a:t>
            </a:r>
            <a:r>
              <a:rPr lang="en-US" sz="2000" dirty="0"/>
              <a:t>  If you’re charged with a crime, the Sixth Amendment guarantees you the right to a jury trial. From this, it follows that the prosecutor must prove to a jury all of the facts legally necessary to support your term of incarceration. </a:t>
            </a:r>
            <a:r>
              <a:rPr lang="en-US" sz="2000" i="1" dirty="0" err="1"/>
              <a:t>Apprendi</a:t>
            </a:r>
            <a:r>
              <a:rPr lang="en-US" sz="2000" i="1" dirty="0"/>
              <a:t> v. New Jersey</a:t>
            </a:r>
            <a:r>
              <a:rPr lang="en-US" sz="2000" dirty="0"/>
              <a:t>, 530 U. S. 466 (2000).  Neither is this rule limited to prison time. If a court orders you to pay a fine to the government, a jury must also find all the facts necessary to justify that punishment too. </a:t>
            </a:r>
            <a:r>
              <a:rPr lang="en-US" sz="2000" i="1" dirty="0"/>
              <a:t>Southern Union Co. v. United States</a:t>
            </a:r>
            <a:r>
              <a:rPr lang="en-US" sz="2000" dirty="0"/>
              <a:t>, 567 U. S. 343 (2012). But what if instead the court orders you to pay restitution to victims?</a:t>
            </a:r>
          </a:p>
          <a:p>
            <a:endParaRPr lang="en-US" sz="2000" dirty="0"/>
          </a:p>
        </p:txBody>
      </p:sp>
    </p:spTree>
    <p:extLst>
      <p:ext uri="{BB962C8B-B14F-4D97-AF65-F5344CB8AC3E}">
        <p14:creationId xmlns:p14="http://schemas.microsoft.com/office/powerpoint/2010/main" val="1939555185"/>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7038"/>
            <a:ext cx="8610600" cy="715962"/>
          </a:xfrm>
        </p:spPr>
        <p:txBody>
          <a:bodyPr>
            <a:normAutofit fontScale="90000"/>
          </a:bodyPr>
          <a:lstStyle/>
          <a:p>
            <a:pPr algn="ctr"/>
            <a:r>
              <a:rPr lang="en-US" i="1" dirty="0"/>
              <a:t>Madison v. Alabama</a:t>
            </a:r>
            <a:br>
              <a:rPr lang="en-US" i="1" dirty="0"/>
            </a:br>
            <a:r>
              <a:rPr lang="en-US" sz="3600" dirty="0"/>
              <a:t>No. 17-7505, decided February 27, 2019</a:t>
            </a:r>
            <a:endParaRPr lang="en-US" dirty="0"/>
          </a:p>
        </p:txBody>
      </p:sp>
      <p:sp>
        <p:nvSpPr>
          <p:cNvPr id="3" name="Content Placeholder 2"/>
          <p:cNvSpPr>
            <a:spLocks noGrp="1"/>
          </p:cNvSpPr>
          <p:nvPr>
            <p:ph idx="1"/>
          </p:nvPr>
        </p:nvSpPr>
        <p:spPr>
          <a:xfrm>
            <a:off x="762000" y="1371600"/>
            <a:ext cx="8229600" cy="5029200"/>
          </a:xfrm>
        </p:spPr>
        <p:txBody>
          <a:bodyPr>
            <a:noAutofit/>
          </a:bodyPr>
          <a:lstStyle/>
          <a:p>
            <a:r>
              <a:rPr lang="en-US" sz="2000" dirty="0"/>
              <a:t>Death Penalty, Offender’s Mental State</a:t>
            </a:r>
          </a:p>
          <a:p>
            <a:r>
              <a:rPr lang="en-US" sz="2000" dirty="0"/>
              <a:t>Kagan majority, Alito dissenting, </a:t>
            </a:r>
            <a:r>
              <a:rPr lang="en-US" sz="2000" dirty="0" err="1"/>
              <a:t>Kavanaugh</a:t>
            </a:r>
            <a:r>
              <a:rPr lang="en-US" sz="2000" dirty="0"/>
              <a:t> took no part</a:t>
            </a:r>
          </a:p>
          <a:p>
            <a:r>
              <a:rPr lang="en-US" sz="2000" b="1" dirty="0"/>
              <a:t>Facts:  </a:t>
            </a:r>
            <a:r>
              <a:rPr lang="en-US" sz="2000" dirty="0"/>
              <a:t>Madison was found guilty of capital murder and sentenced to death. While awaiting execution, he suffered a series of strokes and was diagnosed with vascular dementia. In 2016, Madison petitioned the state trial court for a stay of execution on the ground that he was mentally incompetent, stressing that he could not recollect committing the crime for which he had been sentenced to die. The state court found Madison mentally competent.</a:t>
            </a:r>
          </a:p>
          <a:p>
            <a:r>
              <a:rPr lang="en-US" sz="2000" b="1" dirty="0"/>
              <a:t>Holding:  </a:t>
            </a:r>
            <a:r>
              <a:rPr lang="en-US" sz="2000" dirty="0"/>
              <a:t>Under </a:t>
            </a:r>
            <a:r>
              <a:rPr lang="en-US" sz="2000" i="1" dirty="0"/>
              <a:t>Ford v. Wainwright</a:t>
            </a:r>
            <a:r>
              <a:rPr lang="en-US" sz="2000" dirty="0"/>
              <a:t>, 477 U. S. 399 (1986) and </a:t>
            </a:r>
            <a:r>
              <a:rPr lang="it-IT" sz="2000" i="1" dirty="0"/>
              <a:t>Panetti v. Quarterman</a:t>
            </a:r>
            <a:r>
              <a:rPr lang="it-IT" sz="2000" dirty="0"/>
              <a:t>, 551 U. S. 930 (2007)</a:t>
            </a:r>
            <a:r>
              <a:rPr lang="en-US" sz="2000" dirty="0"/>
              <a:t>, the Eighth Amendment may permit executing a prisoner even if he cannot remember committing his crime.  </a:t>
            </a:r>
            <a:r>
              <a:rPr lang="en-US" sz="2000" i="1" dirty="0"/>
              <a:t>Ford</a:t>
            </a:r>
            <a:r>
              <a:rPr lang="en-US" sz="2000" dirty="0"/>
              <a:t> and </a:t>
            </a:r>
            <a:r>
              <a:rPr lang="en-US" sz="2000" i="1" dirty="0" err="1"/>
              <a:t>Panetti</a:t>
            </a:r>
            <a:r>
              <a:rPr lang="en-US" sz="2000" dirty="0"/>
              <a:t> hinge on the prisoner’s “[in]comprehension of why he has been singled out” to die. A judge must therefore look beyond any given diagnosis to a downstream consequence.  The Court is uncertain whether the state court’s decision was tainted by legal error, the case is remanded to that court for renewed consideration of competency.</a:t>
            </a:r>
          </a:p>
        </p:txBody>
      </p:sp>
      <p:pic>
        <p:nvPicPr>
          <p:cNvPr id="1026" name="Picture 2" descr="Image result for blue ribb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83695" y="76200"/>
            <a:ext cx="807905" cy="1300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0805951"/>
      </p:ext>
    </p:extLst>
  </p:cSld>
  <p:clrMapOvr>
    <a:masterClrMapping/>
  </p:clrMapOvr>
  <p:transition spd="slow">
    <p:wipe dir="d"/>
  </p:transition>
</p:sld>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Training</Template>
  <TotalTime>922</TotalTime>
  <Words>4495</Words>
  <Application>Microsoft Office PowerPoint</Application>
  <PresentationFormat>On-screen Show (4:3)</PresentationFormat>
  <Paragraphs>136</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Georgia</vt:lpstr>
      <vt:lpstr>Times New Roman</vt:lpstr>
      <vt:lpstr>Training</vt:lpstr>
      <vt:lpstr>United States Supreme Court Criminal &amp; Immigration Law Decisions of the 2018-2019 Term</vt:lpstr>
      <vt:lpstr>Flying Fickle Finger of Fate Award Worst Decision of the Term</vt:lpstr>
      <vt:lpstr> Dunn, Commissioner, Alabama Department of Corrections v. Ray No.  18A815, decided February 7, 2019</vt:lpstr>
      <vt:lpstr>PowerPoint Presentation</vt:lpstr>
      <vt:lpstr>Flowers v. Mississippi No. 17-9572, decided June 21, 2019</vt:lpstr>
      <vt:lpstr>Gamble v. United States No. 17-646, decided June 17, 2019</vt:lpstr>
      <vt:lpstr>Garza v. Idaho No. 17-1026, decided February 27, 2019</vt:lpstr>
      <vt:lpstr>Hester v. United States No. 17-9082, decided January 7, 2019</vt:lpstr>
      <vt:lpstr>Madison v. Alabama No. 17-7505, decided February 27, 2019</vt:lpstr>
      <vt:lpstr>Mont v. United States No. 17-8995, decided June 3, 2019</vt:lpstr>
      <vt:lpstr>Moore v. Texas No. 18-443, decided February 19, 2019</vt:lpstr>
      <vt:lpstr>Neilsen v. Preap No. 16-1363, decided March 19, 2019</vt:lpstr>
      <vt:lpstr>Rehaif v. United States No. 17-9560, decided June 21, 2019</vt:lpstr>
      <vt:lpstr>Stuart v. Alabama No. 17-1676, decided November 19, 2018</vt:lpstr>
      <vt:lpstr>Timbs v. Indiana No. 17-109, decided February 20, 2019</vt:lpstr>
      <vt:lpstr>United States v. Davis No. 18-431, decided June 24, 2019</vt:lpstr>
      <vt:lpstr>United States v. Haymond No. 17-1672, decided June 26, 2019</vt:lpstr>
      <vt:lpstr>Next Year’s Big Cases?</vt:lpstr>
      <vt:lpstr>2019-2020 Term Cases to Watch</vt:lpstr>
      <vt:lpstr>2019-2020 Term Cases to Watch</vt:lpstr>
      <vt:lpstr>2019-2020 Term Cases to Watch</vt:lpstr>
      <vt:lpstr>2019-2020 Term Cases to Watch</vt:lpstr>
      <vt:lpstr>2019-2020 Term Cases to Watch</vt:lpstr>
      <vt:lpstr>2019-2020 Term Cases to Watch</vt:lpstr>
      <vt:lpstr>2019-2020 Term Cases to Watch</vt:lpstr>
      <vt:lpstr>Other Cases of Interest</vt:lpstr>
      <vt:lpstr>Other Cases of Interest</vt:lpstr>
      <vt:lpstr>Other Cases of Interest</vt:lpstr>
      <vt:lpstr>Questions?</vt:lpstr>
    </vt:vector>
  </TitlesOfParts>
  <Company>Kennesaw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States Supreme Court Criminal &amp; Immigration Law Decisions of the 2015-2016 Term</dc:title>
  <dc:creator>Michael B. Shapiro</dc:creator>
  <cp:lastModifiedBy>Michael Bruce Shapiro</cp:lastModifiedBy>
  <cp:revision>110</cp:revision>
  <cp:lastPrinted>2018-06-27T17:47:27Z</cp:lastPrinted>
  <dcterms:created xsi:type="dcterms:W3CDTF">2016-06-28T21:22:46Z</dcterms:created>
  <dcterms:modified xsi:type="dcterms:W3CDTF">2019-10-04T17:41:19Z</dcterms:modified>
</cp:coreProperties>
</file>