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74" r:id="rId2"/>
    <p:sldId id="303" r:id="rId3"/>
    <p:sldId id="276" r:id="rId4"/>
    <p:sldId id="277" r:id="rId5"/>
    <p:sldId id="290" r:id="rId6"/>
    <p:sldId id="295" r:id="rId7"/>
    <p:sldId id="292" r:id="rId8"/>
    <p:sldId id="293" r:id="rId9"/>
    <p:sldId id="278" r:id="rId10"/>
    <p:sldId id="279" r:id="rId11"/>
    <p:sldId id="280" r:id="rId12"/>
    <p:sldId id="300" r:id="rId13"/>
    <p:sldId id="285" r:id="rId14"/>
    <p:sldId id="302" r:id="rId15"/>
    <p:sldId id="305" r:id="rId16"/>
    <p:sldId id="306" r:id="rId17"/>
    <p:sldId id="307" r:id="rId18"/>
    <p:sldId id="308" r:id="rId19"/>
    <p:sldId id="309" r:id="rId20"/>
    <p:sldId id="310" r:id="rId21"/>
    <p:sldId id="313" r:id="rId22"/>
    <p:sldId id="289" r:id="rId23"/>
    <p:sldId id="304" r:id="rId24"/>
    <p:sldId id="299" r:id="rId25"/>
    <p:sldId id="311" r:id="rId26"/>
    <p:sldId id="31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B. Shapiro" initials="MB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305FD24-8F16-405F-B220-5E1660CCB0B9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B65CD3F-1D49-42B2-8952-4B42A5634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55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C13001-5B56-41C1-98BA-E024AED6379A}" type="datetimeFigureOut">
              <a:rPr lang="en-US"/>
              <a:pPr>
                <a:defRPr/>
              </a:pPr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F56E87-BDCA-41A6-93A8-C9C808FFB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86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Most common – 86% said texting, 79% checked the time, 68% checked email, 66% social networking, 38% websurfing, 8% playing games, and 4% other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9B53E-CF29-48B8-976D-5FC0ED4094D3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3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Most common – 86% said texting, 79% checked the time, 68% checked email, 66% social networking, 38% websurfing, 8% playing games, and 4% other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9B53E-CF29-48B8-976D-5FC0ED4094D3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6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Most common – 86% said texting, 79% checked the time, 68% checked email, 66% social networking, 38% websurfing, 8% playing games, and 4% other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9B53E-CF29-48B8-976D-5FC0ED4094D3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2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D54A2D-88D7-4813-AA83-77D84D013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5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6E3CB49-7F79-458B-9F6C-0810CE491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809750" cy="5592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276850" cy="559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AD85A5-2C11-45C5-929C-180473788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34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72390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1B58D2-94C6-4908-B690-AE2046AD8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5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487AA3-B883-49FF-88B6-5FAD4BBB2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4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A82B38-5A0A-4CCB-A3B9-A5CD24F55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5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5A2F8A2-35B5-4EA9-995A-D7C5966D6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3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40FC7C0-12A5-4C6F-9D33-0306D257E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4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FA9D22B-A5AF-44BE-8D4E-31464FD3F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7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408840-B778-4489-9A07-35BBC40C9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2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836B7E-14C3-46EC-93F4-D8D3A7568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5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A3EEEB-E7F1-42BE-9E21-4856808AB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5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8DF757A-8587-46C6-BA68-8BD021E61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5" descr="PP_Art-Presentatio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16"/>
          <p:cNvSpPr txBox="1">
            <a:spLocks noChangeArrowheads="1"/>
          </p:cNvSpPr>
          <p:nvPr userDrawn="1"/>
        </p:nvSpPr>
        <p:spPr bwMode="auto">
          <a:xfrm>
            <a:off x="8226425" y="6096000"/>
            <a:ext cx="762000" cy="5794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29BA9F3-6DE7-4FD1-9B27-708D41BB48B5}" type="slidenum">
              <a:rPr lang="en-US" sz="3200" smtClean="0">
                <a:solidFill>
                  <a:srgbClr val="000000"/>
                </a:solidFill>
                <a:latin typeface="Times New Roman" pitchFamily="80" charset="0"/>
                <a:cs typeface="+mn-cs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glen.garrett@macmillan.com" TargetMode="External"/><Relationship Id="rId2" Type="http://schemas.openxmlformats.org/officeDocument/2006/relationships/hyperlink" Target="mailto:mshapiro5@gsu.ed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macmillan.com/videos/2312-iclicker-and-learning-science" TargetMode="External"/><Relationship Id="rId2" Type="http://schemas.openxmlformats.org/officeDocument/2006/relationships/hyperlink" Target="https://go.macmillanlearning.com/Recording-180914-Maximize-the-Impact-of-Student-Response-and-Engagemen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.iclicker.com/ic-recording-181101-Dancing-Through-Change-How-To-Navigate-A-New-Student-Response-Implementation.html" TargetMode="External"/><Relationship Id="rId4" Type="http://schemas.openxmlformats.org/officeDocument/2006/relationships/hyperlink" Target="https://learn.iclicker.com/190123-Assessment-Strategies-For-Deeper-Learning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iclicker.com/190301-Closing-the-Loop-Using-iClicker-and-LaunchPad-for-Success-In-and-Out-of-Class.html" TargetMode="External"/><Relationship Id="rId2" Type="http://schemas.openxmlformats.org/officeDocument/2006/relationships/hyperlink" Target="https://learn.iclicker.com/190208-Using-iClicker-in-Small-Class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.iclicker.com/190305-Building-Game-Based-Learning-Experience-in-the-Classroom-with-iClicker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219200" y="3810000"/>
            <a:ext cx="7772400" cy="20574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Michael B. Shapiro, J.D.</a:t>
            </a:r>
            <a:br>
              <a:rPr lang="en-US" altLang="en-US" dirty="0"/>
            </a:br>
            <a:r>
              <a:rPr lang="en-US" altLang="en-US" sz="1800" dirty="0"/>
              <a:t>Department of Criminal Justice and Criminology, Georgia State University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19201"/>
            <a:ext cx="7772400" cy="190499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Technology in the Classroom</a:t>
            </a:r>
            <a:br>
              <a:rPr lang="en-US" dirty="0"/>
            </a:br>
            <a:r>
              <a:rPr lang="en-US" i="1" dirty="0"/>
              <a:t>Engaging Students and Maintaining User Friendly Policies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219200" y="838200"/>
            <a:ext cx="7680325" cy="4724400"/>
          </a:xfrm>
        </p:spPr>
        <p:txBody>
          <a:bodyPr/>
          <a:lstStyle/>
          <a:p>
            <a:r>
              <a:rPr lang="en-US" altLang="en-US" dirty="0"/>
              <a:t>Require users to sit in the </a:t>
            </a:r>
            <a:r>
              <a:rPr lang="en-US" altLang="en-US" b="1" dirty="0"/>
              <a:t>back.</a:t>
            </a:r>
            <a:endParaRPr lang="en-US" altLang="en-US" dirty="0"/>
          </a:p>
          <a:p>
            <a:r>
              <a:rPr lang="en-US" altLang="en-US" dirty="0"/>
              <a:t>Require users to sit in the </a:t>
            </a:r>
            <a:r>
              <a:rPr lang="en-US" altLang="en-US" b="1" dirty="0"/>
              <a:t>front.</a:t>
            </a:r>
          </a:p>
          <a:p>
            <a:r>
              <a:rPr lang="en-US" altLang="en-US" dirty="0"/>
              <a:t>Require students who misuse technology to read the text on their device </a:t>
            </a:r>
            <a:r>
              <a:rPr lang="en-US" altLang="en-US" b="1" dirty="0"/>
              <a:t>out loud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Place devices on </a:t>
            </a:r>
            <a:r>
              <a:rPr lang="en-US" altLang="en-US" b="1" dirty="0"/>
              <a:t>instructor’s desk</a:t>
            </a:r>
            <a:r>
              <a:rPr lang="en-US" altLang="en-US" dirty="0"/>
              <a:t>.</a:t>
            </a:r>
          </a:p>
          <a:p>
            <a:r>
              <a:rPr lang="en-US" altLang="en-US" b="1" dirty="0"/>
              <a:t>Loss</a:t>
            </a:r>
            <a:r>
              <a:rPr lang="en-US" altLang="en-US" dirty="0"/>
              <a:t> of  points (individual or group).</a:t>
            </a:r>
          </a:p>
          <a:p>
            <a:r>
              <a:rPr lang="en-US" altLang="en-US" dirty="0"/>
              <a:t>Allow </a:t>
            </a:r>
            <a:r>
              <a:rPr lang="en-US" altLang="en-US" b="1" dirty="0"/>
              <a:t>students</a:t>
            </a:r>
            <a:r>
              <a:rPr lang="en-US" altLang="en-US" dirty="0"/>
              <a:t> to establish policy.</a:t>
            </a:r>
            <a:endParaRPr lang="en-US" alt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334962"/>
          </a:xfrm>
        </p:spPr>
        <p:txBody>
          <a:bodyPr/>
          <a:lstStyle/>
          <a:p>
            <a:pPr>
              <a:defRPr/>
            </a:pPr>
            <a:r>
              <a:rPr lang="en-US" dirty="0"/>
              <a:t>Technology Control Options</a:t>
            </a: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76800"/>
            <a:ext cx="25146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295400" y="1219200"/>
            <a:ext cx="7680325" cy="47244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Include policy in </a:t>
            </a:r>
            <a:r>
              <a:rPr lang="en-US" sz="2800" b="1" dirty="0"/>
              <a:t>syllabus</a:t>
            </a:r>
            <a:r>
              <a:rPr lang="en-US" sz="2800" dirty="0"/>
              <a:t>.</a:t>
            </a:r>
          </a:p>
          <a:p>
            <a:r>
              <a:rPr lang="en-US" sz="2800" dirty="0"/>
              <a:t>Require </a:t>
            </a:r>
            <a:r>
              <a:rPr lang="en-US" sz="2800" b="1" dirty="0"/>
              <a:t>prior approval</a:t>
            </a:r>
            <a:r>
              <a:rPr lang="en-US" sz="2800" dirty="0"/>
              <a:t> for usage.</a:t>
            </a:r>
          </a:p>
          <a:p>
            <a:r>
              <a:rPr lang="en-US" sz="2800" dirty="0"/>
              <a:t>Reasonable </a:t>
            </a:r>
            <a:r>
              <a:rPr lang="en-US" sz="2800" b="1" dirty="0"/>
              <a:t>accommodations</a:t>
            </a:r>
            <a:r>
              <a:rPr lang="en-US" sz="2800" dirty="0"/>
              <a:t> in cases of disability.</a:t>
            </a:r>
          </a:p>
          <a:p>
            <a:r>
              <a:rPr lang="en-US" sz="2800" dirty="0"/>
              <a:t>Get </a:t>
            </a:r>
            <a:r>
              <a:rPr lang="en-US" sz="2800" b="1" dirty="0"/>
              <a:t>student “buy in”, </a:t>
            </a:r>
            <a:r>
              <a:rPr lang="en-US" sz="2800" dirty="0"/>
              <a:t>discuss peer respect and potential for distraction of others, and that technology use in the classroom is a privilege, not a right.</a:t>
            </a:r>
          </a:p>
          <a:p>
            <a:r>
              <a:rPr lang="en-US" sz="2800" dirty="0"/>
              <a:t>Consider creating a “laptop-free” zone.</a:t>
            </a:r>
          </a:p>
          <a:p>
            <a:r>
              <a:rPr lang="en-US" sz="2800" dirty="0"/>
              <a:t>Designate “screen-down” times.</a:t>
            </a:r>
          </a:p>
          <a:p>
            <a:r>
              <a:rPr lang="en-US" sz="2800" dirty="0"/>
              <a:t>Make the technology tasks </a:t>
            </a:r>
            <a:r>
              <a:rPr lang="en-US" sz="2800" b="1" dirty="0"/>
              <a:t>worthwhile</a:t>
            </a:r>
            <a:r>
              <a:rPr lang="en-US" sz="2800" dirty="0"/>
              <a:t> to keep students on task, not simply busy-work.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563562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Technology Policy Considerations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295400" y="1219200"/>
            <a:ext cx="7680325" cy="1828800"/>
          </a:xfrm>
        </p:spPr>
        <p:txBody>
          <a:bodyPr>
            <a:normAutofit/>
          </a:bodyPr>
          <a:lstStyle/>
          <a:p>
            <a:pPr>
              <a:buFont typeface="Wingdings" pitchFamily="1" charset="2"/>
              <a:buChar char="§"/>
              <a:defRPr/>
            </a:pPr>
            <a:r>
              <a:rPr lang="en-US" sz="2800" dirty="0"/>
              <a:t>Student Response Systems allow “polling” (real-time quizzing) of the audience.  Some have proprietary systems, others provide “apps” for “smart phones”.  Instant analysis and feedback.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563562"/>
          </a:xfrm>
        </p:spPr>
        <p:txBody>
          <a:bodyPr/>
          <a:lstStyle/>
          <a:p>
            <a:pPr>
              <a:defRPr/>
            </a:pPr>
            <a:r>
              <a:rPr lang="en-US" dirty="0"/>
              <a:t>Student Response Systems</a:t>
            </a:r>
          </a:p>
        </p:txBody>
      </p:sp>
      <p:pic>
        <p:nvPicPr>
          <p:cNvPr id="4" name="Picture 2" descr="Image result for icli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80913"/>
            <a:ext cx="4572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op hat mono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6867"/>
            <a:ext cx="1787643" cy="12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turning point technolog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17" y="4496867"/>
            <a:ext cx="1187383" cy="12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poll everywhe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05" y="4648200"/>
            <a:ext cx="174178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0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219200" y="838200"/>
            <a:ext cx="7680325" cy="47244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/>
              <a:t>Taking attendance, including special events.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/>
              <a:t>Gauging student preparation before the lecture to permit “on the fly” adjustment.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/>
              <a:t>Gauging student comprehension during or after the lecture.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/>
              <a:t>Review prior to quizzes or exams.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/>
              <a:t>Administration of quizzes or exams.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334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/>
              <a:t>Ways to Use a Classroom Response System</a:t>
            </a:r>
          </a:p>
        </p:txBody>
      </p:sp>
      <p:pic>
        <p:nvPicPr>
          <p:cNvPr id="25604" name="Picture 2" descr="http://www.dothetest.co.uk/images/do-te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4483100"/>
            <a:ext cx="19685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iClicker</a:t>
            </a:r>
            <a:r>
              <a:rPr lang="en-US" dirty="0"/>
              <a:t> Cloud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4267200"/>
          </a:xfrm>
        </p:spPr>
        <p:txBody>
          <a:bodyPr/>
          <a:lstStyle/>
          <a:p>
            <a:r>
              <a:rPr lang="en-US" dirty="0"/>
              <a:t>Quick new class set up</a:t>
            </a:r>
          </a:p>
          <a:p>
            <a:r>
              <a:rPr lang="en-US" dirty="0"/>
              <a:t>New student download and registration</a:t>
            </a:r>
          </a:p>
          <a:p>
            <a:r>
              <a:rPr lang="en-US" dirty="0"/>
              <a:t>Question types:</a:t>
            </a:r>
          </a:p>
          <a:p>
            <a:pPr lvl="1"/>
            <a:r>
              <a:rPr lang="en-US" dirty="0"/>
              <a:t>Multiple choice</a:t>
            </a:r>
          </a:p>
          <a:p>
            <a:pPr lvl="1"/>
            <a:r>
              <a:rPr lang="en-US" dirty="0"/>
              <a:t>Numeric</a:t>
            </a:r>
          </a:p>
          <a:p>
            <a:pPr lvl="1"/>
            <a:r>
              <a:rPr lang="en-US" dirty="0"/>
              <a:t>Short Answer (with Word Cloud)</a:t>
            </a:r>
          </a:p>
          <a:p>
            <a:pPr lvl="1"/>
            <a:r>
              <a:rPr lang="en-US" dirty="0"/>
              <a:t>Targeted</a:t>
            </a:r>
          </a:p>
          <a:p>
            <a:pPr lvl="1"/>
            <a:r>
              <a:rPr lang="en-US" dirty="0"/>
              <a:t>Anonymous</a:t>
            </a:r>
          </a:p>
        </p:txBody>
      </p:sp>
      <p:pic>
        <p:nvPicPr>
          <p:cNvPr id="4" name="Picture 2" descr="Image result for iclic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69568"/>
            <a:ext cx="2346159" cy="46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28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Choice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The capital of Georgia is:</a:t>
            </a:r>
            <a:br>
              <a:rPr lang="en-US" dirty="0"/>
            </a:br>
            <a:endParaRPr lang="en-US" dirty="0"/>
          </a:p>
          <a:p>
            <a:r>
              <a:rPr lang="en-US" dirty="0"/>
              <a:t>A. Augusta</a:t>
            </a:r>
          </a:p>
          <a:p>
            <a:r>
              <a:rPr lang="en-US" dirty="0"/>
              <a:t>B. Athens</a:t>
            </a:r>
          </a:p>
          <a:p>
            <a:r>
              <a:rPr lang="en-US" dirty="0"/>
              <a:t>C. Atlanta</a:t>
            </a:r>
          </a:p>
          <a:p>
            <a:r>
              <a:rPr lang="en-US" dirty="0"/>
              <a:t>D. </a:t>
            </a:r>
            <a:r>
              <a:rPr lang="en-US" dirty="0" err="1"/>
              <a:t>Attapulgus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True or False, this session has been educational:</a:t>
            </a:r>
            <a:br>
              <a:rPr lang="en-US" dirty="0"/>
            </a:br>
            <a:endParaRPr lang="en-US" dirty="0"/>
          </a:p>
          <a:p>
            <a:r>
              <a:rPr lang="en-US" dirty="0"/>
              <a:t>A. True</a:t>
            </a:r>
          </a:p>
          <a:p>
            <a:r>
              <a:rPr lang="en-US" dirty="0"/>
              <a:t>B. False</a:t>
            </a:r>
          </a:p>
        </p:txBody>
      </p:sp>
    </p:spTree>
    <p:extLst>
      <p:ext uri="{BB962C8B-B14F-4D97-AF65-F5344CB8AC3E}">
        <p14:creationId xmlns:p14="http://schemas.microsoft.com/office/powerpoint/2010/main" val="242018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square root of 100 is __________.</a:t>
            </a:r>
          </a:p>
        </p:txBody>
      </p:sp>
    </p:spTree>
    <p:extLst>
      <p:ext uri="{BB962C8B-B14F-4D97-AF65-F5344CB8AC3E}">
        <p14:creationId xmlns:p14="http://schemas.microsoft.com/office/powerpoint/2010/main" val="300314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1143000"/>
          </a:xfrm>
        </p:spPr>
        <p:txBody>
          <a:bodyPr/>
          <a:lstStyle/>
          <a:p>
            <a:r>
              <a:rPr lang="en-US" dirty="0"/>
              <a:t>The most significant thing I have learned today is (</a:t>
            </a:r>
            <a:r>
              <a:rPr lang="en-US" i="1" dirty="0"/>
              <a:t>limit 140 characters</a:t>
            </a:r>
            <a:r>
              <a:rPr lang="en-US" dirty="0"/>
              <a:t>):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71" y="3810000"/>
            <a:ext cx="3594858" cy="2008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30480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Short answers can be turned into word clouds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482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Locate Paris, France: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Find the verb:</a:t>
            </a:r>
          </a:p>
          <a:p>
            <a:pPr marL="0" indent="0">
              <a:buNone/>
            </a:pP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Mike and Zoe lectured in Athens, Georgia.</a:t>
            </a:r>
          </a:p>
        </p:txBody>
      </p:sp>
      <p:pic>
        <p:nvPicPr>
          <p:cNvPr id="2050" name="Picture 2" descr="Image result for outline of france with paris mark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 t="8580" r="15538" b="8580"/>
          <a:stretch/>
        </p:blipFill>
        <p:spPr bwMode="auto">
          <a:xfrm>
            <a:off x="1917896" y="2206869"/>
            <a:ext cx="2901754" cy="279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36" y="2194368"/>
            <a:ext cx="29146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39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Anonymous Mode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Version 4.6.2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Version 5.0.8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447800" y="2362200"/>
            <a:ext cx="241935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243190"/>
            <a:ext cx="2857143" cy="847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294952"/>
            <a:ext cx="2972735" cy="8586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1600" y="44196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Yes or no, have you ever committed a crime?</a:t>
            </a:r>
            <a:br>
              <a:rPr lang="en-US" sz="2800" dirty="0"/>
            </a:br>
            <a:r>
              <a:rPr lang="en-US" sz="2800" dirty="0"/>
              <a:t>A = true</a:t>
            </a:r>
            <a:br>
              <a:rPr lang="en-US" sz="2800" dirty="0"/>
            </a:br>
            <a:r>
              <a:rPr lang="en-US" sz="2800" dirty="0"/>
              <a:t>B = false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3381375"/>
            <a:ext cx="2295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64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 Before We Begin…</a:t>
            </a:r>
            <a:br>
              <a:rPr lang="en-US" dirty="0"/>
            </a:br>
            <a:r>
              <a:rPr lang="en-US" sz="2000" i="1" dirty="0">
                <a:solidFill>
                  <a:schemeClr val="tx2"/>
                </a:solidFill>
              </a:rPr>
              <a:t>Create and/or log in to your </a:t>
            </a:r>
            <a:r>
              <a:rPr lang="en-US" sz="2000" i="1" dirty="0" err="1">
                <a:solidFill>
                  <a:schemeClr val="tx2"/>
                </a:solidFill>
              </a:rPr>
              <a:t>iClicker</a:t>
            </a:r>
            <a:r>
              <a:rPr lang="en-US" sz="2000" i="1" dirty="0">
                <a:solidFill>
                  <a:schemeClr val="tx2"/>
                </a:solidFill>
              </a:rPr>
              <a:t> Reef Student account.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2672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/>
              <a:t>Download the </a:t>
            </a:r>
            <a:r>
              <a:rPr lang="en-US" sz="1800" dirty="0" err="1"/>
              <a:t>iClicker</a:t>
            </a:r>
            <a:r>
              <a:rPr lang="en-US" sz="1800" dirty="0"/>
              <a:t> Reef iOS or Android app from the iTunes or Google Play stores (or go to iClicker.com to participate using your computer).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Select Sign up. (If you are using a web browser select Sign In &gt; Instructor &gt; Sign Up.)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Select your institution. (If your institution is not listed, select Georgia State University as your institution.)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Enter your new account credentials, create a password, and click Create Account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Sign In to </a:t>
            </a:r>
            <a:r>
              <a:rPr lang="en-US" sz="1800" dirty="0" err="1"/>
              <a:t>iClicker</a:t>
            </a:r>
            <a:r>
              <a:rPr lang="en-US" sz="1800" dirty="0"/>
              <a:t> Reef as a student using your instructor credentials. (No need to register an </a:t>
            </a:r>
            <a:r>
              <a:rPr lang="en-US" sz="1800" dirty="0" err="1"/>
              <a:t>iClicker</a:t>
            </a:r>
            <a:r>
              <a:rPr lang="en-US" sz="1800" dirty="0"/>
              <a:t> remote.)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Select the + button to add course. Type Reef University as your institution and Parker Demo Course as your course. 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Select Save.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Select your course and join the session when it becomes active.</a:t>
            </a:r>
          </a:p>
        </p:txBody>
      </p:sp>
    </p:spTree>
    <p:extLst>
      <p:ext uri="{BB962C8B-B14F-4D97-AF65-F5344CB8AC3E}">
        <p14:creationId xmlns:p14="http://schemas.microsoft.com/office/powerpoint/2010/main" val="1928585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5AC2B-8358-41E1-B5C3-4DAE35ADC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iClicker</a:t>
            </a:r>
            <a:r>
              <a:rPr lang="en-US" dirty="0"/>
              <a:t> has the ability to track students’ choice to leave the </a:t>
            </a:r>
            <a:r>
              <a:rPr lang="en-US" dirty="0" err="1"/>
              <a:t>iClicker</a:t>
            </a:r>
            <a:r>
              <a:rPr lang="en-US" dirty="0"/>
              <a:t> software (“guided access” or “focus mode”).</a:t>
            </a:r>
          </a:p>
          <a:p>
            <a:r>
              <a:rPr lang="en-US" dirty="0"/>
              <a:t>At the end of a session, </a:t>
            </a:r>
            <a:r>
              <a:rPr lang="en-US" dirty="0" err="1"/>
              <a:t>iClicker</a:t>
            </a:r>
            <a:r>
              <a:rPr lang="en-US" dirty="0"/>
              <a:t> emails the instructor with the number of instances and total time students spend outside of the program.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E6C7D-DF99-43FC-BFE9-A21864559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040" y="4648200"/>
            <a:ext cx="2913560" cy="121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2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Class Poll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770" y="1840730"/>
            <a:ext cx="6874298" cy="232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01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563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/>
              <a:t>Questions?</a:t>
            </a:r>
          </a:p>
        </p:txBody>
      </p:sp>
      <p:pic>
        <p:nvPicPr>
          <p:cNvPr id="30723" name="Picture 2" descr="http://www.avoiceformen.com/portal/wp-content/uploads/2013/01/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75025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Michael B. Shapiro</a:t>
            </a:r>
            <a:br>
              <a:rPr lang="en-US" dirty="0"/>
            </a:br>
            <a:r>
              <a:rPr lang="en-US" dirty="0"/>
              <a:t>Clinical Assistant Professor</a:t>
            </a:r>
            <a:br>
              <a:rPr lang="en-US" dirty="0"/>
            </a:br>
            <a:r>
              <a:rPr lang="en-US" dirty="0"/>
              <a:t>404-413-1028</a:t>
            </a:r>
            <a:br>
              <a:rPr lang="en-US" dirty="0"/>
            </a:br>
            <a:r>
              <a:rPr lang="en-US" dirty="0">
                <a:hlinkClick r:id="rId2"/>
              </a:rPr>
              <a:t>mshapiro5@gsu.edu</a:t>
            </a:r>
            <a:endParaRPr lang="en-US" dirty="0"/>
          </a:p>
          <a:p>
            <a:r>
              <a:rPr lang="en-US" dirty="0"/>
              <a:t>Glen Garrett</a:t>
            </a:r>
            <a:br>
              <a:rPr lang="en-US" dirty="0"/>
            </a:br>
            <a:r>
              <a:rPr lang="en-US" dirty="0" smtClean="0"/>
              <a:t>Macmillan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615-598-3638</a:t>
            </a:r>
            <a:br>
              <a:rPr lang="en-US" dirty="0"/>
            </a:br>
            <a:r>
              <a:rPr lang="en-US" dirty="0">
                <a:hlinkClick r:id="rId3"/>
              </a:rPr>
              <a:t>glen.garrett@macmillan.com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48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239000" cy="4224950"/>
          </a:xfrm>
        </p:spPr>
        <p:txBody>
          <a:bodyPr/>
          <a:lstStyle/>
          <a:p>
            <a:r>
              <a:rPr lang="en-US" sz="1700" dirty="0"/>
              <a:t>Froese, A., Carpenter, C., Inman, D., et al. (2012). Effects of Classroom Cell Phone Use on Expected and Actual Learning, </a:t>
            </a:r>
            <a:r>
              <a:rPr lang="en-US" sz="1700" i="1" dirty="0"/>
              <a:t>College Student Journal, 46</a:t>
            </a:r>
            <a:r>
              <a:rPr lang="en-US" sz="1700" dirty="0"/>
              <a:t>, pp. 323-332.</a:t>
            </a:r>
          </a:p>
          <a:p>
            <a:r>
              <a:rPr lang="en-US" sz="1700" dirty="0"/>
              <a:t>Gazzaley, A. &amp; Rosen, L. (2016). </a:t>
            </a:r>
            <a:r>
              <a:rPr lang="en-US" sz="1700" i="1" dirty="0"/>
              <a:t>The Distracted Mind</a:t>
            </a:r>
            <a:r>
              <a:rPr lang="en-US" sz="1700" dirty="0"/>
              <a:t>. Cambridge, MA: MIT Press.</a:t>
            </a:r>
          </a:p>
          <a:p>
            <a:r>
              <a:rPr lang="en-US" sz="1700" dirty="0"/>
              <a:t>McCoy, B. (2013). Digital Distractions in the Classroom: Student Classroom Use of Digital Devices for Non-Class Related Purposes. </a:t>
            </a:r>
            <a:r>
              <a:rPr lang="en-US" sz="1700" i="1" dirty="0"/>
              <a:t>Faculty Publications, College of Journalism &amp; Mass Communications, 71</a:t>
            </a:r>
            <a:r>
              <a:rPr lang="en-US" sz="1700" dirty="0"/>
              <a:t>.</a:t>
            </a:r>
          </a:p>
          <a:p>
            <a:r>
              <a:rPr lang="en-US" sz="1700" dirty="0"/>
              <a:t>McCoy, B. (2016). Digital Distractions in the Classroom Phase II: Student Classroom Use of Digital Devices for Non-Class Related Purposes. </a:t>
            </a:r>
            <a:r>
              <a:rPr lang="en-US" sz="1700" i="1" dirty="0"/>
              <a:t>Faculty Publications, College of Journalism &amp; Mass Communications, 90</a:t>
            </a:r>
            <a:r>
              <a:rPr lang="en-US" sz="1700" dirty="0"/>
              <a:t>.</a:t>
            </a:r>
          </a:p>
          <a:p>
            <a:r>
              <a:rPr lang="en-US" sz="1700" dirty="0" err="1"/>
              <a:t>Tindell</a:t>
            </a:r>
            <a:r>
              <a:rPr lang="en-US" sz="1700" dirty="0"/>
              <a:t>, D. &amp; </a:t>
            </a:r>
            <a:r>
              <a:rPr lang="en-US" sz="1700" dirty="0" err="1"/>
              <a:t>Bohlander</a:t>
            </a:r>
            <a:r>
              <a:rPr lang="en-US" sz="1700" dirty="0"/>
              <a:t>, R. (2011). The Use and Abuse of Cell Phones and Text Messaging in the Classroom: A Survey of College Students. </a:t>
            </a:r>
            <a:r>
              <a:rPr lang="en-US" sz="1700" i="1" dirty="0"/>
              <a:t>College Teaching, 60:1</a:t>
            </a:r>
            <a:r>
              <a:rPr lang="en-US" sz="1700" dirty="0"/>
              <a:t>, 1-9.</a:t>
            </a:r>
          </a:p>
        </p:txBody>
      </p:sp>
    </p:spTree>
    <p:extLst>
      <p:ext uri="{BB962C8B-B14F-4D97-AF65-F5344CB8AC3E}">
        <p14:creationId xmlns:p14="http://schemas.microsoft.com/office/powerpoint/2010/main" val="3698576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239000" cy="4224950"/>
          </a:xfrm>
        </p:spPr>
        <p:txBody>
          <a:bodyPr/>
          <a:lstStyle/>
          <a:p>
            <a:r>
              <a:rPr lang="en-US" sz="1700" dirty="0"/>
              <a:t>Maximize the Impact of Student Response and Engagement Solutions in your Classroom (</a:t>
            </a:r>
            <a:r>
              <a:rPr lang="en-US" sz="1700" dirty="0">
                <a:hlinkClick r:id="rId2"/>
              </a:rPr>
              <a:t>https://go.macmillanlearning.com/Recording-180914-Maximize-the-Impact-of-Student-Response-and-Engagement.html</a:t>
            </a:r>
            <a:r>
              <a:rPr lang="en-US" sz="1700" dirty="0"/>
              <a:t>)</a:t>
            </a:r>
          </a:p>
          <a:p>
            <a:r>
              <a:rPr lang="en-US" sz="1700" dirty="0"/>
              <a:t>Designed with Outcomes in Mind: </a:t>
            </a:r>
            <a:r>
              <a:rPr lang="en-US" sz="1700" dirty="0" err="1"/>
              <a:t>iClicker</a:t>
            </a:r>
            <a:r>
              <a:rPr lang="en-US" sz="1700" dirty="0"/>
              <a:t> and Learning Science (</a:t>
            </a:r>
            <a:r>
              <a:rPr lang="en-US" sz="1700" dirty="0">
                <a:hlinkClick r:id="rId3"/>
              </a:rPr>
              <a:t>https://community.macmillan.com/videos/2312-iclicker-and-learning-science</a:t>
            </a:r>
            <a:r>
              <a:rPr lang="en-US" sz="1700" dirty="0"/>
              <a:t>)</a:t>
            </a:r>
          </a:p>
          <a:p>
            <a:r>
              <a:rPr lang="en-US" sz="1700" dirty="0"/>
              <a:t>Assessment Strategies for Deeper Learning (</a:t>
            </a:r>
            <a:r>
              <a:rPr lang="en-US" sz="1700" dirty="0">
                <a:hlinkClick r:id="rId4"/>
              </a:rPr>
              <a:t>https://learn.iclicker.com/190123-Assessment-Strategies-For-Deeper-Learning.html</a:t>
            </a:r>
            <a:r>
              <a:rPr lang="en-US" sz="1700" dirty="0"/>
              <a:t>)</a:t>
            </a:r>
          </a:p>
          <a:p>
            <a:r>
              <a:rPr lang="en-US" sz="1700" dirty="0"/>
              <a:t>Dancing Through Change: How to Navigate a New Student Response Implementation (</a:t>
            </a:r>
            <a:r>
              <a:rPr lang="en-US" sz="1700" dirty="0">
                <a:hlinkClick r:id="rId5"/>
              </a:rPr>
              <a:t>https://learn.iclicker.com/ic-recording-181101-Dancing-Through-Change-How-To-Navigate-A-New-Student-Response-Implementation.html</a:t>
            </a:r>
            <a:r>
              <a:rPr lang="en-US" sz="17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8105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239000" cy="4224950"/>
          </a:xfrm>
        </p:spPr>
        <p:txBody>
          <a:bodyPr/>
          <a:lstStyle/>
          <a:p>
            <a:r>
              <a:rPr lang="en-US" sz="1700" dirty="0"/>
              <a:t>Using </a:t>
            </a:r>
            <a:r>
              <a:rPr lang="en-US" sz="1700" dirty="0" err="1"/>
              <a:t>iClicker</a:t>
            </a:r>
            <a:r>
              <a:rPr lang="en-US" sz="1700" dirty="0"/>
              <a:t> in Small Classes (</a:t>
            </a:r>
            <a:r>
              <a:rPr lang="en-US" sz="1700" dirty="0">
                <a:hlinkClick r:id="rId2"/>
              </a:rPr>
              <a:t>https://learn.iclicker.com/190208-Using-iClicker-in-Small-Classes.html</a:t>
            </a:r>
            <a:r>
              <a:rPr lang="en-US" sz="1700" dirty="0"/>
              <a:t>)</a:t>
            </a:r>
          </a:p>
          <a:p>
            <a:r>
              <a:rPr lang="en-US" sz="1700" dirty="0"/>
              <a:t>Closing the Loop: Using </a:t>
            </a:r>
            <a:r>
              <a:rPr lang="en-US" sz="1700" dirty="0" err="1"/>
              <a:t>iClicker</a:t>
            </a:r>
            <a:r>
              <a:rPr lang="en-US" sz="1700" dirty="0"/>
              <a:t> &amp; </a:t>
            </a:r>
            <a:r>
              <a:rPr lang="en-US" sz="1700" dirty="0" err="1"/>
              <a:t>LaunchPad</a:t>
            </a:r>
            <a:r>
              <a:rPr lang="en-US" sz="1700" dirty="0"/>
              <a:t> for Success In &amp; Out of Class (</a:t>
            </a:r>
            <a:r>
              <a:rPr lang="en-US" sz="1700" dirty="0">
                <a:hlinkClick r:id="rId3"/>
              </a:rPr>
              <a:t>https://learn.iclicker.com/190301-Closing-the-Loop-Using-iClicker-and-LaunchPad-for-Success-In-and-Out-of-Class.html</a:t>
            </a:r>
            <a:r>
              <a:rPr lang="en-US" sz="1700" dirty="0"/>
              <a:t>)</a:t>
            </a:r>
          </a:p>
          <a:p>
            <a:r>
              <a:rPr lang="en-US" sz="1700" dirty="0"/>
              <a:t>Building a Game-Based Learning Experience in the Classroom with </a:t>
            </a:r>
            <a:r>
              <a:rPr lang="en-US" sz="1700" dirty="0" err="1"/>
              <a:t>iClicker</a:t>
            </a:r>
            <a:r>
              <a:rPr lang="en-US" sz="1700" dirty="0"/>
              <a:t>  (</a:t>
            </a:r>
            <a:r>
              <a:rPr lang="en-US" sz="1700" dirty="0">
                <a:hlinkClick r:id="rId4"/>
              </a:rPr>
              <a:t>https://learn.iclicker.com/190305-Building-Game-Based-Learning-Experience-in-the-Classroom-with-iClicker.html</a:t>
            </a:r>
            <a:r>
              <a:rPr lang="en-US" sz="1700" dirty="0"/>
              <a:t>)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1068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463675" y="1295400"/>
            <a:ext cx="7680325" cy="4724400"/>
          </a:xfrm>
        </p:spPr>
        <p:txBody>
          <a:bodyPr>
            <a:normAutofit/>
          </a:bodyPr>
          <a:lstStyle/>
          <a:p>
            <a:pPr>
              <a:buFont typeface="Wingdings" pitchFamily="1" charset="2"/>
              <a:buChar char="§"/>
              <a:defRPr/>
            </a:pPr>
            <a:r>
              <a:rPr lang="en-US" sz="2800" dirty="0"/>
              <a:t>Our students are using technology everywhere in their lives</a:t>
            </a:r>
            <a:endParaRPr lang="en-US" sz="2400" dirty="0"/>
          </a:p>
          <a:p>
            <a:pPr>
              <a:buFont typeface="Wingdings" pitchFamily="1" charset="2"/>
              <a:buChar char="§"/>
              <a:defRPr/>
            </a:pPr>
            <a:r>
              <a:rPr lang="en-US" sz="2800" dirty="0"/>
              <a:t>82% of Generation Y is connected wirelessly.</a:t>
            </a:r>
          </a:p>
          <a:p>
            <a:pPr>
              <a:buFont typeface="Wingdings" pitchFamily="1" charset="2"/>
              <a:buChar char="§"/>
              <a:defRPr/>
            </a:pPr>
            <a:r>
              <a:rPr lang="en-US" sz="2800" dirty="0"/>
              <a:t>Do we, as faculty, attempt to </a:t>
            </a:r>
            <a:r>
              <a:rPr lang="en-US" sz="2800" b="1" i="1" dirty="0"/>
              <a:t>prevent</a:t>
            </a:r>
            <a:r>
              <a:rPr lang="en-US" sz="2800" dirty="0"/>
              <a:t> their use of technology in the classroom, or do we find a way to </a:t>
            </a:r>
            <a:r>
              <a:rPr lang="en-US" sz="2800" b="1" i="1" dirty="0"/>
              <a:t>incorporate</a:t>
            </a:r>
            <a:r>
              <a:rPr lang="en-US" sz="2800" dirty="0"/>
              <a:t> it into our lesson plans?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Dilemma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463675" y="1447800"/>
            <a:ext cx="7680325" cy="4724400"/>
          </a:xfrm>
        </p:spPr>
        <p:txBody>
          <a:bodyPr/>
          <a:lstStyle/>
          <a:p>
            <a:r>
              <a:rPr lang="en-US" altLang="en-US" sz="2800" dirty="0"/>
              <a:t>We, and our students, are already using technology for class purposes:</a:t>
            </a:r>
          </a:p>
          <a:p>
            <a:pPr lvl="3"/>
            <a:r>
              <a:rPr lang="en-US" altLang="en-US" sz="2400" dirty="0"/>
              <a:t>PowerPoint lectures</a:t>
            </a:r>
          </a:p>
          <a:p>
            <a:pPr lvl="3"/>
            <a:r>
              <a:rPr lang="en-US" altLang="en-US" sz="2400" dirty="0" err="1"/>
              <a:t>ScanTron</a:t>
            </a:r>
            <a:r>
              <a:rPr lang="en-US" altLang="en-US" sz="2400" dirty="0"/>
              <a:t> testing</a:t>
            </a:r>
          </a:p>
          <a:p>
            <a:pPr lvl="3"/>
            <a:r>
              <a:rPr lang="en-US" altLang="en-US" sz="2400" dirty="0"/>
              <a:t>Internet searches</a:t>
            </a:r>
          </a:p>
          <a:p>
            <a:r>
              <a:rPr lang="en-US" altLang="en-US" sz="2800" dirty="0"/>
              <a:t>Our students are “connected” 24/7.  Should we expect them to disengage for our classes?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Our Use of Technology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487362"/>
          </a:xfrm>
        </p:spPr>
        <p:txBody>
          <a:bodyPr/>
          <a:lstStyle/>
          <a:p>
            <a:pPr>
              <a:defRPr/>
            </a:pPr>
            <a:r>
              <a:rPr lang="en-US" dirty="0"/>
              <a:t>Issues with Technology – 1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239000" cy="4267200"/>
          </a:xfrm>
        </p:spPr>
        <p:txBody>
          <a:bodyPr/>
          <a:lstStyle/>
          <a:p>
            <a:r>
              <a:rPr lang="en-US" altLang="en-US" sz="2800" dirty="0"/>
              <a:t>Students use digital devices for non-class purposes more than </a:t>
            </a:r>
            <a:r>
              <a:rPr lang="en-US" altLang="en-US" sz="2800" b="1" dirty="0"/>
              <a:t>11 times</a:t>
            </a:r>
            <a:r>
              <a:rPr lang="en-US" altLang="en-US" sz="2800" dirty="0"/>
              <a:t> on average (McCoy, 2016).</a:t>
            </a:r>
          </a:p>
          <a:p>
            <a:r>
              <a:rPr lang="en-US" altLang="en-US" sz="2800" dirty="0"/>
              <a:t>Students spend an average of </a:t>
            </a:r>
            <a:r>
              <a:rPr lang="en-US" altLang="en-US" sz="2800" b="1" dirty="0"/>
              <a:t>20.9% of class time</a:t>
            </a:r>
            <a:r>
              <a:rPr lang="en-US" altLang="en-US" sz="2800" dirty="0"/>
              <a:t> using a digital device for non-class purposes (McCoy, 2016).</a:t>
            </a:r>
          </a:p>
          <a:p>
            <a:r>
              <a:rPr lang="en-US" altLang="en-US" sz="2800" dirty="0"/>
              <a:t>92% of college students reported using their phones to send text messages </a:t>
            </a:r>
            <a:r>
              <a:rPr lang="en-US" altLang="en-US" sz="2800" b="1" i="1" dirty="0"/>
              <a:t>during class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Tindell</a:t>
            </a:r>
            <a:r>
              <a:rPr lang="en-US" altLang="en-US" sz="2800" dirty="0"/>
              <a:t> &amp; </a:t>
            </a:r>
            <a:r>
              <a:rPr lang="en-US" altLang="en-US" sz="2800" dirty="0" err="1"/>
              <a:t>Bohlander</a:t>
            </a:r>
            <a:r>
              <a:rPr lang="en-US" altLang="en-US" sz="2800" dirty="0"/>
              <a:t>, 2011).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783771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90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487362"/>
          </a:xfrm>
        </p:spPr>
        <p:txBody>
          <a:bodyPr/>
          <a:lstStyle/>
          <a:p>
            <a:pPr>
              <a:defRPr/>
            </a:pPr>
            <a:r>
              <a:rPr lang="en-US" dirty="0"/>
              <a:t>Issues with Technology – 2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239000" cy="4267200"/>
          </a:xfrm>
        </p:spPr>
        <p:txBody>
          <a:bodyPr/>
          <a:lstStyle/>
          <a:p>
            <a:r>
              <a:rPr lang="en-US" altLang="en-US" sz="2800" dirty="0"/>
              <a:t>30% of instructors have </a:t>
            </a:r>
            <a:r>
              <a:rPr lang="en-US" altLang="en-US" sz="2800" b="1" i="1" dirty="0"/>
              <a:t>no policy</a:t>
            </a:r>
            <a:r>
              <a:rPr lang="en-US" altLang="en-US" sz="2800" dirty="0"/>
              <a:t> regarding use of digital devices, but most students indicated that they thought instructors should have one (McCoy, 2013).</a:t>
            </a:r>
          </a:p>
          <a:p>
            <a:r>
              <a:rPr lang="en-US" altLang="en-US" sz="2800" dirty="0"/>
              <a:t>Research shows that students who actively text during class do worse on quizzes specifically designed to measure content about that class (Froese, 2012).</a:t>
            </a:r>
          </a:p>
        </p:txBody>
      </p:sp>
    </p:spTree>
    <p:extLst>
      <p:ext uri="{BB962C8B-B14F-4D97-AF65-F5344CB8AC3E}">
        <p14:creationId xmlns:p14="http://schemas.microsoft.com/office/powerpoint/2010/main" val="407263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487362"/>
          </a:xfrm>
        </p:spPr>
        <p:txBody>
          <a:bodyPr/>
          <a:lstStyle/>
          <a:p>
            <a:pPr>
              <a:defRPr/>
            </a:pPr>
            <a:r>
              <a:rPr lang="en-US" dirty="0"/>
              <a:t>Multitasking is a Myth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239000" cy="4267200"/>
          </a:xfrm>
        </p:spPr>
        <p:txBody>
          <a:bodyPr/>
          <a:lstStyle/>
          <a:p>
            <a:r>
              <a:rPr lang="en-US" altLang="en-US" sz="2800" dirty="0"/>
              <a:t>Younger people are more confident in their ability to multitask and do it more often.</a:t>
            </a:r>
          </a:p>
          <a:p>
            <a:r>
              <a:rPr lang="en-US" altLang="en-US" sz="2800" dirty="0"/>
              <a:t>But true multitasking is a myth.</a:t>
            </a:r>
          </a:p>
          <a:p>
            <a:r>
              <a:rPr lang="en-US" altLang="en-US" sz="2800" dirty="0"/>
              <a:t>Our brains focus on one thing by shutting out others and are not built for multitasking. (Gazzaley &amp; Rosen, 2016).</a:t>
            </a:r>
          </a:p>
          <a:p>
            <a:r>
              <a:rPr lang="en-US" altLang="en-US" sz="2800" dirty="0"/>
              <a:t>We can’t pay attention to two things simultaneously.</a:t>
            </a:r>
          </a:p>
        </p:txBody>
      </p:sp>
    </p:spTree>
    <p:extLst>
      <p:ext uri="{BB962C8B-B14F-4D97-AF65-F5344CB8AC3E}">
        <p14:creationId xmlns:p14="http://schemas.microsoft.com/office/powerpoint/2010/main" val="246784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219200" y="1447800"/>
            <a:ext cx="7680325" cy="762000"/>
          </a:xfrm>
        </p:spPr>
        <p:txBody>
          <a:bodyPr/>
          <a:lstStyle/>
          <a:p>
            <a:r>
              <a:rPr lang="en-US" altLang="en-US" sz="2800" dirty="0"/>
              <a:t>Our schools are already using technology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Technology</a:t>
            </a:r>
          </a:p>
        </p:txBody>
      </p:sp>
      <p:pic>
        <p:nvPicPr>
          <p:cNvPr id="1026" name="Picture 2" descr="Image result for i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01" y="2286000"/>
            <a:ext cx="167268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urnit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8" y="2286000"/>
            <a:ext cx="175004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webe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260134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857" y="3429000"/>
            <a:ext cx="395393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Image result for Playposi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48200"/>
            <a:ext cx="34712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Image result for VoiceThre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43" y="4648200"/>
            <a:ext cx="1625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Kaltu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6482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SP template">
  <a:themeElements>
    <a:clrScheme name="ISP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P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P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P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P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P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P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P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P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P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P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P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P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P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601</TotalTime>
  <Words>1238</Words>
  <Application>Microsoft Office PowerPoint</Application>
  <PresentationFormat>On-screen Show (4:3)</PresentationFormat>
  <Paragraphs>119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ISP template</vt:lpstr>
      <vt:lpstr>Technology in the Classroom Engaging Students and Maintaining User Friendly Policies</vt:lpstr>
      <vt:lpstr>Welcome! Before We Begin… Create and/or log in to your iClicker Reef Student account.</vt:lpstr>
      <vt:lpstr>The Dilemma</vt:lpstr>
      <vt:lpstr>Our Use of Technology</vt:lpstr>
      <vt:lpstr>Issues with Technology – 1 </vt:lpstr>
      <vt:lpstr>PowerPoint Presentation</vt:lpstr>
      <vt:lpstr>Issues with Technology – 2</vt:lpstr>
      <vt:lpstr>Multitasking is a Myth</vt:lpstr>
      <vt:lpstr>University Technology</vt:lpstr>
      <vt:lpstr>Technology Control Options</vt:lpstr>
      <vt:lpstr>Technology Policy Considerations</vt:lpstr>
      <vt:lpstr>Student Response Systems</vt:lpstr>
      <vt:lpstr>Ways to Use a Classroom Response System</vt:lpstr>
      <vt:lpstr>iClicker Cloud Demonstration</vt:lpstr>
      <vt:lpstr>Multiple Choice Questions</vt:lpstr>
      <vt:lpstr>Numeric Question</vt:lpstr>
      <vt:lpstr>Short Answer Question</vt:lpstr>
      <vt:lpstr>Targeted Questions</vt:lpstr>
      <vt:lpstr>Anonymous Mode</vt:lpstr>
      <vt:lpstr>Focus Mode</vt:lpstr>
      <vt:lpstr>End of Class Poll</vt:lpstr>
      <vt:lpstr>Questions?</vt:lpstr>
      <vt:lpstr>Contact Information</vt:lpstr>
      <vt:lpstr>References</vt:lpstr>
      <vt:lpstr>Resources</vt:lpstr>
      <vt:lpstr>Resources</vt:lpstr>
    </vt:vector>
  </TitlesOfParts>
  <Company>Kennesaw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in the Classroom Prohibit, Adapt or Adopt?</dc:title>
  <dc:creator>Michael B. Shapiro</dc:creator>
  <cp:lastModifiedBy>Michael Bruce Shapiro</cp:lastModifiedBy>
  <cp:revision>84</cp:revision>
  <cp:lastPrinted>2013-10-29T15:59:42Z</cp:lastPrinted>
  <dcterms:created xsi:type="dcterms:W3CDTF">2013-08-04T20:37:24Z</dcterms:created>
  <dcterms:modified xsi:type="dcterms:W3CDTF">2019-10-14T14:27:36Z</dcterms:modified>
</cp:coreProperties>
</file>