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6"/>
  </p:notesMasterIdLst>
  <p:sldIdLst>
    <p:sldId id="256" r:id="rId2"/>
    <p:sldId id="262" r:id="rId3"/>
    <p:sldId id="273" r:id="rId4"/>
    <p:sldId id="258" r:id="rId5"/>
    <p:sldId id="276" r:id="rId6"/>
    <p:sldId id="277" r:id="rId7"/>
    <p:sldId id="280" r:id="rId8"/>
    <p:sldId id="278" r:id="rId9"/>
    <p:sldId id="281" r:id="rId10"/>
    <p:sldId id="285" r:id="rId11"/>
    <p:sldId id="283" r:id="rId12"/>
    <p:sldId id="282" r:id="rId13"/>
    <p:sldId id="287" r:id="rId14"/>
    <p:sldId id="290" r:id="rId15"/>
    <p:sldId id="289" r:id="rId16"/>
    <p:sldId id="288" r:id="rId17"/>
    <p:sldId id="263" r:id="rId18"/>
    <p:sldId id="275" r:id="rId19"/>
    <p:sldId id="268" r:id="rId20"/>
    <p:sldId id="270" r:id="rId21"/>
    <p:sldId id="274" r:id="rId22"/>
    <p:sldId id="286" r:id="rId23"/>
    <p:sldId id="284" r:id="rId24"/>
    <p:sldId id="29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7"/>
    <p:restoredTop sz="84151"/>
  </p:normalViewPr>
  <p:slideViewPr>
    <p:cSldViewPr snapToGrid="0" snapToObjects="1">
      <p:cViewPr varScale="1">
        <p:scale>
          <a:sx n="50" d="100"/>
          <a:sy n="50" d="100"/>
        </p:scale>
        <p:origin x="1008" y="34"/>
      </p:cViewPr>
      <p:guideLst/>
    </p:cSldViewPr>
  </p:slideViewPr>
  <p:notesTextViewPr>
    <p:cViewPr>
      <p:scale>
        <a:sx n="80" d="100"/>
        <a:sy n="8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2BFC-BF58-FF42-948F-B2AE16DD6860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F30AF-FDE9-3A4B-B387-E8220D16C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6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67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73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25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67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85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57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6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73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5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55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F30AF-FDE9-3A4B-B387-E8220D16C9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34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6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5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3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31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8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7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9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55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903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tile tx="25400" ty="6350" sx="91000" sy="91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FDF0A-CC37-7C4F-BA8B-C90C9F1E9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6600" dirty="0" smtClean="0"/>
              <a:t>Inmate </a:t>
            </a:r>
            <a:r>
              <a:rPr lang="en-US" sz="6600" dirty="0"/>
              <a:t>Characteristics and Factors Associated with Sentencing</a:t>
            </a:r>
            <a:r>
              <a:rPr lang="en-US" dirty="0"/>
              <a:t> 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FB8B0-3E11-F544-AB62-0CC783DB5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750052"/>
            <a:ext cx="6353968" cy="980895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By: </a:t>
            </a:r>
            <a:r>
              <a:rPr lang="en-US" dirty="0" smtClean="0">
                <a:solidFill>
                  <a:srgbClr val="FFFFFF"/>
                </a:solidFill>
              </a:rPr>
              <a:t>Stu Batchelder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University of North Georgia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098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1920" y="262218"/>
            <a:ext cx="12054840" cy="1822614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Summary of the 1980 - 2000 Trend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2672262" cy="456124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1980 – 2000 Prison growth--non-violent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drug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offenders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Prison pop: drug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offenders -- no history of violence. </a:t>
            </a:r>
          </a:p>
        </p:txBody>
      </p:sp>
    </p:spTree>
    <p:extLst>
      <p:ext uri="{BB962C8B-B14F-4D97-AF65-F5344CB8AC3E}">
        <p14:creationId xmlns:p14="http://schemas.microsoft.com/office/powerpoint/2010/main" val="141590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1980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- 2000 Trend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1598088" cy="456124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would we want to fill our prisons with non-violent and non-serious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offenders?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5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2001 – Trend </a:t>
            </a:r>
            <a:r>
              <a:rPr lang="en-US" sz="8800" dirty="0" err="1" smtClean="0"/>
              <a:t>REversal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1598088" cy="4561242"/>
          </a:xfrm>
        </p:spPr>
        <p:txBody>
          <a:bodyPr>
            <a:noAutofit/>
          </a:bodyPr>
          <a:lstStyle/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 smtClean="0"/>
              <a:t>States </a:t>
            </a:r>
            <a:r>
              <a:rPr lang="en-US" sz="6000" dirty="0"/>
              <a:t>repealed truth-in-sentencing for non-violent </a:t>
            </a:r>
            <a:r>
              <a:rPr lang="en-US" sz="6000" dirty="0" smtClean="0"/>
              <a:t>offenders</a:t>
            </a:r>
          </a:p>
          <a:p>
            <a:r>
              <a:rPr lang="en-US" sz="6000" dirty="0" smtClean="0"/>
              <a:t>Parole </a:t>
            </a:r>
            <a:r>
              <a:rPr lang="en-US" sz="6000" dirty="0" err="1" smtClean="0"/>
              <a:t>elegibility</a:t>
            </a:r>
            <a:r>
              <a:rPr lang="en-US" sz="6000" dirty="0" smtClean="0"/>
              <a:t> after </a:t>
            </a:r>
            <a:r>
              <a:rPr lang="en-US" sz="6000" dirty="0"/>
              <a:t>serving 25%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8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2009-2015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2288804" cy="456124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1)  5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% reduction in the overall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prison population</a:t>
            </a:r>
          </a:p>
          <a:p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2)  ½ prison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= violent offense: assault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robbery</a:t>
            </a: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90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2288804" cy="4561242"/>
          </a:xfrm>
        </p:spPr>
        <p:txBody>
          <a:bodyPr>
            <a:noAutofit/>
          </a:bodyPr>
          <a:lstStyle/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176980"/>
            <a:ext cx="12192000" cy="717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8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Sentencing Factors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61" y="1954595"/>
            <a:ext cx="11598088" cy="456124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Trends in Sentencing</a:t>
            </a: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 Age 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 Race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3)  Gender </a:t>
            </a:r>
          </a:p>
        </p:txBody>
      </p:sp>
    </p:spTree>
    <p:extLst>
      <p:ext uri="{BB962C8B-B14F-4D97-AF65-F5344CB8AC3E}">
        <p14:creationId xmlns:p14="http://schemas.microsoft.com/office/powerpoint/2010/main" val="232972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Age -- Life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61" y="1954595"/>
            <a:ext cx="11598088" cy="456124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With Possibility of Parole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Originally: A shorter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sentence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 Age-out past 50 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 Improve Public Safety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3)  Better uses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of public resources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3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3CF7-BCBE-6542-ACD0-61EE74EF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8490"/>
            <a:ext cx="9720072" cy="6784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Life Sentences  --  Parole Eligible Inmates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594"/>
            <a:ext cx="12300155" cy="60665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3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619A-FF09-FA4C-96DF-2EBE2412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316" y="127819"/>
            <a:ext cx="11965858" cy="673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619A-FF09-FA4C-96DF-2EBE2412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645" y="98323"/>
            <a:ext cx="11906865" cy="655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213A-2BCC-F844-98BF-E0794698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91E83-AF86-DF41-B2E3-F280DEC7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571" y="2335161"/>
            <a:ext cx="11040053" cy="4023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evolution of sentencing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and reform </a:t>
            </a:r>
          </a:p>
          <a:p>
            <a:pPr marL="0" indent="0" algn="ctr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Attitude and 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4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619A-FF09-FA4C-96DF-2EBE2412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652" y="78659"/>
            <a:ext cx="11946193" cy="677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619A-FF09-FA4C-96DF-2EBE2412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Gender by Race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12191999" cy="67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2018 - First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Step Act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7"/>
            <a:ext cx="11598088" cy="532503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Applied to: Imprisoned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for drug crimes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Gives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judges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sentencing latitude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3) Earn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good-time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4) Recidivism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5) Credits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Residential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reentry centers </a:t>
            </a:r>
          </a:p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1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62218"/>
            <a:ext cx="10848378" cy="182261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2019  -- Second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Look Act</a:t>
            </a: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2015612"/>
            <a:ext cx="11598088" cy="4293747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after 10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Eligibility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Not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danger 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2) Demonstrated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readiness for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re-entry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Interests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justice warrant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 modification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½ Federal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prison population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are eligible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68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619A-FF09-FA4C-96DF-2EBE2412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55639"/>
            <a:ext cx="9720072" cy="18291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Long sentences  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deter </a:t>
            </a:r>
            <a:r>
              <a:rPr lang="en-US" sz="8800" dirty="0"/>
              <a:t>future crimes?  </a:t>
            </a:r>
            <a:r>
              <a:rPr lang="en-US" sz="8800" dirty="0" smtClean="0"/>
              <a:t>No 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</a:t>
            </a:r>
            <a:r>
              <a:rPr lang="en-US" sz="4400" dirty="0"/>
              <a:t>) </a:t>
            </a:r>
            <a:r>
              <a:rPr lang="en-US" sz="4400" dirty="0" smtClean="0"/>
              <a:t> Getting caught</a:t>
            </a:r>
            <a:endParaRPr lang="en-US" sz="4400" dirty="0"/>
          </a:p>
          <a:p>
            <a:r>
              <a:rPr lang="en-US" sz="4400" dirty="0" smtClean="0"/>
              <a:t>2</a:t>
            </a:r>
            <a:r>
              <a:rPr lang="en-US" sz="4400" dirty="0"/>
              <a:t>)  Not familiar with </a:t>
            </a:r>
            <a:r>
              <a:rPr lang="en-US" sz="4400" dirty="0" smtClean="0"/>
              <a:t>penalties</a:t>
            </a:r>
            <a:endParaRPr lang="en-US" sz="4400" dirty="0"/>
          </a:p>
          <a:p>
            <a:r>
              <a:rPr lang="en-US" sz="4400" dirty="0" smtClean="0"/>
              <a:t>3</a:t>
            </a:r>
            <a:r>
              <a:rPr lang="en-US" sz="4400" dirty="0"/>
              <a:t>)  </a:t>
            </a:r>
            <a:r>
              <a:rPr lang="en-US" sz="4400" dirty="0" smtClean="0"/>
              <a:t>Judgment </a:t>
            </a:r>
            <a:r>
              <a:rPr lang="en-US" sz="4400" dirty="0"/>
              <a:t>compromised </a:t>
            </a:r>
            <a:endParaRPr lang="en-US" sz="4400" dirty="0" smtClean="0"/>
          </a:p>
          <a:p>
            <a:r>
              <a:rPr lang="en-US" sz="4400" dirty="0" smtClean="0"/>
              <a:t>4</a:t>
            </a:r>
            <a:r>
              <a:rPr lang="en-US" sz="4400" dirty="0"/>
              <a:t>)  </a:t>
            </a:r>
            <a:r>
              <a:rPr lang="en-US" sz="4400" dirty="0" smtClean="0"/>
              <a:t>Impede investments </a:t>
            </a:r>
            <a:r>
              <a:rPr lang="en-US" sz="4400" dirty="0"/>
              <a:t>in </a:t>
            </a:r>
            <a:r>
              <a:rPr lang="en-US" sz="4400" dirty="0" smtClean="0"/>
              <a:t>crime prevention</a:t>
            </a:r>
          </a:p>
        </p:txBody>
      </p:sp>
    </p:spTree>
    <p:extLst>
      <p:ext uri="{BB962C8B-B14F-4D97-AF65-F5344CB8AC3E}">
        <p14:creationId xmlns:p14="http://schemas.microsoft.com/office/powerpoint/2010/main" val="54687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730477"/>
          </a:xfrm>
        </p:spPr>
        <p:txBody>
          <a:bodyPr>
            <a:noAutofit/>
          </a:bodyPr>
          <a:lstStyle/>
          <a:p>
            <a:r>
              <a:rPr lang="en-US" sz="7200" dirty="0"/>
              <a:t>The </a:t>
            </a:r>
            <a:r>
              <a:rPr lang="en-US" sz="7200" dirty="0" smtClean="0"/>
              <a:t>choice:  incarcerate or Probation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45" y="2286000"/>
            <a:ext cx="11779045" cy="40233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900" dirty="0" smtClean="0"/>
              <a:t>Probation Community service -- </a:t>
            </a:r>
            <a:r>
              <a:rPr lang="en-US" sz="6300" dirty="0" smtClean="0"/>
              <a:t>Treatment-oriented</a:t>
            </a:r>
            <a:r>
              <a:rPr lang="en-US" sz="4400" dirty="0" smtClean="0"/>
              <a:t> </a:t>
            </a:r>
            <a:r>
              <a:rPr lang="en-US" sz="6300" dirty="0" smtClean="0"/>
              <a:t>programs</a:t>
            </a:r>
          </a:p>
          <a:p>
            <a:pPr marL="0" indent="0">
              <a:buNone/>
            </a:pPr>
            <a:endParaRPr lang="en-US" sz="7100" dirty="0" smtClean="0"/>
          </a:p>
          <a:p>
            <a:pPr marL="0" indent="0">
              <a:buNone/>
            </a:pPr>
            <a:r>
              <a:rPr lang="en-US" sz="11400" dirty="0" smtClean="0"/>
              <a:t>             </a:t>
            </a:r>
            <a:r>
              <a:rPr lang="en-US" sz="8600" dirty="0" smtClean="0"/>
              <a:t>Intermediate sanctions</a:t>
            </a:r>
          </a:p>
          <a:p>
            <a:pPr marL="0" indent="0">
              <a:buNone/>
            </a:pPr>
            <a:endParaRPr lang="en-US" sz="7100" dirty="0" smtClean="0"/>
          </a:p>
          <a:p>
            <a:pPr marL="0" indent="0">
              <a:buNone/>
            </a:pPr>
            <a:r>
              <a:rPr lang="en-US" sz="12600" dirty="0" smtClean="0"/>
              <a:t>         Prison -- Incarceration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8863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0223090" cy="149961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Abraham Maslow 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2286000"/>
            <a:ext cx="10776155" cy="402336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If all you have is a hammer, everything looks like a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nail”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0896" lvl="2" indent="0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“If you spend billions on prisons, every offender belongs in a cell”</a:t>
            </a:r>
          </a:p>
        </p:txBody>
      </p:sp>
    </p:spTree>
    <p:extLst>
      <p:ext uri="{BB962C8B-B14F-4D97-AF65-F5344CB8AC3E}">
        <p14:creationId xmlns:p14="http://schemas.microsoft.com/office/powerpoint/2010/main" val="325899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1567796" cy="149961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Approach 1960’s </a:t>
            </a:r>
            <a:r>
              <a:rPr lang="en-US" sz="8800" dirty="0"/>
              <a:t>-1970’s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1788459"/>
            <a:ext cx="10776155" cy="4520901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Reduce: </a:t>
            </a:r>
            <a:endParaRPr lang="en-US" sz="5400" dirty="0"/>
          </a:p>
          <a:p>
            <a:r>
              <a:rPr lang="en-US" sz="5400" dirty="0" smtClean="0"/>
              <a:t>1) Sentencing disparity</a:t>
            </a:r>
          </a:p>
          <a:p>
            <a:r>
              <a:rPr lang="en-US" sz="5400" dirty="0" smtClean="0"/>
              <a:t>2) Arbitrary sentencing</a:t>
            </a:r>
          </a:p>
          <a:p>
            <a:r>
              <a:rPr lang="en-US" sz="5400" dirty="0" smtClean="0"/>
              <a:t>3) Racial discrimination </a:t>
            </a:r>
            <a:r>
              <a:rPr lang="en-US" sz="5400" dirty="0"/>
              <a:t>and </a:t>
            </a:r>
            <a:r>
              <a:rPr lang="en-US" sz="5400" dirty="0" smtClean="0"/>
              <a:t>fairness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6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0223090" cy="149961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Criticism -- 1980’s 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981"/>
            <a:ext cx="12418142" cy="5053779"/>
          </a:xfrm>
        </p:spPr>
        <p:txBody>
          <a:bodyPr>
            <a:noAutofit/>
          </a:bodyPr>
          <a:lstStyle/>
          <a:p>
            <a:pPr marL="128016" lvl="1" indent="0">
              <a:buNone/>
            </a:pPr>
            <a:endParaRPr lang="en-US" sz="6000" dirty="0" smtClean="0"/>
          </a:p>
          <a:p>
            <a:pPr marL="128016" lvl="1" indent="0">
              <a:buNone/>
            </a:pPr>
            <a:r>
              <a:rPr lang="en-US" sz="6000" dirty="0" smtClean="0"/>
              <a:t>Sentence </a:t>
            </a:r>
            <a:r>
              <a:rPr lang="en-US" sz="6000" dirty="0"/>
              <a:t>at 15 years </a:t>
            </a:r>
            <a:r>
              <a:rPr lang="en-US" sz="6000" dirty="0" smtClean="0"/>
              <a:t> 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Incarceration is only two </a:t>
            </a:r>
            <a:r>
              <a:rPr lang="en-US" sz="6000" dirty="0"/>
              <a:t>years </a:t>
            </a:r>
            <a:endParaRPr lang="en-US" sz="6000" dirty="0" smtClean="0"/>
          </a:p>
          <a:p>
            <a:pPr marL="0" indent="0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17290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0223090" cy="149961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Criticism -- 1980’s 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981"/>
            <a:ext cx="12418142" cy="5053779"/>
          </a:xfrm>
        </p:spPr>
        <p:txBody>
          <a:bodyPr>
            <a:noAutofit/>
          </a:bodyPr>
          <a:lstStyle/>
          <a:p>
            <a:pPr marL="128016" lvl="1" indent="0" algn="ctr">
              <a:buNone/>
            </a:pPr>
            <a:r>
              <a:rPr lang="en-US" sz="6000" dirty="0" smtClean="0"/>
              <a:t>Martinson </a:t>
            </a:r>
            <a:r>
              <a:rPr lang="en-US" sz="6000" dirty="0"/>
              <a:t>Report </a:t>
            </a:r>
            <a:endParaRPr lang="en-US" sz="6000" dirty="0" smtClean="0"/>
          </a:p>
          <a:p>
            <a:pPr marL="128016" lvl="1" indent="0">
              <a:buNone/>
            </a:pPr>
            <a:r>
              <a:rPr lang="en-US" sz="6000" dirty="0" smtClean="0"/>
              <a:t>“What works” became “Nothing </a:t>
            </a:r>
            <a:r>
              <a:rPr lang="en-US" sz="6000" dirty="0"/>
              <a:t>works”</a:t>
            </a:r>
          </a:p>
          <a:p>
            <a:pPr marL="128016" lvl="1" indent="0">
              <a:buNone/>
            </a:pPr>
            <a:r>
              <a:rPr lang="en-US" sz="6000" dirty="0" smtClean="0"/>
              <a:t>Truth-in-sentencing</a:t>
            </a:r>
          </a:p>
          <a:p>
            <a:pPr marL="128016" lvl="1" indent="0">
              <a:buNone/>
            </a:pPr>
            <a:r>
              <a:rPr lang="en-US" sz="6000" dirty="0" smtClean="0"/>
              <a:t> </a:t>
            </a:r>
          </a:p>
          <a:p>
            <a:pPr marL="128016" lvl="1" indent="0">
              <a:buNone/>
            </a:pPr>
            <a:r>
              <a:rPr lang="en-US" sz="6000" dirty="0" smtClean="0"/>
              <a:t>Mandatory minimum sentences</a:t>
            </a:r>
          </a:p>
          <a:p>
            <a:pPr marL="128016" lvl="1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Martinson </a:t>
            </a:r>
            <a:r>
              <a:rPr lang="en-US" sz="6000" dirty="0"/>
              <a:t>Report </a:t>
            </a:r>
            <a:r>
              <a:rPr lang="en-US" sz="6000" dirty="0" smtClean="0"/>
              <a:t>-- Nothing works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0223090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Get-tough Approach </a:t>
            </a:r>
            <a:r>
              <a:rPr lang="en-US" sz="8800" dirty="0"/>
              <a:t>1990’s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1598088" cy="456124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From: Discretionary release (parole)</a:t>
            </a: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To:      Restrictive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“fixed”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Even to abolish parole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0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CF3A-2A1F-A74C-9419-F5BFA0FC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585216"/>
            <a:ext cx="10223090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Get-tough Approach </a:t>
            </a:r>
            <a:r>
              <a:rPr lang="en-US" sz="8800" dirty="0"/>
              <a:t>1990’s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D19E-BA2C-7442-B7AC-09AE4A12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2" y="1748118"/>
            <a:ext cx="11598088" cy="4561242"/>
          </a:xfrm>
        </p:spPr>
        <p:txBody>
          <a:bodyPr>
            <a:noAutofit/>
          </a:bodyPr>
          <a:lstStyle/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1999: 29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states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85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of sentence</a:t>
            </a: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8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{FCDBD05A-BDFE-6141-AA90-A0BB1FFFB491}tf10001061</Template>
  <TotalTime>2798</TotalTime>
  <Words>429</Words>
  <Application>Microsoft Office PowerPoint</Application>
  <PresentationFormat>Widescreen</PresentationFormat>
  <Paragraphs>119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Tw Cen MT</vt:lpstr>
      <vt:lpstr>Tw Cen MT Condensed</vt:lpstr>
      <vt:lpstr>Wingdings 3</vt:lpstr>
      <vt:lpstr>Integral</vt:lpstr>
      <vt:lpstr>Inmate Characteristics and Factors Associated with Sentencing </vt:lpstr>
      <vt:lpstr>Overview</vt:lpstr>
      <vt:lpstr>The choice:  incarcerate or Probation</vt:lpstr>
      <vt:lpstr>Abraham Maslow </vt:lpstr>
      <vt:lpstr>Approach 1960’s -1970’s</vt:lpstr>
      <vt:lpstr>Criticism -- 1980’s </vt:lpstr>
      <vt:lpstr>Criticism -- 1980’s </vt:lpstr>
      <vt:lpstr>Get-tough Approach 1990’s</vt:lpstr>
      <vt:lpstr>Get-tough Approach 1990’s</vt:lpstr>
      <vt:lpstr>Summary of the 1980 - 2000 Trend</vt:lpstr>
      <vt:lpstr>1980 - 2000 Trend</vt:lpstr>
      <vt:lpstr>2001 – Trend REversal</vt:lpstr>
      <vt:lpstr>2009-2015 Trend</vt:lpstr>
      <vt:lpstr>PowerPoint Presentation</vt:lpstr>
      <vt:lpstr>Sentencing Factors</vt:lpstr>
      <vt:lpstr>Age -- Life Sentences</vt:lpstr>
      <vt:lpstr>Life Sentences  --  Parole Eligible Inmates</vt:lpstr>
      <vt:lpstr>Women </vt:lpstr>
      <vt:lpstr>Women</vt:lpstr>
      <vt:lpstr>Women </vt:lpstr>
      <vt:lpstr>Gender by Race</vt:lpstr>
      <vt:lpstr>2018 - First Step Act </vt:lpstr>
      <vt:lpstr>2019  -- Second Look Act</vt:lpstr>
      <vt:lpstr>Long sentences   deter future crimes?  No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Problems from Within</dc:title>
  <dc:creator>Brittaney Dyer (BNDYER5402)</dc:creator>
  <cp:lastModifiedBy>John(Stu) Batchelder</cp:lastModifiedBy>
  <cp:revision>91</cp:revision>
  <dcterms:created xsi:type="dcterms:W3CDTF">2019-09-24T13:27:42Z</dcterms:created>
  <dcterms:modified xsi:type="dcterms:W3CDTF">2019-10-24T14:46:15Z</dcterms:modified>
</cp:coreProperties>
</file>