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CBCCD5"/>
          </a:solidFill>
        </a:fill>
      </a:tcStyle>
    </a:wholeTbl>
    <a:band2H>
      <a:tcTxStyle b="def" i="def"/>
      <a:tcStyle>
        <a:tcBdr/>
        <a:fill>
          <a:solidFill>
            <a:srgbClr val="E7E7EB"/>
          </a:solidFill>
        </a:fill>
      </a:tcStyle>
    </a:band2H>
    <a:firstCol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381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381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DECBCF"/>
          </a:solidFill>
        </a:fill>
      </a:tcStyle>
    </a:wholeTbl>
    <a:band2H>
      <a:tcTxStyle b="def" i="def"/>
      <a:tcStyle>
        <a:tcBdr/>
        <a:fill>
          <a:solidFill>
            <a:srgbClr val="EFE7E8"/>
          </a:solidFill>
        </a:fill>
      </a:tcStyle>
    </a:band2H>
    <a:firstCol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381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381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D5DBED"/>
          </a:solidFill>
        </a:fill>
      </a:tcStyle>
    </a:wholeTbl>
    <a:band2H>
      <a:tcTxStyle b="def" i="def"/>
      <a:tcStyle>
        <a:tcBdr/>
        <a:fill>
          <a:solidFill>
            <a:srgbClr val="EBEEF6"/>
          </a:solidFill>
        </a:fill>
      </a:tcStyle>
    </a:band2H>
    <a:firstCol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381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381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2A3990"/>
        </a:fontRef>
        <a:srgbClr val="2A399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E"/>
          </a:solidFill>
        </a:fill>
      </a:tcStyle>
    </a:wholeTbl>
    <a:band2H>
      <a:tcTxStyle b="def" i="def"/>
      <a:tcStyle>
        <a:tcBdr/>
        <a:fill>
          <a:solidFill>
            <a:srgbClr val="2A3990"/>
          </a:solidFill>
        </a:fill>
      </a:tcStyle>
    </a:band2H>
    <a:firstCol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A3990"/>
              </a:solidFill>
              <a:prstDash val="solid"/>
              <a:round/>
            </a:ln>
          </a:top>
          <a:bottom>
            <a:ln w="254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A3990"/>
          </a:solidFill>
        </a:fill>
      </a:tcStyle>
    </a:lastRow>
    <a:fir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A3990"/>
              </a:solidFill>
              <a:prstDash val="solid"/>
              <a:round/>
            </a:ln>
          </a:top>
          <a:bottom>
            <a:ln w="254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CBCCDB"/>
          </a:solidFill>
        </a:fill>
      </a:tcStyle>
    </a:wholeTbl>
    <a:band2H>
      <a:tcTxStyle b="def" i="def"/>
      <a:tcStyle>
        <a:tcBdr/>
        <a:fill>
          <a:solidFill>
            <a:srgbClr val="E7E7EE"/>
          </a:solidFill>
        </a:fill>
      </a:tcStyle>
    </a:band2H>
    <a:firstCol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2A3990"/>
          </a:solidFill>
        </a:fill>
      </a:tcStyle>
    </a:firstCol>
    <a:la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381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2A3990"/>
          </a:solidFill>
        </a:fill>
      </a:tcStyle>
    </a:lastRow>
    <a:fir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381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2A399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2A399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2A3990">
              <a:alpha val="20000"/>
            </a:srgbClr>
          </a:solidFill>
        </a:fill>
      </a:tcStyle>
    </a:firstCol>
    <a:la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508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2A3990"/>
        </a:fontRef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254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Shape 1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hape 1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1 of 4 states with specific privacy laws</a:t>
            </a:r>
          </a:p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Cox in 1975 didn’t address constitutionality and arose because publically available info was published (victim ID from court paperwork)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0" name="Shape 1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FL Star – LEO had obligation to redact info and failed to do so, concerns about self censorship, holds only mass media, no standard of care as a reasonably prudent person </a:t>
            </a:r>
          </a:p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BoR – case not referred for prosecution which means not released to public and confidentiality statute made an exception to open records act</a:t>
            </a:r>
          </a:p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Globe – can’t limit to mass/broadcast media (underinclusive), already publically available, no standard of care determination</a:t>
            </a:r>
          </a:p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Dye – legally obtained, underinclusive, no standard of care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Not accused designated felony or previously adjudicated</a:t>
            </a:r>
          </a:p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Contrary to the best interests of a child who is a party to the proceeding, would impair the fact-finding process, or would be against the interests of justice, then the individual can be excluded from an otherwise public juvenile court hearing</a:t>
            </a:r>
          </a:p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Preventing media publication probably violates SCOTUS rulings</a:t>
            </a:r>
          </a:p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Discovered the information from a different source there is no consequence for publicizing the information (underinclusive)</a:t>
            </a:r>
          </a:p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If the victims of these crimes receive protection in juvenile court, it seems only fair they receive equal protections in adult court.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0" name="Shape 1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Exceptions for people who need access as part of court proceedings or investigation</a:t>
            </a:r>
          </a:p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Redacted copies are placed in the public record</a:t>
            </a:r>
          </a:p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Prevents entering public domain, prevents publication by all persons who learn the information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Open Records exemption makes LEO covered</a:t>
            </a:r>
          </a:p>
          <a:p>
            <a: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pPr>
            <a:r>
              <a:t>All present in the court room covers everyone – mass media down to individuals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6" name="Shape 1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lvl1pPr>
          </a:lstStyle>
          <a:p>
            <a:pPr/>
            <a:r>
              <a:t>Involved agencies need to create training programs and internal sanctions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">
    <p:bg>
      <p:bgPr>
        <a:solidFill>
          <a:srgbClr val="2A399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10;p2"/>
          <p:cNvGrpSpPr/>
          <p:nvPr/>
        </p:nvGrpSpPr>
        <p:grpSpPr>
          <a:xfrm>
            <a:off x="6098377" y="3"/>
            <a:ext cx="3045627" cy="2030574"/>
            <a:chOff x="-1" y="0"/>
            <a:chExt cx="3045626" cy="2030573"/>
          </a:xfrm>
        </p:grpSpPr>
        <p:sp>
          <p:nvSpPr>
            <p:cNvPr id="17" name="Google Shape;11;p2"/>
            <p:cNvSpPr/>
            <p:nvPr/>
          </p:nvSpPr>
          <p:spPr>
            <a:xfrm>
              <a:off x="2030424" y="10"/>
              <a:ext cx="1015202" cy="1015203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8" name="Google Shape;12;p2"/>
            <p:cNvSpPr/>
            <p:nvPr/>
          </p:nvSpPr>
          <p:spPr>
            <a:xfrm flipH="1">
              <a:off x="1015084" y="-1"/>
              <a:ext cx="1015203" cy="101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9" name="Google Shape;13;p2"/>
            <p:cNvSpPr/>
            <p:nvPr/>
          </p:nvSpPr>
          <p:spPr>
            <a:xfrm flipH="1" rot="10800000">
              <a:off x="1015209" y="102"/>
              <a:ext cx="1015202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20" name="Google Shape;14;p2"/>
            <p:cNvSpPr/>
            <p:nvPr/>
          </p:nvSpPr>
          <p:spPr>
            <a:xfrm rot="10800000">
              <a:off x="-1" y="92"/>
              <a:ext cx="1015203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21" name="Google Shape;15;p2"/>
            <p:cNvSpPr/>
            <p:nvPr/>
          </p:nvSpPr>
          <p:spPr>
            <a:xfrm rot="10800000">
              <a:off x="2030410" y="1015370"/>
              <a:ext cx="1015203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23" name="Title Text"/>
          <p:cNvSpPr txBox="1"/>
          <p:nvPr>
            <p:ph type="title"/>
          </p:nvPr>
        </p:nvSpPr>
        <p:spPr>
          <a:xfrm>
            <a:off x="598100" y="1775222"/>
            <a:ext cx="8222100" cy="838802"/>
          </a:xfrm>
          <a:prstGeom prst="rect">
            <a:avLst/>
          </a:prstGeom>
        </p:spPr>
        <p:txBody>
          <a:bodyPr anchor="b"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sz="quarter" idx="1"/>
          </p:nvPr>
        </p:nvSpPr>
        <p:spPr>
          <a:xfrm>
            <a:off x="598088" y="2715911"/>
            <a:ext cx="8222100" cy="432902"/>
          </a:xfrm>
          <a:prstGeom prst="rect">
            <a:avLst/>
          </a:prstGeom>
        </p:spPr>
        <p:txBody>
          <a:bodyPr/>
          <a:lstStyle>
            <a:lvl1pPr marL="228600" indent="-114300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1pPr>
            <a:lvl2pPr marL="228600" indent="114300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2pPr>
            <a:lvl3pPr marL="228600" indent="114300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3pPr>
            <a:lvl4pPr marL="228600" indent="114300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4pPr>
            <a:lvl5pPr marL="228600" indent="114300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IG_NUMBER">
    <p:bg>
      <p:bgPr>
        <a:solidFill>
          <a:srgbClr val="2A399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oogle Shape;70;p11"/>
          <p:cNvGrpSpPr/>
          <p:nvPr/>
        </p:nvGrpSpPr>
        <p:grpSpPr>
          <a:xfrm>
            <a:off x="6098377" y="3"/>
            <a:ext cx="3045627" cy="2030574"/>
            <a:chOff x="-1" y="0"/>
            <a:chExt cx="3045626" cy="2030573"/>
          </a:xfrm>
        </p:grpSpPr>
        <p:sp>
          <p:nvSpPr>
            <p:cNvPr id="116" name="Google Shape;71;p11"/>
            <p:cNvSpPr/>
            <p:nvPr/>
          </p:nvSpPr>
          <p:spPr>
            <a:xfrm>
              <a:off x="2030424" y="10"/>
              <a:ext cx="1015202" cy="1015203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17" name="Google Shape;72;p11"/>
            <p:cNvSpPr/>
            <p:nvPr/>
          </p:nvSpPr>
          <p:spPr>
            <a:xfrm flipH="1">
              <a:off x="1015084" y="-1"/>
              <a:ext cx="1015203" cy="101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18" name="Google Shape;73;p11"/>
            <p:cNvSpPr/>
            <p:nvPr/>
          </p:nvSpPr>
          <p:spPr>
            <a:xfrm flipH="1" rot="10800000">
              <a:off x="1015209" y="102"/>
              <a:ext cx="1015202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19" name="Google Shape;74;p11"/>
            <p:cNvSpPr/>
            <p:nvPr/>
          </p:nvSpPr>
          <p:spPr>
            <a:xfrm rot="10800000">
              <a:off x="-1" y="92"/>
              <a:ext cx="1015203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20" name="Google Shape;75;p11"/>
            <p:cNvSpPr/>
            <p:nvPr/>
          </p:nvSpPr>
          <p:spPr>
            <a:xfrm rot="10800000">
              <a:off x="2030410" y="1015370"/>
              <a:ext cx="1015203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22" name="Title Text"/>
          <p:cNvSpPr txBox="1"/>
          <p:nvPr>
            <p:ph type="title"/>
          </p:nvPr>
        </p:nvSpPr>
        <p:spPr>
          <a:xfrm>
            <a:off x="311698" y="1256049"/>
            <a:ext cx="8520603" cy="2030703"/>
          </a:xfrm>
          <a:prstGeom prst="rect">
            <a:avLst/>
          </a:prstGeom>
        </p:spPr>
        <p:txBody>
          <a:bodyPr anchor="b"/>
          <a:lstStyle>
            <a:lvl1pPr algn="ctr">
              <a:defRPr sz="120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3" name="Body Level One…"/>
          <p:cNvSpPr txBox="1"/>
          <p:nvPr>
            <p:ph type="body" sz="half" idx="1"/>
          </p:nvPr>
        </p:nvSpPr>
        <p:spPr>
          <a:xfrm>
            <a:off x="311698" y="3369224"/>
            <a:ext cx="8520603" cy="1281902"/>
          </a:xfrm>
          <a:prstGeom prst="rect">
            <a:avLst/>
          </a:prstGeom>
        </p:spPr>
        <p:txBody>
          <a:bodyPr/>
          <a:lstStyle>
            <a:lvl1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1pPr>
            <a:lvl2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_HEADER">
    <p:bg>
      <p:bgPr>
        <a:solidFill>
          <a:srgbClr val="2A399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20;p3"/>
          <p:cNvGrpSpPr/>
          <p:nvPr/>
        </p:nvGrpSpPr>
        <p:grpSpPr>
          <a:xfrm>
            <a:off x="6098377" y="3"/>
            <a:ext cx="3045627" cy="2030574"/>
            <a:chOff x="-1" y="0"/>
            <a:chExt cx="3045626" cy="2030573"/>
          </a:xfrm>
        </p:grpSpPr>
        <p:sp>
          <p:nvSpPr>
            <p:cNvPr id="32" name="Google Shape;21;p3"/>
            <p:cNvSpPr/>
            <p:nvPr/>
          </p:nvSpPr>
          <p:spPr>
            <a:xfrm>
              <a:off x="2030424" y="10"/>
              <a:ext cx="1015202" cy="1015203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3" name="Google Shape;22;p3"/>
            <p:cNvSpPr/>
            <p:nvPr/>
          </p:nvSpPr>
          <p:spPr>
            <a:xfrm flipH="1">
              <a:off x="1015084" y="-1"/>
              <a:ext cx="1015203" cy="101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4" name="Google Shape;23;p3"/>
            <p:cNvSpPr/>
            <p:nvPr/>
          </p:nvSpPr>
          <p:spPr>
            <a:xfrm flipH="1" rot="10800000">
              <a:off x="1015209" y="102"/>
              <a:ext cx="1015202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5" name="Google Shape;24;p3"/>
            <p:cNvSpPr/>
            <p:nvPr/>
          </p:nvSpPr>
          <p:spPr>
            <a:xfrm rot="10800000">
              <a:off x="-1" y="92"/>
              <a:ext cx="1015203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6" name="Google Shape;25;p3"/>
            <p:cNvSpPr/>
            <p:nvPr/>
          </p:nvSpPr>
          <p:spPr>
            <a:xfrm rot="10800000">
              <a:off x="2030410" y="1015370"/>
              <a:ext cx="1015203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38" name="Title Text"/>
          <p:cNvSpPr txBox="1"/>
          <p:nvPr>
            <p:ph type="title"/>
          </p:nvPr>
        </p:nvSpPr>
        <p:spPr>
          <a:xfrm>
            <a:off x="598100" y="2152345"/>
            <a:ext cx="8222100" cy="838802"/>
          </a:xfrm>
          <a:prstGeom prst="rect">
            <a:avLst/>
          </a:prstGeom>
        </p:spPr>
        <p:txBody>
          <a:bodyPr anchor="ctr"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" name="Body Level One…"/>
          <p:cNvSpPr txBox="1"/>
          <p:nvPr>
            <p:ph type="body" sz="half" idx="1"/>
          </p:nvPr>
        </p:nvSpPr>
        <p:spPr>
          <a:xfrm>
            <a:off x="311698" y="1229975"/>
            <a:ext cx="3999903" cy="3339001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Google Shape;41;p5"/>
          <p:cNvSpPr txBox="1"/>
          <p:nvPr>
            <p:ph type="body" sz="half" idx="13"/>
          </p:nvPr>
        </p:nvSpPr>
        <p:spPr>
          <a:xfrm>
            <a:off x="4832398" y="1229973"/>
            <a:ext cx="3999903" cy="33390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/>
          <p:nvPr>
            <p:ph type="title"/>
          </p:nvPr>
        </p:nvSpPr>
        <p:spPr>
          <a:xfrm>
            <a:off x="311698" y="555600"/>
            <a:ext cx="2808003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quarter" idx="1"/>
          </p:nvPr>
        </p:nvSpPr>
        <p:spPr>
          <a:xfrm>
            <a:off x="311698" y="1465804"/>
            <a:ext cx="2808003" cy="3103200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MAIN_POINT"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51;p8"/>
          <p:cNvGrpSpPr/>
          <p:nvPr/>
        </p:nvGrpSpPr>
        <p:grpSpPr>
          <a:xfrm>
            <a:off x="6098377" y="3"/>
            <a:ext cx="3045627" cy="2030574"/>
            <a:chOff x="-1" y="0"/>
            <a:chExt cx="3045626" cy="2030573"/>
          </a:xfrm>
        </p:grpSpPr>
        <p:sp>
          <p:nvSpPr>
            <p:cNvPr id="82" name="Google Shape;52;p8"/>
            <p:cNvSpPr/>
            <p:nvPr/>
          </p:nvSpPr>
          <p:spPr>
            <a:xfrm>
              <a:off x="2030424" y="10"/>
              <a:ext cx="1015202" cy="1015203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3" name="Google Shape;53;p8"/>
            <p:cNvSpPr/>
            <p:nvPr/>
          </p:nvSpPr>
          <p:spPr>
            <a:xfrm flipH="1">
              <a:off x="1015084" y="-1"/>
              <a:ext cx="1015203" cy="101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4" name="Google Shape;54;p8"/>
            <p:cNvSpPr/>
            <p:nvPr/>
          </p:nvSpPr>
          <p:spPr>
            <a:xfrm flipH="1" rot="10800000">
              <a:off x="1015209" y="102"/>
              <a:ext cx="1015202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5" name="Google Shape;55;p8"/>
            <p:cNvSpPr/>
            <p:nvPr/>
          </p:nvSpPr>
          <p:spPr>
            <a:xfrm rot="10800000">
              <a:off x="-1" y="92"/>
              <a:ext cx="1015203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6" name="Google Shape;56;p8"/>
            <p:cNvSpPr/>
            <p:nvPr/>
          </p:nvSpPr>
          <p:spPr>
            <a:xfrm rot="10800000">
              <a:off x="2030410" y="1015370"/>
              <a:ext cx="1015203" cy="101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88" name="Title Text"/>
          <p:cNvSpPr txBox="1"/>
          <p:nvPr>
            <p:ph type="title"/>
          </p:nvPr>
        </p:nvSpPr>
        <p:spPr>
          <a:xfrm>
            <a:off x="490250" y="526348"/>
            <a:ext cx="5618701" cy="4090803"/>
          </a:xfrm>
          <a:prstGeom prst="rect">
            <a:avLst/>
          </a:prstGeom>
        </p:spPr>
        <p:txBody>
          <a:bodyPr anchor="ctr"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60;p9"/>
          <p:cNvSpPr/>
          <p:nvPr/>
        </p:nvSpPr>
        <p:spPr>
          <a:xfrm>
            <a:off x="4572000" y="-176"/>
            <a:ext cx="4572000" cy="5143503"/>
          </a:xfrm>
          <a:prstGeom prst="rect">
            <a:avLst/>
          </a:prstGeom>
          <a:solidFill>
            <a:srgbClr val="2A399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97" name="Google Shape;61;p9"/>
          <p:cNvSpPr/>
          <p:nvPr/>
        </p:nvSpPr>
        <p:spPr>
          <a:xfrm>
            <a:off x="5029675" y="4495500"/>
            <a:ext cx="468302" cy="2"/>
          </a:xfrm>
          <a:prstGeom prst="line">
            <a:avLst/>
          </a:prstGeom>
          <a:ln w="1905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265500" y="1151099"/>
            <a:ext cx="4045200" cy="1564503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265500" y="2768999"/>
            <a:ext cx="4045200" cy="1269302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Google Shape;64;p9"/>
          <p:cNvSpPr txBox="1"/>
          <p:nvPr>
            <p:ph type="body" sz="half" idx="13"/>
          </p:nvPr>
        </p:nvSpPr>
        <p:spPr>
          <a:xfrm>
            <a:off x="4939500" y="724198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Body Level One…"/>
          <p:cNvSpPr txBox="1"/>
          <p:nvPr>
            <p:ph type="body" sz="quarter" idx="1"/>
          </p:nvPr>
        </p:nvSpPr>
        <p:spPr>
          <a:xfrm>
            <a:off x="319499" y="4230575"/>
            <a:ext cx="5998803" cy="598802"/>
          </a:xfrm>
          <a:prstGeom prst="rect">
            <a:avLst/>
          </a:prstGeom>
        </p:spPr>
        <p:txBody>
          <a:bodyPr anchor="ctr"/>
          <a:lstStyle>
            <a:lvl1pPr marL="0" indent="22860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29;p4"/>
          <p:cNvGrpSpPr/>
          <p:nvPr/>
        </p:nvGrpSpPr>
        <p:grpSpPr>
          <a:xfrm>
            <a:off x="0" y="3903669"/>
            <a:ext cx="9144000" cy="1239928"/>
            <a:chOff x="0" y="0"/>
            <a:chExt cx="9144000" cy="1239927"/>
          </a:xfrm>
        </p:grpSpPr>
        <p:sp>
          <p:nvSpPr>
            <p:cNvPr id="2" name="Google Shape;30;p4"/>
            <p:cNvSpPr/>
            <p:nvPr/>
          </p:nvSpPr>
          <p:spPr>
            <a:xfrm>
              <a:off x="8154895" y="-1"/>
              <a:ext cx="989102" cy="98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" name="Google Shape;31;p4"/>
            <p:cNvSpPr/>
            <p:nvPr/>
          </p:nvSpPr>
          <p:spPr>
            <a:xfrm flipH="1">
              <a:off x="6181162" y="-1"/>
              <a:ext cx="989103" cy="98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" name="Google Shape;32;p4"/>
            <p:cNvSpPr/>
            <p:nvPr/>
          </p:nvSpPr>
          <p:spPr>
            <a:xfrm>
              <a:off x="7170273" y="0"/>
              <a:ext cx="989103" cy="98790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5" name="Google Shape;33;p4"/>
            <p:cNvSpPr/>
            <p:nvPr/>
          </p:nvSpPr>
          <p:spPr>
            <a:xfrm rot="10800000">
              <a:off x="8154757" y="11"/>
              <a:ext cx="989102" cy="98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" name="Google Shape;34;p4"/>
            <p:cNvSpPr/>
            <p:nvPr/>
          </p:nvSpPr>
          <p:spPr>
            <a:xfrm>
              <a:off x="0" y="987926"/>
              <a:ext cx="9144000" cy="252002"/>
            </a:xfrm>
            <a:prstGeom prst="rect">
              <a:avLst/>
            </a:prstGeom>
            <a:solidFill>
              <a:srgbClr val="2A399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8" name="Title Text"/>
          <p:cNvSpPr txBox="1"/>
          <p:nvPr>
            <p:ph type="title"/>
          </p:nvPr>
        </p:nvSpPr>
        <p:spPr>
          <a:xfrm>
            <a:off x="311698" y="410000"/>
            <a:ext cx="8520603" cy="60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Body Level One…"/>
          <p:cNvSpPr txBox="1"/>
          <p:nvPr>
            <p:ph type="body" idx="1"/>
          </p:nvPr>
        </p:nvSpPr>
        <p:spPr>
          <a:xfrm>
            <a:off x="311698" y="1229875"/>
            <a:ext cx="8520603" cy="333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lide Number"/>
          <p:cNvSpPr txBox="1"/>
          <p:nvPr>
            <p:ph type="sldNum" sz="quarter" idx="2"/>
          </p:nvPr>
        </p:nvSpPr>
        <p:spPr>
          <a:xfrm>
            <a:off x="8672320" y="4680366"/>
            <a:ext cx="336811" cy="335249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1pPr>
      <a:lvl2pPr marL="1005114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6pPr>
      <a:lvl7pPr marL="3291113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7pPr>
      <a:lvl8pPr marL="37483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8pPr>
      <a:lvl9pPr marL="42055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34343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85;p13"/>
          <p:cNvSpPr txBox="1"/>
          <p:nvPr>
            <p:ph type="ctrTitle"/>
          </p:nvPr>
        </p:nvSpPr>
        <p:spPr>
          <a:xfrm>
            <a:off x="598100" y="1775222"/>
            <a:ext cx="8222099" cy="838800"/>
          </a:xfrm>
          <a:prstGeom prst="rect">
            <a:avLst/>
          </a:prstGeom>
        </p:spPr>
        <p:txBody>
          <a:bodyPr/>
          <a:lstStyle>
            <a:lvl1pPr defTabSz="896111">
              <a:defRPr sz="4100"/>
            </a:lvl1pPr>
          </a:lstStyle>
          <a:p>
            <a:pPr/>
            <a:r>
              <a:t>Protecting sex crime victim privacy</a:t>
            </a:r>
          </a:p>
        </p:txBody>
      </p:sp>
      <p:sp>
        <p:nvSpPr>
          <p:cNvPr id="141" name="Google Shape;86;p13"/>
          <p:cNvSpPr txBox="1"/>
          <p:nvPr>
            <p:ph type="subTitle" sz="quarter" idx="1"/>
          </p:nvPr>
        </p:nvSpPr>
        <p:spPr>
          <a:xfrm>
            <a:off x="598088" y="2715911"/>
            <a:ext cx="8222099" cy="432900"/>
          </a:xfrm>
          <a:prstGeom prst="rect">
            <a:avLst/>
          </a:prstGeom>
        </p:spPr>
        <p:txBody>
          <a:bodyPr/>
          <a:lstStyle>
            <a:lvl1pPr marL="0" indent="0" defTabSz="704087">
              <a:defRPr sz="1600"/>
            </a:lvl1pPr>
          </a:lstStyle>
          <a:p>
            <a:pPr/>
            <a:r>
              <a:t>Valerie Cochran, Esq.    University of North Georgia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title"/>
          </p:nvPr>
        </p:nvSpPr>
        <p:spPr>
          <a:xfrm>
            <a:off x="311699" y="410000"/>
            <a:ext cx="8520602" cy="607802"/>
          </a:xfrm>
          <a:prstGeom prst="rect">
            <a:avLst/>
          </a:prstGeom>
        </p:spPr>
        <p:txBody>
          <a:bodyPr/>
          <a:lstStyle>
            <a:lvl1pPr defTabSz="850391">
              <a:defRPr sz="2700"/>
            </a:lvl1pPr>
          </a:lstStyle>
          <a:p>
            <a:pPr/>
            <a:r>
              <a:t>FL continued</a:t>
            </a:r>
          </a:p>
        </p:txBody>
      </p:sp>
      <p:sp>
        <p:nvSpPr>
          <p:cNvPr id="178" name="Text Placeholder 2"/>
          <p:cNvSpPr txBox="1"/>
          <p:nvPr>
            <p:ph type="body" idx="1"/>
          </p:nvPr>
        </p:nvSpPr>
        <p:spPr>
          <a:xfrm>
            <a:off x="311699" y="1229873"/>
            <a:ext cx="8520602" cy="3339003"/>
          </a:xfrm>
          <a:prstGeom prst="rect">
            <a:avLst/>
          </a:prstGeom>
        </p:spPr>
        <p:txBody>
          <a:bodyPr/>
          <a:lstStyle/>
          <a:p>
            <a:pPr/>
            <a:r>
              <a:t> Petitions to reveal</a:t>
            </a:r>
          </a:p>
          <a:p>
            <a:pPr lvl="1" marL="914400" indent="-317500">
              <a:lnSpc>
                <a:spcPct val="100000"/>
              </a:lnSpc>
              <a:buSzPts val="1400"/>
              <a:defRPr sz="1400"/>
            </a:pPr>
            <a:r>
              <a:t>Victim’s identity is not already known in the community;</a:t>
            </a:r>
          </a:p>
          <a:p>
            <a:pPr lvl="1" marL="914400" indent="-317500">
              <a:lnSpc>
                <a:spcPct val="100000"/>
              </a:lnSpc>
              <a:buSzPts val="1400"/>
              <a:defRPr sz="1400"/>
            </a:pPr>
            <a:r>
              <a:t>Victim has not called public attention to the offense;</a:t>
            </a:r>
          </a:p>
          <a:p>
            <a:pPr lvl="1" marL="914400" indent="-317500">
              <a:lnSpc>
                <a:spcPct val="100000"/>
              </a:lnSpc>
              <a:buSzPts val="1400"/>
              <a:defRPr sz="1400"/>
            </a:pPr>
            <a:r>
              <a:t>Victim’s identity is not a reasonable subject of public concern otherwise;</a:t>
            </a:r>
          </a:p>
          <a:p>
            <a:pPr lvl="1" marL="914400" indent="-317500">
              <a:lnSpc>
                <a:spcPct val="100000"/>
              </a:lnSpc>
              <a:buSzPts val="1400"/>
              <a:defRPr sz="1400"/>
            </a:pPr>
            <a:r>
              <a:t>Disclosure would offend a reasonable person; </a:t>
            </a:r>
          </a:p>
          <a:p>
            <a:pPr lvl="2" marL="0" indent="1054100">
              <a:lnSpc>
                <a:spcPct val="100000"/>
              </a:lnSpc>
              <a:buSzTx/>
              <a:buNone/>
              <a:defRPr sz="1400"/>
            </a:pPr>
            <a:r>
              <a:t>And </a:t>
            </a:r>
          </a:p>
          <a:p>
            <a:pPr lvl="2" marL="1371600" indent="-317500">
              <a:lnSpc>
                <a:spcPct val="100000"/>
              </a:lnSpc>
              <a:buSzPts val="1400"/>
              <a:defRPr sz="1400"/>
            </a:pPr>
            <a:r>
              <a:t>Endanger the victim’s safety because the assailant is unknown to the victim and hasn’t been apprehended</a:t>
            </a:r>
          </a:p>
          <a:p>
            <a:pPr lvl="2" marL="1371600" indent="-317500">
              <a:lnSpc>
                <a:spcPct val="100000"/>
              </a:lnSpc>
              <a:buSzPts val="1400"/>
              <a:defRPr sz="1400"/>
            </a:pPr>
            <a:r>
              <a:t>Endanger the victim due to retaliation, harassment or intimidation;</a:t>
            </a:r>
          </a:p>
          <a:p>
            <a:pPr lvl="2" marL="1371600" indent="-317500">
              <a:lnSpc>
                <a:spcPct val="100000"/>
              </a:lnSpc>
              <a:buSzPts val="1400"/>
              <a:defRPr sz="1400"/>
            </a:pPr>
            <a:r>
              <a:t>Cause severe emotional or mental harm;</a:t>
            </a:r>
          </a:p>
          <a:p>
            <a:pPr lvl="2" marL="1371600" indent="-317500">
              <a:lnSpc>
                <a:spcPct val="100000"/>
              </a:lnSpc>
              <a:buSzPts val="1400"/>
              <a:defRPr sz="1400"/>
            </a:pPr>
            <a:r>
              <a:t>Cause the victim to be unwilling to testify; </a:t>
            </a:r>
          </a:p>
          <a:p>
            <a:pPr lvl="2" marL="1371600" indent="-317500">
              <a:lnSpc>
                <a:spcPct val="100000"/>
              </a:lnSpc>
              <a:buSzPts val="1400"/>
              <a:defRPr sz="1400"/>
            </a:pPr>
            <a:r>
              <a:t>Or be inappropriate for good cause.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xfrm>
            <a:off x="311699" y="410000"/>
            <a:ext cx="8520602" cy="607802"/>
          </a:xfrm>
          <a:prstGeom prst="rect">
            <a:avLst/>
          </a:prstGeom>
        </p:spPr>
        <p:txBody>
          <a:bodyPr/>
          <a:lstStyle>
            <a:lvl1pPr defTabSz="850391">
              <a:defRPr sz="2700"/>
            </a:lvl1pPr>
          </a:lstStyle>
          <a:p>
            <a:pPr/>
            <a:r>
              <a:t>Path forward</a:t>
            </a:r>
          </a:p>
        </p:txBody>
      </p:sp>
      <p:sp>
        <p:nvSpPr>
          <p:cNvPr id="181" name="Text Placeholder 2"/>
          <p:cNvSpPr txBox="1"/>
          <p:nvPr>
            <p:ph type="body" idx="1"/>
          </p:nvPr>
        </p:nvSpPr>
        <p:spPr>
          <a:xfrm>
            <a:off x="311699" y="1229873"/>
            <a:ext cx="8520602" cy="3339003"/>
          </a:xfrm>
          <a:prstGeom prst="rect">
            <a:avLst/>
          </a:prstGeom>
        </p:spPr>
        <p:txBody>
          <a:bodyPr/>
          <a:lstStyle/>
          <a:p>
            <a:pPr/>
            <a:r>
              <a:t>Apply to both juvenile and adult victims,</a:t>
            </a:r>
          </a:p>
          <a:p>
            <a:pPr/>
            <a:r>
              <a:t>Prevent victim’s identity from entering the public domain, </a:t>
            </a:r>
          </a:p>
          <a:p>
            <a:pPr/>
            <a:r>
              <a:t>Affirmative duty for all involved personnel, </a:t>
            </a:r>
          </a:p>
          <a:p>
            <a:pPr/>
            <a:r>
              <a:t>Gag order for those involved in court proceedings,</a:t>
            </a:r>
          </a:p>
          <a:p>
            <a:pPr/>
            <a:r>
              <a:t>Provide for sealing of court files and creation of redacted copies, </a:t>
            </a:r>
          </a:p>
          <a:p>
            <a:pPr/>
            <a:r>
              <a:t>Amend open records act to:</a:t>
            </a:r>
          </a:p>
          <a:p>
            <a:pPr lvl="1" marL="914400" indent="-317500">
              <a:spcBef>
                <a:spcPts val="1600"/>
              </a:spcBef>
              <a:buSzPts val="1400"/>
              <a:defRPr sz="1400"/>
            </a:pPr>
            <a:r>
              <a:t>provide exemption for all types of evidence </a:t>
            </a:r>
          </a:p>
          <a:p>
            <a:pPr lvl="1" marL="914400" indent="-317500">
              <a:spcBef>
                <a:spcPts val="1600"/>
              </a:spcBef>
              <a:buSzPts val="1400"/>
              <a:defRPr sz="1400"/>
            </a:pPr>
            <a:r>
              <a:t>provide exemptions for cases referred for prosecution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xfrm>
            <a:off x="311699" y="410000"/>
            <a:ext cx="8520602" cy="607802"/>
          </a:xfrm>
          <a:prstGeom prst="rect">
            <a:avLst/>
          </a:prstGeom>
        </p:spPr>
        <p:txBody>
          <a:bodyPr/>
          <a:lstStyle/>
          <a:p>
            <a:pPr defTabSz="850391">
              <a:defRPr sz="2700"/>
            </a:pPr>
          </a:p>
        </p:txBody>
      </p:sp>
      <p:sp>
        <p:nvSpPr>
          <p:cNvPr id="184" name="Text Placeholder 2"/>
          <p:cNvSpPr txBox="1"/>
          <p:nvPr>
            <p:ph type="body" idx="1"/>
          </p:nvPr>
        </p:nvSpPr>
        <p:spPr>
          <a:xfrm>
            <a:off x="311699" y="1229873"/>
            <a:ext cx="8520602" cy="3339003"/>
          </a:xfrm>
          <a:prstGeom prst="rect">
            <a:avLst/>
          </a:prstGeom>
        </p:spPr>
        <p:txBody>
          <a:bodyPr/>
          <a:lstStyle/>
          <a:p>
            <a:pPr/>
            <a:r>
              <a:t>Apply to all forms of communication, </a:t>
            </a:r>
          </a:p>
          <a:p>
            <a:pPr/>
            <a:r>
              <a:t>Apply to private citizens and the media equally,</a:t>
            </a:r>
          </a:p>
          <a:p>
            <a:pPr/>
            <a:r>
              <a:t>Provide relief valve similar to Florida’s</a:t>
            </a:r>
          </a:p>
          <a:p>
            <a:pPr/>
            <a:r>
              <a:t>Require an individualized assessment of whether a reasonable person would find the publication highly offensive, </a:t>
            </a:r>
          </a:p>
          <a:p>
            <a:pPr/>
            <a:r>
              <a:t>Provide significant consequences.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09;p17"/>
          <p:cNvSpPr txBox="1"/>
          <p:nvPr>
            <p:ph type="title"/>
          </p:nvPr>
        </p:nvSpPr>
        <p:spPr>
          <a:xfrm>
            <a:off x="311699" y="410000"/>
            <a:ext cx="8520602" cy="607802"/>
          </a:xfrm>
          <a:prstGeom prst="rect">
            <a:avLst/>
          </a:prstGeom>
        </p:spPr>
        <p:txBody>
          <a:bodyPr/>
          <a:lstStyle>
            <a:lvl1pPr defTabSz="850391">
              <a:defRPr sz="2700"/>
            </a:lvl1pPr>
          </a:lstStyle>
          <a:p>
            <a:pPr/>
            <a:r>
              <a:t>Marsy’s Laws</a:t>
            </a:r>
          </a:p>
        </p:txBody>
      </p:sp>
      <p:sp>
        <p:nvSpPr>
          <p:cNvPr id="144" name="Google Shape;110;p17"/>
          <p:cNvSpPr txBox="1"/>
          <p:nvPr>
            <p:ph type="body" idx="1"/>
          </p:nvPr>
        </p:nvSpPr>
        <p:spPr>
          <a:xfrm>
            <a:off x="311699" y="1229873"/>
            <a:ext cx="8520602" cy="333900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600"/>
              </a:spcBef>
              <a:buSzTx/>
              <a:buNone/>
            </a:lvl1pPr>
          </a:lstStyle>
          <a:p>
            <a:pPr/>
            <a:r>
              <a:t>Don’t contain anything about protecting identities or identifying information from publication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"/>
          <p:cNvSpPr txBox="1"/>
          <p:nvPr>
            <p:ph type="title"/>
          </p:nvPr>
        </p:nvSpPr>
        <p:spPr>
          <a:xfrm>
            <a:off x="311699" y="410000"/>
            <a:ext cx="8520602" cy="607802"/>
          </a:xfrm>
          <a:prstGeom prst="rect">
            <a:avLst/>
          </a:prstGeom>
        </p:spPr>
        <p:txBody>
          <a:bodyPr/>
          <a:lstStyle>
            <a:lvl1pPr defTabSz="850391">
              <a:defRPr sz="2700"/>
            </a:lvl1pPr>
          </a:lstStyle>
          <a:p>
            <a:pPr/>
            <a:r>
              <a:t>Crime Victims Bill of Rights </a:t>
            </a:r>
          </a:p>
        </p:txBody>
      </p:sp>
      <p:sp>
        <p:nvSpPr>
          <p:cNvPr id="147" name="Text Placeholder 2"/>
          <p:cNvSpPr txBox="1"/>
          <p:nvPr>
            <p:ph type="body" idx="1"/>
          </p:nvPr>
        </p:nvSpPr>
        <p:spPr>
          <a:xfrm>
            <a:off x="311699" y="1229873"/>
            <a:ext cx="8520602" cy="3339003"/>
          </a:xfrm>
          <a:prstGeom prst="rect">
            <a:avLst/>
          </a:prstGeom>
        </p:spPr>
        <p:txBody>
          <a:bodyPr/>
          <a:lstStyle/>
          <a:p>
            <a:pPr marL="443483" indent="-332613" defTabSz="886967">
              <a:buSzPts val="1700"/>
              <a:defRPr sz="1700">
                <a:solidFill>
                  <a:srgbClr val="FF0000"/>
                </a:solidFill>
              </a:defRPr>
            </a:pPr>
            <a:r>
              <a:t>scheduled court proceedings;</a:t>
            </a:r>
          </a:p>
          <a:p>
            <a:pPr marL="443483" indent="-332613" defTabSz="886967">
              <a:buSzPts val="1700"/>
              <a:defRPr sz="1700">
                <a:solidFill>
                  <a:srgbClr val="FF0000"/>
                </a:solidFill>
              </a:defRPr>
            </a:pPr>
            <a:r>
              <a:t>custodial status of the accused;</a:t>
            </a:r>
          </a:p>
          <a:p>
            <a:pPr marL="443483" indent="-332613" defTabSz="886967">
              <a:buSzPts val="1700"/>
              <a:defRPr sz="1700">
                <a:solidFill>
                  <a:srgbClr val="FF0000"/>
                </a:solidFill>
              </a:defRPr>
            </a:pPr>
            <a:r>
              <a:t>court proceedings unless excluded by law;</a:t>
            </a:r>
          </a:p>
          <a:p>
            <a:pPr marL="443483" indent="-332613" defTabSz="886967">
              <a:buSzPts val="1700"/>
              <a:defRPr sz="1700">
                <a:solidFill>
                  <a:srgbClr val="FF0000"/>
                </a:solidFill>
              </a:defRPr>
            </a:pPr>
            <a:r>
              <a:t>court proceedings about the custodial status, plea deals or sentencing of the accused;</a:t>
            </a:r>
          </a:p>
          <a:p>
            <a:pPr marL="443483" indent="-332613" defTabSz="886967">
              <a:buSzPts val="1700"/>
              <a:defRPr sz="1700"/>
            </a:pPr>
            <a:r>
              <a:t>objection during parole proceedings;</a:t>
            </a:r>
          </a:p>
          <a:p>
            <a:pPr marL="443483" indent="-332613" defTabSz="886967">
              <a:buSzPts val="1700"/>
              <a:defRPr sz="1700"/>
            </a:pPr>
            <a:r>
              <a:t>speak with the prosecutor;</a:t>
            </a:r>
          </a:p>
          <a:p>
            <a:pPr marL="443483" indent="-332613" defTabSz="886967">
              <a:buSzPts val="1700"/>
              <a:defRPr sz="1700"/>
            </a:pPr>
            <a:r>
              <a:t>to restitution;</a:t>
            </a:r>
          </a:p>
          <a:p>
            <a:pPr marL="443483" indent="-332613" defTabSz="886967">
              <a:buSzPts val="1700"/>
              <a:defRPr sz="1700"/>
            </a:pPr>
            <a:r>
              <a:t>case resolved without unreasonable delay; and</a:t>
            </a:r>
          </a:p>
          <a:p>
            <a:pPr marL="443483" indent="-332613" defTabSz="886967">
              <a:buSzPts val="1700"/>
              <a:defRPr sz="1700"/>
            </a:pPr>
            <a:r>
              <a:t>treated with dignity and respect by all criminal justice agencies involved.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 txBox="1"/>
          <p:nvPr>
            <p:ph type="title"/>
          </p:nvPr>
        </p:nvSpPr>
        <p:spPr>
          <a:xfrm>
            <a:off x="311699" y="410000"/>
            <a:ext cx="8520602" cy="607802"/>
          </a:xfrm>
          <a:prstGeom prst="rect">
            <a:avLst/>
          </a:prstGeom>
        </p:spPr>
        <p:txBody>
          <a:bodyPr/>
          <a:lstStyle>
            <a:lvl1pPr defTabSz="850391">
              <a:defRPr sz="2700"/>
            </a:lvl1pPr>
          </a:lstStyle>
          <a:p>
            <a:pPr/>
            <a:r>
              <a:t>History of Victim Privacy in Georgia</a:t>
            </a:r>
          </a:p>
        </p:txBody>
      </p:sp>
      <p:sp>
        <p:nvSpPr>
          <p:cNvPr id="150" name="Text Placeholder 2"/>
          <p:cNvSpPr txBox="1"/>
          <p:nvPr>
            <p:ph type="body" idx="1"/>
          </p:nvPr>
        </p:nvSpPr>
        <p:spPr>
          <a:xfrm>
            <a:off x="311699" y="1229873"/>
            <a:ext cx="8520602" cy="333900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t>zone of privacy since at least 1905</a:t>
            </a:r>
          </a:p>
          <a:p>
            <a:pPr>
              <a:lnSpc>
                <a:spcPct val="100000"/>
              </a:lnSpc>
            </a:pPr>
            <a:r>
              <a:t>70’s nationwide- women’s rights activists convinced media to voluntarily refrain from identifying victims where the publication was otherwise legal</a:t>
            </a:r>
          </a:p>
          <a:p>
            <a:pPr>
              <a:lnSpc>
                <a:spcPct val="100000"/>
              </a:lnSpc>
            </a:pPr>
            <a:r>
              <a:t>unchallenged until 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03;p16"/>
          <p:cNvSpPr txBox="1"/>
          <p:nvPr>
            <p:ph type="title"/>
          </p:nvPr>
        </p:nvSpPr>
        <p:spPr>
          <a:xfrm>
            <a:off x="311699" y="410000"/>
            <a:ext cx="8520602" cy="607802"/>
          </a:xfrm>
          <a:prstGeom prst="rect">
            <a:avLst/>
          </a:prstGeom>
        </p:spPr>
        <p:txBody>
          <a:bodyPr/>
          <a:lstStyle>
            <a:lvl1pPr defTabSz="850391">
              <a:defRPr sz="2700"/>
            </a:lvl1pPr>
          </a:lstStyle>
          <a:p>
            <a:pPr/>
            <a:r>
              <a:t>US Supreme Court</a:t>
            </a:r>
          </a:p>
        </p:txBody>
      </p:sp>
      <p:sp>
        <p:nvSpPr>
          <p:cNvPr id="155" name="Google Shape;104;p16"/>
          <p:cNvSpPr txBox="1"/>
          <p:nvPr>
            <p:ph type="body" idx="1"/>
          </p:nvPr>
        </p:nvSpPr>
        <p:spPr>
          <a:xfrm>
            <a:off x="311699" y="1229873"/>
            <a:ext cx="8520602" cy="33390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1st amendment freedom of the press</a:t>
            </a:r>
          </a:p>
          <a:p>
            <a:pPr marL="0" indent="0">
              <a:spcBef>
                <a:spcPts val="1600"/>
              </a:spcBef>
              <a:buSzTx/>
              <a:buNone/>
            </a:pPr>
            <a:r>
              <a:t>Interest in open and transparent government processes creates a public interest in victim ID</a:t>
            </a:r>
          </a:p>
          <a:p>
            <a:pPr marL="0" indent="0">
              <a:spcBef>
                <a:spcPts val="1600"/>
              </a:spcBef>
              <a:buSzTx/>
              <a:buNone/>
            </a:pPr>
            <a:r>
              <a:t>Once the name and identifying details are out of the bag there’s no putting them back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 txBox="1"/>
          <p:nvPr>
            <p:ph type="title"/>
          </p:nvPr>
        </p:nvSpPr>
        <p:spPr>
          <a:xfrm>
            <a:off x="311699" y="410000"/>
            <a:ext cx="8520602" cy="607802"/>
          </a:xfrm>
          <a:prstGeom prst="rect">
            <a:avLst/>
          </a:prstGeom>
        </p:spPr>
        <p:txBody>
          <a:bodyPr/>
          <a:lstStyle>
            <a:lvl1pPr defTabSz="850391">
              <a:defRPr sz="2700"/>
            </a:lvl1pPr>
          </a:lstStyle>
          <a:p>
            <a:pPr/>
            <a:r>
              <a:t>Case law</a:t>
            </a:r>
          </a:p>
        </p:txBody>
      </p:sp>
      <p:sp>
        <p:nvSpPr>
          <p:cNvPr id="158" name="Text Placeholder 2"/>
          <p:cNvSpPr txBox="1"/>
          <p:nvPr>
            <p:ph type="body" idx="1"/>
          </p:nvPr>
        </p:nvSpPr>
        <p:spPr>
          <a:xfrm>
            <a:off x="311699" y="1229873"/>
            <a:ext cx="8520602" cy="3339003"/>
          </a:xfrm>
          <a:prstGeom prst="rect">
            <a:avLst/>
          </a:prstGeom>
        </p:spPr>
        <p:txBody>
          <a:bodyPr/>
          <a:lstStyle/>
          <a:p>
            <a:pPr/>
            <a:r>
              <a:t>Florida Star 1989 – ID released via lawfully obtained police report</a:t>
            </a:r>
          </a:p>
          <a:p>
            <a:pPr/>
            <a:r>
              <a:t>Doe v BoR 1994 – reported to campus police, decided not to prosecute, FOIA</a:t>
            </a:r>
          </a:p>
          <a:p>
            <a:pPr/>
            <a:r>
              <a:t>Globe 1994 – ID already released in British newspapers</a:t>
            </a:r>
          </a:p>
          <a:p>
            <a:pPr/>
            <a:r>
              <a:t>Dye 2001 – legally obtained info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1"/>
          <p:cNvSpPr txBox="1"/>
          <p:nvPr>
            <p:ph type="title"/>
          </p:nvPr>
        </p:nvSpPr>
        <p:spPr>
          <a:xfrm>
            <a:off x="311699" y="410000"/>
            <a:ext cx="8520602" cy="607802"/>
          </a:xfrm>
          <a:prstGeom prst="rect">
            <a:avLst/>
          </a:prstGeom>
        </p:spPr>
        <p:txBody>
          <a:bodyPr/>
          <a:lstStyle>
            <a:lvl1pPr defTabSz="850391">
              <a:defRPr sz="2700"/>
            </a:lvl1pPr>
          </a:lstStyle>
          <a:p>
            <a:pPr/>
            <a:r>
              <a:t>GA Juvenile Law</a:t>
            </a:r>
          </a:p>
        </p:txBody>
      </p:sp>
      <p:sp>
        <p:nvSpPr>
          <p:cNvPr id="163" name="Text Placeholder 2"/>
          <p:cNvSpPr txBox="1"/>
          <p:nvPr>
            <p:ph type="body" idx="1"/>
          </p:nvPr>
        </p:nvSpPr>
        <p:spPr>
          <a:xfrm>
            <a:off x="311699" y="1229873"/>
            <a:ext cx="8520602" cy="3339003"/>
          </a:xfrm>
          <a:prstGeom prst="rect">
            <a:avLst/>
          </a:prstGeom>
        </p:spPr>
        <p:txBody>
          <a:bodyPr/>
          <a:lstStyle/>
          <a:p>
            <a:pPr/>
            <a:r>
              <a:t>Provides accused ID privacy </a:t>
            </a:r>
          </a:p>
          <a:p>
            <a:pPr/>
            <a:r>
              <a:t>Exclude anyone from court room if needed for victim participation</a:t>
            </a:r>
          </a:p>
          <a:p>
            <a:pPr/>
            <a:r>
              <a:t>Order media not release the identifying information of any child involved in a public hearing</a:t>
            </a:r>
          </a:p>
          <a:p>
            <a:pPr/>
            <a:r>
              <a:t>“seal any record containing information identifying a victim of an act which, if done by an adult, would constitute a sexual offense under Chapter 6 of Title 16.” </a:t>
            </a:r>
          </a:p>
          <a:p>
            <a:pPr lvl="1" marL="914400" indent="-317500">
              <a:spcBef>
                <a:spcPts val="1600"/>
              </a:spcBef>
              <a:buSzPts val="1400"/>
              <a:defRPr sz="1400"/>
            </a:pPr>
            <a:r>
              <a:t>rape, sodomy, statutory rape and child molestation. </a:t>
            </a:r>
          </a:p>
          <a:p>
            <a:pPr lvl="1" marL="914400" indent="-317500">
              <a:spcBef>
                <a:spcPts val="1600"/>
              </a:spcBef>
              <a:buSzPts val="1400"/>
              <a:defRPr sz="1400"/>
            </a:pPr>
            <a:r>
              <a:t>possible punishment is 20 days in confinement or a fine up to $1,000.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1"/>
          <p:cNvSpPr txBox="1"/>
          <p:nvPr>
            <p:ph type="title"/>
          </p:nvPr>
        </p:nvSpPr>
        <p:spPr>
          <a:xfrm>
            <a:off x="311699" y="410000"/>
            <a:ext cx="8520602" cy="607802"/>
          </a:xfrm>
          <a:prstGeom prst="rect">
            <a:avLst/>
          </a:prstGeom>
        </p:spPr>
        <p:txBody>
          <a:bodyPr/>
          <a:lstStyle>
            <a:lvl1pPr defTabSz="850391">
              <a:defRPr sz="2700"/>
            </a:lvl1pPr>
          </a:lstStyle>
          <a:p>
            <a:pPr/>
            <a:r>
              <a:t>Federal Law</a:t>
            </a:r>
          </a:p>
        </p:txBody>
      </p:sp>
      <p:sp>
        <p:nvSpPr>
          <p:cNvPr id="168" name="Text Placeholder 2"/>
          <p:cNvSpPr txBox="1"/>
          <p:nvPr>
            <p:ph type="body" idx="1"/>
          </p:nvPr>
        </p:nvSpPr>
        <p:spPr>
          <a:xfrm>
            <a:off x="311699" y="1229873"/>
            <a:ext cx="8520602" cy="3339003"/>
          </a:xfrm>
          <a:prstGeom prst="rect">
            <a:avLst/>
          </a:prstGeom>
        </p:spPr>
        <p:txBody>
          <a:bodyPr/>
          <a:lstStyle/>
          <a:p>
            <a:pPr/>
            <a:r>
              <a:t>Creates an affirmative duty to keep all documents containing a child victim’s information secure</a:t>
            </a:r>
          </a:p>
          <a:p>
            <a:pPr lvl="1" marL="914400" indent="-317500">
              <a:spcBef>
                <a:spcPts val="1600"/>
              </a:spcBef>
              <a:buSzPts val="1400"/>
              <a:defRPr sz="1400"/>
            </a:pPr>
            <a:r>
              <a:t>all persons involved in the case, including court employees and members of the jury</a:t>
            </a:r>
          </a:p>
          <a:p>
            <a:pPr/>
            <a:r>
              <a:t>Documents filed in court are automatically sealed</a:t>
            </a:r>
          </a:p>
          <a:p>
            <a:pPr/>
            <a:r>
              <a:t>Close the courtroom to anyone who does not have a direct interest in the case if would cause the child substantial psychological harm or impair the child’s ability to testify</a:t>
            </a:r>
          </a:p>
          <a:p>
            <a:pPr/>
            <a:r>
              <a:t>Limited only to juvenile sex crime victims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"/>
          <p:cNvSpPr txBox="1"/>
          <p:nvPr>
            <p:ph type="title"/>
          </p:nvPr>
        </p:nvSpPr>
        <p:spPr>
          <a:xfrm>
            <a:off x="311699" y="410000"/>
            <a:ext cx="8520602" cy="607802"/>
          </a:xfrm>
          <a:prstGeom prst="rect">
            <a:avLst/>
          </a:prstGeom>
        </p:spPr>
        <p:txBody>
          <a:bodyPr/>
          <a:lstStyle>
            <a:lvl1pPr defTabSz="850391">
              <a:defRPr sz="2700"/>
            </a:lvl1pPr>
          </a:lstStyle>
          <a:p>
            <a:pPr/>
            <a:r>
              <a:t>Florida Law</a:t>
            </a:r>
          </a:p>
        </p:txBody>
      </p:sp>
      <p:sp>
        <p:nvSpPr>
          <p:cNvPr id="173" name="Text Placeholder 2"/>
          <p:cNvSpPr txBox="1"/>
          <p:nvPr>
            <p:ph type="body" idx="1"/>
          </p:nvPr>
        </p:nvSpPr>
        <p:spPr>
          <a:xfrm>
            <a:off x="311699" y="1229873"/>
            <a:ext cx="8520602" cy="333900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t>Children and adult victims</a:t>
            </a:r>
          </a:p>
          <a:p>
            <a:pPr>
              <a:lnSpc>
                <a:spcPct val="100000"/>
              </a:lnSpc>
            </a:pPr>
            <a:r>
              <a:t>Exempt from open records act</a:t>
            </a:r>
          </a:p>
          <a:p>
            <a:pPr>
              <a:lnSpc>
                <a:spcPct val="100000"/>
              </a:lnSpc>
            </a:pPr>
            <a:r>
              <a:t>All court personnel have affirmative duty</a:t>
            </a:r>
          </a:p>
          <a:p>
            <a:pPr/>
            <a:r>
              <a:t>Order those present during trial to refrain from disclosing any identifying information about the victim without the victim’s written consent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2A3990"/>
      </a:lt1>
      <a:dk2>
        <a:srgbClr val="A7A7A7"/>
      </a:dk2>
      <a:lt2>
        <a:srgbClr val="535353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0000FF"/>
      </a:hlink>
      <a:folHlink>
        <a:srgbClr val="FF00FF"/>
      </a:folHlink>
    </a:clrScheme>
    <a:fontScheme name="Geometric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Geometr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A3990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0000FF"/>
      </a:hlink>
      <a:folHlink>
        <a:srgbClr val="FF00FF"/>
      </a:folHlink>
    </a:clrScheme>
    <a:fontScheme name="Geometric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Geometr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A3990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