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9" r:id="rId1"/>
  </p:sldMasterIdLst>
  <p:sldIdLst>
    <p:sldId id="256" r:id="rId2"/>
    <p:sldId id="257" r:id="rId3"/>
    <p:sldId id="258" r:id="rId4"/>
    <p:sldId id="260" r:id="rId5"/>
    <p:sldId id="271" r:id="rId6"/>
    <p:sldId id="272"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smtClean="0"/>
              <a:t>10/23/2019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62170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1359081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7129632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1214490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034661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1CF1133-3259-4C45-BABA-5B62D9C6F78D}" type="datetimeFigureOut">
              <a:rPr lang="en-US" smtClean="0"/>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682662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1CF1133-3259-4C45-BABA-5B62D9C6F78D}" type="datetimeFigureOut">
              <a:rPr lang="en-US" smtClean="0"/>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2861888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23338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1602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9917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smtClean="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0009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8614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10/23/2019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294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400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10/23/2019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069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908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118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smtClean="0"/>
              <a:t>10/23/2019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72177236"/>
      </p:ext>
    </p:extLst>
  </p:cSld>
  <p:clrMap bg1="dk1" tx1="lt1" bg2="dk2" tx2="lt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 id="2147483903" r:id="rId14"/>
    <p:sldLayoutId id="2147483904" r:id="rId15"/>
    <p:sldLayoutId id="2147483905" r:id="rId16"/>
    <p:sldLayoutId id="2147483906"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0407" y="417545"/>
            <a:ext cx="9144000" cy="1641490"/>
          </a:xfrm>
        </p:spPr>
        <p:txBody>
          <a:bodyPr>
            <a:normAutofit/>
          </a:bodyPr>
          <a:lstStyle/>
          <a:p>
            <a:pPr algn="ctr"/>
            <a:r>
              <a:rPr lang="en-US" sz="4800" b="1" dirty="0" smtClean="0">
                <a:solidFill>
                  <a:srgbClr val="FFFF00"/>
                </a:solidFill>
              </a:rPr>
              <a:t>Police body camera effectiveness: </a:t>
            </a:r>
            <a:br>
              <a:rPr lang="en-US" sz="4800" b="1" dirty="0" smtClean="0">
                <a:solidFill>
                  <a:srgbClr val="FFFF00"/>
                </a:solidFill>
              </a:rPr>
            </a:br>
            <a:r>
              <a:rPr lang="en-US" sz="4800" b="1" dirty="0" smtClean="0">
                <a:solidFill>
                  <a:srgbClr val="FFFF00"/>
                </a:solidFill>
              </a:rPr>
              <a:t>Myth or Reality?</a:t>
            </a:r>
            <a:endParaRPr lang="en-US" sz="4800" b="1" dirty="0">
              <a:solidFill>
                <a:srgbClr val="FFFF00"/>
              </a:solidFill>
            </a:endParaRPr>
          </a:p>
        </p:txBody>
      </p:sp>
      <p:sp>
        <p:nvSpPr>
          <p:cNvPr id="3" name="Subtitle 2"/>
          <p:cNvSpPr>
            <a:spLocks noGrp="1"/>
          </p:cNvSpPr>
          <p:nvPr>
            <p:ph type="subTitle" idx="1"/>
          </p:nvPr>
        </p:nvSpPr>
        <p:spPr>
          <a:xfrm>
            <a:off x="1736834" y="3652334"/>
            <a:ext cx="9144000" cy="754025"/>
          </a:xfrm>
        </p:spPr>
        <p:txBody>
          <a:bodyPr>
            <a:normAutofit fontScale="77500" lnSpcReduction="20000"/>
          </a:bodyPr>
          <a:lstStyle/>
          <a:p>
            <a:pPr algn="ctr"/>
            <a:r>
              <a:rPr lang="en-US" dirty="0" smtClean="0">
                <a:solidFill>
                  <a:srgbClr val="FFFF00"/>
                </a:solidFill>
              </a:rPr>
              <a:t>Dr. Jason Armstrong</a:t>
            </a:r>
          </a:p>
          <a:p>
            <a:pPr algn="ctr"/>
            <a:r>
              <a:rPr lang="en-US" dirty="0" smtClean="0">
                <a:solidFill>
                  <a:srgbClr val="FFFF00"/>
                </a:solidFill>
              </a:rPr>
              <a:t>Albany State University</a:t>
            </a:r>
            <a:endParaRPr lang="en-US" dirty="0">
              <a:solidFill>
                <a:srgbClr val="FFFF00"/>
              </a:solidFill>
            </a:endParaRPr>
          </a:p>
        </p:txBody>
      </p:sp>
    </p:spTree>
    <p:extLst>
      <p:ext uri="{BB962C8B-B14F-4D97-AF65-F5344CB8AC3E}">
        <p14:creationId xmlns:p14="http://schemas.microsoft.com/office/powerpoint/2010/main" val="1620874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66190"/>
          </a:xfrm>
        </p:spPr>
        <p:txBody>
          <a:bodyPr>
            <a:normAutofit fontScale="90000"/>
          </a:bodyPr>
          <a:lstStyle/>
          <a:p>
            <a:pPr algn="ctr"/>
            <a:r>
              <a:rPr lang="en-US" dirty="0" smtClean="0"/>
              <a:t>Data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38899697"/>
              </p:ext>
            </p:extLst>
          </p:nvPr>
        </p:nvGraphicFramePr>
        <p:xfrm>
          <a:off x="998486" y="977462"/>
          <a:ext cx="10355316" cy="5378887"/>
        </p:xfrm>
        <a:graphic>
          <a:graphicData uri="http://schemas.openxmlformats.org/drawingml/2006/table">
            <a:tbl>
              <a:tblPr firstRow="1" bandRow="1">
                <a:tableStyleId>{5C22544A-7EE6-4342-B048-85BDC9FD1C3A}</a:tableStyleId>
              </a:tblPr>
              <a:tblGrid>
                <a:gridCol w="1965130">
                  <a:extLst>
                    <a:ext uri="{9D8B030D-6E8A-4147-A177-3AD203B41FA5}">
                      <a16:colId xmlns:a16="http://schemas.microsoft.com/office/drawing/2014/main" val="4066867701"/>
                    </a:ext>
                  </a:extLst>
                </a:gridCol>
                <a:gridCol w="948034">
                  <a:extLst>
                    <a:ext uri="{9D8B030D-6E8A-4147-A177-3AD203B41FA5}">
                      <a16:colId xmlns:a16="http://schemas.microsoft.com/office/drawing/2014/main" val="1461127428"/>
                    </a:ext>
                  </a:extLst>
                </a:gridCol>
                <a:gridCol w="948034">
                  <a:extLst>
                    <a:ext uri="{9D8B030D-6E8A-4147-A177-3AD203B41FA5}">
                      <a16:colId xmlns:a16="http://schemas.microsoft.com/office/drawing/2014/main" val="151455011"/>
                    </a:ext>
                  </a:extLst>
                </a:gridCol>
                <a:gridCol w="948034">
                  <a:extLst>
                    <a:ext uri="{9D8B030D-6E8A-4147-A177-3AD203B41FA5}">
                      <a16:colId xmlns:a16="http://schemas.microsoft.com/office/drawing/2014/main" val="353579656"/>
                    </a:ext>
                  </a:extLst>
                </a:gridCol>
                <a:gridCol w="1176046">
                  <a:extLst>
                    <a:ext uri="{9D8B030D-6E8A-4147-A177-3AD203B41FA5}">
                      <a16:colId xmlns:a16="http://schemas.microsoft.com/office/drawing/2014/main" val="497125610"/>
                    </a:ext>
                  </a:extLst>
                </a:gridCol>
                <a:gridCol w="1064664">
                  <a:extLst>
                    <a:ext uri="{9D8B030D-6E8A-4147-A177-3AD203B41FA5}">
                      <a16:colId xmlns:a16="http://schemas.microsoft.com/office/drawing/2014/main" val="1246151086"/>
                    </a:ext>
                  </a:extLst>
                </a:gridCol>
                <a:gridCol w="1064664">
                  <a:extLst>
                    <a:ext uri="{9D8B030D-6E8A-4147-A177-3AD203B41FA5}">
                      <a16:colId xmlns:a16="http://schemas.microsoft.com/office/drawing/2014/main" val="2154926989"/>
                    </a:ext>
                  </a:extLst>
                </a:gridCol>
                <a:gridCol w="1064664">
                  <a:extLst>
                    <a:ext uri="{9D8B030D-6E8A-4147-A177-3AD203B41FA5}">
                      <a16:colId xmlns:a16="http://schemas.microsoft.com/office/drawing/2014/main" val="741864069"/>
                    </a:ext>
                  </a:extLst>
                </a:gridCol>
                <a:gridCol w="1176046">
                  <a:extLst>
                    <a:ext uri="{9D8B030D-6E8A-4147-A177-3AD203B41FA5}">
                      <a16:colId xmlns:a16="http://schemas.microsoft.com/office/drawing/2014/main" val="794340793"/>
                    </a:ext>
                  </a:extLst>
                </a:gridCol>
              </a:tblGrid>
              <a:tr h="684585">
                <a:tc>
                  <a:txBody>
                    <a:bodyPr/>
                    <a:lstStyle/>
                    <a:p>
                      <a:r>
                        <a:rPr lang="en-US" sz="1800" dirty="0" smtClean="0"/>
                        <a:t>Year</a:t>
                      </a:r>
                      <a:endParaRPr lang="en-US" sz="1800" dirty="0"/>
                    </a:p>
                  </a:txBody>
                  <a:tcPr/>
                </a:tc>
                <a:tc>
                  <a:txBody>
                    <a:bodyPr/>
                    <a:lstStyle/>
                    <a:p>
                      <a:r>
                        <a:rPr lang="en-US" sz="1800" dirty="0" smtClean="0"/>
                        <a:t>2012</a:t>
                      </a:r>
                      <a:endParaRPr lang="en-US" sz="1800" dirty="0"/>
                    </a:p>
                  </a:txBody>
                  <a:tcPr/>
                </a:tc>
                <a:tc>
                  <a:txBody>
                    <a:bodyPr/>
                    <a:lstStyle/>
                    <a:p>
                      <a:r>
                        <a:rPr lang="en-US" sz="1800" dirty="0" smtClean="0"/>
                        <a:t>2013</a:t>
                      </a:r>
                      <a:endParaRPr lang="en-US" sz="1800" dirty="0"/>
                    </a:p>
                  </a:txBody>
                  <a:tcPr/>
                </a:tc>
                <a:tc>
                  <a:txBody>
                    <a:bodyPr/>
                    <a:lstStyle/>
                    <a:p>
                      <a:r>
                        <a:rPr lang="en-US" sz="1800" dirty="0" smtClean="0"/>
                        <a:t>2014</a:t>
                      </a:r>
                      <a:endParaRPr lang="en-US" sz="1800" dirty="0"/>
                    </a:p>
                  </a:txBody>
                  <a:tcPr/>
                </a:tc>
                <a:tc>
                  <a:txBody>
                    <a:bodyPr/>
                    <a:lstStyle/>
                    <a:p>
                      <a:r>
                        <a:rPr lang="en-US" sz="1800" dirty="0" smtClean="0"/>
                        <a:t>3 year avg.</a:t>
                      </a:r>
                      <a:endParaRPr lang="en-US" sz="1800" dirty="0"/>
                    </a:p>
                  </a:txBody>
                  <a:tcPr/>
                </a:tc>
                <a:tc>
                  <a:txBody>
                    <a:bodyPr/>
                    <a:lstStyle/>
                    <a:p>
                      <a:r>
                        <a:rPr lang="en-US" sz="1800" dirty="0" smtClean="0"/>
                        <a:t>2015</a:t>
                      </a:r>
                      <a:endParaRPr lang="en-US" sz="1800" dirty="0"/>
                    </a:p>
                  </a:txBody>
                  <a:tcPr/>
                </a:tc>
                <a:tc>
                  <a:txBody>
                    <a:bodyPr/>
                    <a:lstStyle/>
                    <a:p>
                      <a:r>
                        <a:rPr lang="en-US" sz="1800" dirty="0" smtClean="0"/>
                        <a:t>2016</a:t>
                      </a:r>
                      <a:endParaRPr lang="en-US" sz="1800" dirty="0"/>
                    </a:p>
                  </a:txBody>
                  <a:tcPr/>
                </a:tc>
                <a:tc>
                  <a:txBody>
                    <a:bodyPr/>
                    <a:lstStyle/>
                    <a:p>
                      <a:r>
                        <a:rPr lang="en-US" sz="1800" dirty="0" smtClean="0"/>
                        <a:t>2017</a:t>
                      </a:r>
                      <a:endParaRPr lang="en-US" sz="1800" dirty="0"/>
                    </a:p>
                  </a:txBody>
                  <a:tcPr/>
                </a:tc>
                <a:tc>
                  <a:txBody>
                    <a:bodyPr/>
                    <a:lstStyle/>
                    <a:p>
                      <a:r>
                        <a:rPr lang="en-US" sz="1800" dirty="0" smtClean="0"/>
                        <a:t>3 year</a:t>
                      </a:r>
                      <a:r>
                        <a:rPr lang="en-US" sz="1800" baseline="0" dirty="0" smtClean="0"/>
                        <a:t> avg.</a:t>
                      </a:r>
                      <a:endParaRPr lang="en-US" sz="1800" dirty="0"/>
                    </a:p>
                  </a:txBody>
                  <a:tcPr/>
                </a:tc>
                <a:extLst>
                  <a:ext uri="{0D108BD9-81ED-4DB2-BD59-A6C34878D82A}">
                    <a16:rowId xmlns:a16="http://schemas.microsoft.com/office/drawing/2014/main" val="2209628587"/>
                  </a:ext>
                </a:extLst>
              </a:tr>
              <a:tr h="684585">
                <a:tc>
                  <a:txBody>
                    <a:bodyPr/>
                    <a:lstStyle/>
                    <a:p>
                      <a:r>
                        <a:rPr lang="en-US" sz="1800" dirty="0" smtClean="0"/>
                        <a:t>Use of force</a:t>
                      </a:r>
                      <a:endParaRPr lang="en-US" sz="1800" dirty="0"/>
                    </a:p>
                  </a:txBody>
                  <a:tcPr/>
                </a:tc>
                <a:tc>
                  <a:txBody>
                    <a:bodyPr/>
                    <a:lstStyle/>
                    <a:p>
                      <a:r>
                        <a:rPr lang="en-US" sz="1800" dirty="0" smtClean="0"/>
                        <a:t>214</a:t>
                      </a:r>
                      <a:endParaRPr lang="en-US" sz="1800" dirty="0"/>
                    </a:p>
                  </a:txBody>
                  <a:tcPr/>
                </a:tc>
                <a:tc>
                  <a:txBody>
                    <a:bodyPr/>
                    <a:lstStyle/>
                    <a:p>
                      <a:r>
                        <a:rPr lang="en-US" sz="1800" dirty="0" smtClean="0"/>
                        <a:t>217</a:t>
                      </a:r>
                      <a:endParaRPr lang="en-US" sz="1800" dirty="0"/>
                    </a:p>
                  </a:txBody>
                  <a:tcPr/>
                </a:tc>
                <a:tc>
                  <a:txBody>
                    <a:bodyPr/>
                    <a:lstStyle/>
                    <a:p>
                      <a:r>
                        <a:rPr lang="en-US" sz="1800" dirty="0" smtClean="0"/>
                        <a:t>261</a:t>
                      </a:r>
                      <a:endParaRPr lang="en-US" sz="1800" dirty="0"/>
                    </a:p>
                  </a:txBody>
                  <a:tcPr/>
                </a:tc>
                <a:tc>
                  <a:txBody>
                    <a:bodyPr/>
                    <a:lstStyle/>
                    <a:p>
                      <a:r>
                        <a:rPr lang="en-US" sz="1800" dirty="0" smtClean="0"/>
                        <a:t>231</a:t>
                      </a:r>
                      <a:endParaRPr lang="en-US" sz="1800" dirty="0"/>
                    </a:p>
                  </a:txBody>
                  <a:tcPr/>
                </a:tc>
                <a:tc>
                  <a:txBody>
                    <a:bodyPr/>
                    <a:lstStyle/>
                    <a:p>
                      <a:r>
                        <a:rPr lang="en-US" sz="1800" dirty="0" smtClean="0"/>
                        <a:t>237</a:t>
                      </a:r>
                      <a:endParaRPr lang="en-US" sz="1800" dirty="0"/>
                    </a:p>
                  </a:txBody>
                  <a:tcPr/>
                </a:tc>
                <a:tc>
                  <a:txBody>
                    <a:bodyPr/>
                    <a:lstStyle/>
                    <a:p>
                      <a:r>
                        <a:rPr lang="en-US" sz="1800" dirty="0" smtClean="0"/>
                        <a:t>273</a:t>
                      </a:r>
                      <a:endParaRPr lang="en-US" sz="1800" dirty="0"/>
                    </a:p>
                  </a:txBody>
                  <a:tcPr/>
                </a:tc>
                <a:tc>
                  <a:txBody>
                    <a:bodyPr/>
                    <a:lstStyle/>
                    <a:p>
                      <a:r>
                        <a:rPr lang="en-US" sz="1800" dirty="0" smtClean="0"/>
                        <a:t>433</a:t>
                      </a:r>
                      <a:endParaRPr lang="en-US" sz="1800" dirty="0"/>
                    </a:p>
                  </a:txBody>
                  <a:tcPr/>
                </a:tc>
                <a:tc>
                  <a:txBody>
                    <a:bodyPr/>
                    <a:lstStyle/>
                    <a:p>
                      <a:r>
                        <a:rPr lang="en-US" sz="1800" dirty="0" smtClean="0"/>
                        <a:t>314</a:t>
                      </a:r>
                      <a:endParaRPr lang="en-US" sz="1800" dirty="0"/>
                    </a:p>
                  </a:txBody>
                  <a:tcPr/>
                </a:tc>
                <a:extLst>
                  <a:ext uri="{0D108BD9-81ED-4DB2-BD59-A6C34878D82A}">
                    <a16:rowId xmlns:a16="http://schemas.microsoft.com/office/drawing/2014/main" val="4064541824"/>
                  </a:ext>
                </a:extLst>
              </a:tr>
              <a:tr h="977981">
                <a:tc>
                  <a:txBody>
                    <a:bodyPr/>
                    <a:lstStyle/>
                    <a:p>
                      <a:r>
                        <a:rPr lang="en-US" sz="1800" dirty="0" smtClean="0"/>
                        <a:t>Citizen complaints</a:t>
                      </a:r>
                      <a:endParaRPr lang="en-US" sz="1800" dirty="0"/>
                    </a:p>
                  </a:txBody>
                  <a:tcPr/>
                </a:tc>
                <a:tc>
                  <a:txBody>
                    <a:bodyPr/>
                    <a:lstStyle/>
                    <a:p>
                      <a:r>
                        <a:rPr lang="en-US" sz="1800" dirty="0" smtClean="0"/>
                        <a:t>66</a:t>
                      </a:r>
                      <a:endParaRPr lang="en-US" sz="1800" dirty="0"/>
                    </a:p>
                  </a:txBody>
                  <a:tcPr/>
                </a:tc>
                <a:tc>
                  <a:txBody>
                    <a:bodyPr/>
                    <a:lstStyle/>
                    <a:p>
                      <a:r>
                        <a:rPr lang="en-US" sz="1800" dirty="0" smtClean="0"/>
                        <a:t>58</a:t>
                      </a:r>
                      <a:endParaRPr lang="en-US" sz="1800" dirty="0"/>
                    </a:p>
                  </a:txBody>
                  <a:tcPr/>
                </a:tc>
                <a:tc>
                  <a:txBody>
                    <a:bodyPr/>
                    <a:lstStyle/>
                    <a:p>
                      <a:r>
                        <a:rPr lang="en-US" sz="1800" dirty="0" smtClean="0"/>
                        <a:t>119</a:t>
                      </a:r>
                      <a:endParaRPr lang="en-US" sz="1800" dirty="0"/>
                    </a:p>
                  </a:txBody>
                  <a:tcPr/>
                </a:tc>
                <a:tc>
                  <a:txBody>
                    <a:bodyPr/>
                    <a:lstStyle/>
                    <a:p>
                      <a:r>
                        <a:rPr lang="en-US" sz="1800" dirty="0" smtClean="0"/>
                        <a:t>81</a:t>
                      </a:r>
                      <a:endParaRPr lang="en-US" sz="1800" dirty="0"/>
                    </a:p>
                  </a:txBody>
                  <a:tcPr/>
                </a:tc>
                <a:tc>
                  <a:txBody>
                    <a:bodyPr/>
                    <a:lstStyle/>
                    <a:p>
                      <a:r>
                        <a:rPr lang="en-US" sz="1800" dirty="0" smtClean="0"/>
                        <a:t>79</a:t>
                      </a:r>
                      <a:endParaRPr lang="en-US" sz="1800" dirty="0"/>
                    </a:p>
                  </a:txBody>
                  <a:tcPr/>
                </a:tc>
                <a:tc>
                  <a:txBody>
                    <a:bodyPr/>
                    <a:lstStyle/>
                    <a:p>
                      <a:r>
                        <a:rPr lang="en-US" sz="1800" dirty="0" smtClean="0"/>
                        <a:t>71</a:t>
                      </a:r>
                      <a:endParaRPr lang="en-US" sz="1800" dirty="0"/>
                    </a:p>
                  </a:txBody>
                  <a:tcPr/>
                </a:tc>
                <a:tc>
                  <a:txBody>
                    <a:bodyPr/>
                    <a:lstStyle/>
                    <a:p>
                      <a:r>
                        <a:rPr lang="en-US" sz="1800" dirty="0" smtClean="0"/>
                        <a:t>79</a:t>
                      </a:r>
                      <a:endParaRPr lang="en-US" sz="1800" dirty="0"/>
                    </a:p>
                  </a:txBody>
                  <a:tcPr/>
                </a:tc>
                <a:tc>
                  <a:txBody>
                    <a:bodyPr/>
                    <a:lstStyle/>
                    <a:p>
                      <a:r>
                        <a:rPr lang="en-US" sz="1800" dirty="0" smtClean="0"/>
                        <a:t>76</a:t>
                      </a:r>
                      <a:endParaRPr lang="en-US" sz="1800" dirty="0"/>
                    </a:p>
                  </a:txBody>
                  <a:tcPr/>
                </a:tc>
                <a:extLst>
                  <a:ext uri="{0D108BD9-81ED-4DB2-BD59-A6C34878D82A}">
                    <a16:rowId xmlns:a16="http://schemas.microsoft.com/office/drawing/2014/main" val="3982946190"/>
                  </a:ext>
                </a:extLst>
              </a:tr>
              <a:tr h="977981">
                <a:tc>
                  <a:txBody>
                    <a:bodyPr/>
                    <a:lstStyle/>
                    <a:p>
                      <a:r>
                        <a:rPr lang="en-US" sz="1800" dirty="0" smtClean="0"/>
                        <a:t>Offender injuries</a:t>
                      </a:r>
                      <a:endParaRPr lang="en-US" sz="1800" dirty="0"/>
                    </a:p>
                  </a:txBody>
                  <a:tcPr/>
                </a:tc>
                <a:tc>
                  <a:txBody>
                    <a:bodyPr/>
                    <a:lstStyle/>
                    <a:p>
                      <a:r>
                        <a:rPr lang="en-US" sz="1800" dirty="0" smtClean="0"/>
                        <a:t>N/A</a:t>
                      </a:r>
                      <a:endParaRPr lang="en-US" sz="1800" dirty="0"/>
                    </a:p>
                  </a:txBody>
                  <a:tcPr/>
                </a:tc>
                <a:tc>
                  <a:txBody>
                    <a:bodyPr/>
                    <a:lstStyle/>
                    <a:p>
                      <a:r>
                        <a:rPr lang="en-US" sz="1800" dirty="0" smtClean="0"/>
                        <a:t>N/A</a:t>
                      </a:r>
                      <a:endParaRPr lang="en-US" sz="1800" dirty="0"/>
                    </a:p>
                  </a:txBody>
                  <a:tcPr/>
                </a:tc>
                <a:tc>
                  <a:txBody>
                    <a:bodyPr/>
                    <a:lstStyle/>
                    <a:p>
                      <a:r>
                        <a:rPr lang="en-US" sz="1800" dirty="0" smtClean="0"/>
                        <a:t>9</a:t>
                      </a:r>
                      <a:endParaRPr lang="en-US" sz="1800" dirty="0"/>
                    </a:p>
                  </a:txBody>
                  <a:tcPr/>
                </a:tc>
                <a:tc>
                  <a:txBody>
                    <a:bodyPr/>
                    <a:lstStyle/>
                    <a:p>
                      <a:r>
                        <a:rPr lang="en-US" sz="1800" dirty="0" smtClean="0"/>
                        <a:t>9</a:t>
                      </a:r>
                      <a:endParaRPr lang="en-US" sz="1800" dirty="0"/>
                    </a:p>
                  </a:txBody>
                  <a:tcPr/>
                </a:tc>
                <a:tc>
                  <a:txBody>
                    <a:bodyPr/>
                    <a:lstStyle/>
                    <a:p>
                      <a:r>
                        <a:rPr lang="en-US" sz="1800" dirty="0" smtClean="0"/>
                        <a:t>29</a:t>
                      </a:r>
                      <a:endParaRPr lang="en-US" sz="1800" dirty="0"/>
                    </a:p>
                  </a:txBody>
                  <a:tcPr/>
                </a:tc>
                <a:tc>
                  <a:txBody>
                    <a:bodyPr/>
                    <a:lstStyle/>
                    <a:p>
                      <a:r>
                        <a:rPr lang="en-US" sz="1800" dirty="0" smtClean="0"/>
                        <a:t>21</a:t>
                      </a:r>
                      <a:endParaRPr lang="en-US" sz="1800" dirty="0"/>
                    </a:p>
                  </a:txBody>
                  <a:tcPr/>
                </a:tc>
                <a:tc>
                  <a:txBody>
                    <a:bodyPr/>
                    <a:lstStyle/>
                    <a:p>
                      <a:r>
                        <a:rPr lang="en-US" sz="1800" dirty="0" smtClean="0"/>
                        <a:t>N/A</a:t>
                      </a:r>
                      <a:endParaRPr lang="en-US" sz="1800" dirty="0"/>
                    </a:p>
                  </a:txBody>
                  <a:tcPr/>
                </a:tc>
                <a:tc>
                  <a:txBody>
                    <a:bodyPr/>
                    <a:lstStyle/>
                    <a:p>
                      <a:r>
                        <a:rPr lang="en-US" sz="1800" dirty="0" smtClean="0"/>
                        <a:t>25</a:t>
                      </a:r>
                      <a:endParaRPr lang="en-US" sz="1800" dirty="0"/>
                    </a:p>
                  </a:txBody>
                  <a:tcPr/>
                </a:tc>
                <a:extLst>
                  <a:ext uri="{0D108BD9-81ED-4DB2-BD59-A6C34878D82A}">
                    <a16:rowId xmlns:a16="http://schemas.microsoft.com/office/drawing/2014/main" val="1894299259"/>
                  </a:ext>
                </a:extLst>
              </a:tr>
              <a:tr h="684585">
                <a:tc>
                  <a:txBody>
                    <a:bodyPr/>
                    <a:lstStyle/>
                    <a:p>
                      <a:r>
                        <a:rPr lang="en-US" sz="1800" dirty="0" smtClean="0"/>
                        <a:t>Officer injuries</a:t>
                      </a:r>
                      <a:endParaRPr lang="en-US" sz="1800" dirty="0"/>
                    </a:p>
                  </a:txBody>
                  <a:tcPr/>
                </a:tc>
                <a:tc>
                  <a:txBody>
                    <a:bodyPr/>
                    <a:lstStyle/>
                    <a:p>
                      <a:r>
                        <a:rPr lang="en-US" sz="1800" dirty="0" smtClean="0"/>
                        <a:t>18</a:t>
                      </a:r>
                      <a:endParaRPr lang="en-US" sz="1800" dirty="0"/>
                    </a:p>
                  </a:txBody>
                  <a:tcPr/>
                </a:tc>
                <a:tc>
                  <a:txBody>
                    <a:bodyPr/>
                    <a:lstStyle/>
                    <a:p>
                      <a:r>
                        <a:rPr lang="en-US" sz="1800" dirty="0" smtClean="0"/>
                        <a:t>24</a:t>
                      </a:r>
                      <a:endParaRPr lang="en-US" sz="1800" dirty="0"/>
                    </a:p>
                  </a:txBody>
                  <a:tcPr/>
                </a:tc>
                <a:tc>
                  <a:txBody>
                    <a:bodyPr/>
                    <a:lstStyle/>
                    <a:p>
                      <a:r>
                        <a:rPr lang="en-US" sz="1800" dirty="0" smtClean="0"/>
                        <a:t>31</a:t>
                      </a:r>
                      <a:endParaRPr lang="en-US" sz="1800" dirty="0"/>
                    </a:p>
                  </a:txBody>
                  <a:tcPr/>
                </a:tc>
                <a:tc>
                  <a:txBody>
                    <a:bodyPr/>
                    <a:lstStyle/>
                    <a:p>
                      <a:r>
                        <a:rPr lang="en-US" sz="1800" dirty="0" smtClean="0"/>
                        <a:t>24</a:t>
                      </a:r>
                      <a:endParaRPr lang="en-US" sz="1800" dirty="0"/>
                    </a:p>
                  </a:txBody>
                  <a:tcPr/>
                </a:tc>
                <a:tc>
                  <a:txBody>
                    <a:bodyPr/>
                    <a:lstStyle/>
                    <a:p>
                      <a:r>
                        <a:rPr lang="en-US" sz="1800" dirty="0" smtClean="0"/>
                        <a:t>22</a:t>
                      </a:r>
                      <a:endParaRPr lang="en-US" sz="1800" dirty="0"/>
                    </a:p>
                  </a:txBody>
                  <a:tcPr/>
                </a:tc>
                <a:tc>
                  <a:txBody>
                    <a:bodyPr/>
                    <a:lstStyle/>
                    <a:p>
                      <a:r>
                        <a:rPr lang="en-US" sz="1800" dirty="0" smtClean="0"/>
                        <a:t>27</a:t>
                      </a:r>
                      <a:endParaRPr lang="en-US" sz="1800" dirty="0"/>
                    </a:p>
                  </a:txBody>
                  <a:tcPr/>
                </a:tc>
                <a:tc>
                  <a:txBody>
                    <a:bodyPr/>
                    <a:lstStyle/>
                    <a:p>
                      <a:r>
                        <a:rPr lang="en-US" sz="1800" dirty="0" smtClean="0"/>
                        <a:t>38</a:t>
                      </a:r>
                      <a:endParaRPr lang="en-US" sz="1800" dirty="0"/>
                    </a:p>
                  </a:txBody>
                  <a:tcPr/>
                </a:tc>
                <a:tc>
                  <a:txBody>
                    <a:bodyPr/>
                    <a:lstStyle/>
                    <a:p>
                      <a:r>
                        <a:rPr lang="en-US" sz="1800" dirty="0" smtClean="0"/>
                        <a:t>29</a:t>
                      </a:r>
                      <a:endParaRPr lang="en-US" sz="1800" dirty="0"/>
                    </a:p>
                  </a:txBody>
                  <a:tcPr/>
                </a:tc>
                <a:extLst>
                  <a:ext uri="{0D108BD9-81ED-4DB2-BD59-A6C34878D82A}">
                    <a16:rowId xmlns:a16="http://schemas.microsoft.com/office/drawing/2014/main" val="1964390951"/>
                  </a:ext>
                </a:extLst>
              </a:tr>
              <a:tr h="684585">
                <a:tc>
                  <a:txBody>
                    <a:bodyPr/>
                    <a:lstStyle/>
                    <a:p>
                      <a:r>
                        <a:rPr lang="en-US" sz="1800" dirty="0" smtClean="0"/>
                        <a:t>#</a:t>
                      </a:r>
                      <a:r>
                        <a:rPr lang="en-US" sz="1800" baseline="0" dirty="0" smtClean="0"/>
                        <a:t> of officers</a:t>
                      </a:r>
                      <a:endParaRPr lang="en-US" sz="1800" dirty="0"/>
                    </a:p>
                  </a:txBody>
                  <a:tcPr/>
                </a:tc>
                <a:tc>
                  <a:txBody>
                    <a:bodyPr/>
                    <a:lstStyle/>
                    <a:p>
                      <a:r>
                        <a:rPr lang="en-US" sz="1800" dirty="0" smtClean="0"/>
                        <a:t>552</a:t>
                      </a:r>
                      <a:endParaRPr lang="en-US" sz="1800" dirty="0"/>
                    </a:p>
                  </a:txBody>
                  <a:tcPr/>
                </a:tc>
                <a:tc>
                  <a:txBody>
                    <a:bodyPr/>
                    <a:lstStyle/>
                    <a:p>
                      <a:r>
                        <a:rPr lang="en-US" sz="1800" dirty="0" smtClean="0"/>
                        <a:t>570</a:t>
                      </a:r>
                      <a:endParaRPr lang="en-US" sz="1800" dirty="0"/>
                    </a:p>
                  </a:txBody>
                  <a:tcPr/>
                </a:tc>
                <a:tc>
                  <a:txBody>
                    <a:bodyPr/>
                    <a:lstStyle/>
                    <a:p>
                      <a:r>
                        <a:rPr lang="en-US" sz="1800" dirty="0" smtClean="0"/>
                        <a:t>530</a:t>
                      </a:r>
                      <a:endParaRPr lang="en-US" sz="1800" dirty="0"/>
                    </a:p>
                  </a:txBody>
                  <a:tcPr/>
                </a:tc>
                <a:tc>
                  <a:txBody>
                    <a:bodyPr/>
                    <a:lstStyle/>
                    <a:p>
                      <a:r>
                        <a:rPr lang="en-US" sz="1800" dirty="0" smtClean="0"/>
                        <a:t>551</a:t>
                      </a:r>
                      <a:endParaRPr lang="en-US" sz="1800" dirty="0"/>
                    </a:p>
                  </a:txBody>
                  <a:tcPr/>
                </a:tc>
                <a:tc>
                  <a:txBody>
                    <a:bodyPr/>
                    <a:lstStyle/>
                    <a:p>
                      <a:r>
                        <a:rPr lang="en-US" sz="1800" dirty="0" smtClean="0"/>
                        <a:t>525 (419)</a:t>
                      </a:r>
                      <a:endParaRPr lang="en-US" sz="1800" dirty="0"/>
                    </a:p>
                  </a:txBody>
                  <a:tcPr/>
                </a:tc>
                <a:tc>
                  <a:txBody>
                    <a:bodyPr/>
                    <a:lstStyle/>
                    <a:p>
                      <a:r>
                        <a:rPr lang="en-US" sz="1800" dirty="0" smtClean="0"/>
                        <a:t>558</a:t>
                      </a:r>
                      <a:r>
                        <a:rPr lang="en-US" sz="1800" baseline="0" dirty="0" smtClean="0"/>
                        <a:t> (444)</a:t>
                      </a:r>
                      <a:endParaRPr lang="en-US" sz="1800" dirty="0" smtClean="0"/>
                    </a:p>
                  </a:txBody>
                  <a:tcPr/>
                </a:tc>
                <a:tc>
                  <a:txBody>
                    <a:bodyPr/>
                    <a:lstStyle/>
                    <a:p>
                      <a:r>
                        <a:rPr lang="en-US" sz="1800" dirty="0" smtClean="0"/>
                        <a:t>582 (542)</a:t>
                      </a:r>
                      <a:endParaRPr lang="en-US" sz="1800" dirty="0"/>
                    </a:p>
                  </a:txBody>
                  <a:tcPr/>
                </a:tc>
                <a:tc>
                  <a:txBody>
                    <a:bodyPr/>
                    <a:lstStyle/>
                    <a:p>
                      <a:r>
                        <a:rPr lang="en-US" sz="1800" dirty="0" smtClean="0"/>
                        <a:t>555 (468)</a:t>
                      </a:r>
                      <a:endParaRPr lang="en-US" sz="1800" dirty="0"/>
                    </a:p>
                  </a:txBody>
                  <a:tcPr/>
                </a:tc>
                <a:extLst>
                  <a:ext uri="{0D108BD9-81ED-4DB2-BD59-A6C34878D82A}">
                    <a16:rowId xmlns:a16="http://schemas.microsoft.com/office/drawing/2014/main" val="1158815021"/>
                  </a:ext>
                </a:extLst>
              </a:tr>
              <a:tr h="684585">
                <a:tc>
                  <a:txBody>
                    <a:bodyPr/>
                    <a:lstStyle/>
                    <a:p>
                      <a:r>
                        <a:rPr lang="en-US" sz="1800" dirty="0" smtClean="0"/>
                        <a:t>Total</a:t>
                      </a:r>
                      <a:r>
                        <a:rPr lang="en-US" sz="1800" baseline="0" dirty="0" smtClean="0"/>
                        <a:t> calls</a:t>
                      </a:r>
                      <a:endParaRPr lang="en-US" sz="1800" dirty="0"/>
                    </a:p>
                  </a:txBody>
                  <a:tcPr/>
                </a:tc>
                <a:tc>
                  <a:txBody>
                    <a:bodyPr/>
                    <a:lstStyle/>
                    <a:p>
                      <a:r>
                        <a:rPr lang="en-US" sz="1800" dirty="0" smtClean="0"/>
                        <a:t>478,438</a:t>
                      </a:r>
                      <a:endParaRPr lang="en-US" sz="1800" dirty="0"/>
                    </a:p>
                  </a:txBody>
                  <a:tcPr/>
                </a:tc>
                <a:tc>
                  <a:txBody>
                    <a:bodyPr/>
                    <a:lstStyle/>
                    <a:p>
                      <a:r>
                        <a:rPr lang="en-US" sz="1800" dirty="0" smtClean="0"/>
                        <a:t>466,143</a:t>
                      </a:r>
                      <a:endParaRPr lang="en-US" sz="1800" dirty="0"/>
                    </a:p>
                  </a:txBody>
                  <a:tcPr/>
                </a:tc>
                <a:tc>
                  <a:txBody>
                    <a:bodyPr/>
                    <a:lstStyle/>
                    <a:p>
                      <a:r>
                        <a:rPr lang="en-US" sz="1800" dirty="0" smtClean="0"/>
                        <a:t>428,067</a:t>
                      </a:r>
                      <a:endParaRPr lang="en-US" sz="1800" dirty="0"/>
                    </a:p>
                  </a:txBody>
                  <a:tcPr/>
                </a:tc>
                <a:tc>
                  <a:txBody>
                    <a:bodyPr/>
                    <a:lstStyle/>
                    <a:p>
                      <a:r>
                        <a:rPr lang="en-US" sz="1800" dirty="0" smtClean="0"/>
                        <a:t>457,549</a:t>
                      </a:r>
                      <a:endParaRPr lang="en-US" sz="1800" dirty="0"/>
                    </a:p>
                  </a:txBody>
                  <a:tcPr/>
                </a:tc>
                <a:tc>
                  <a:txBody>
                    <a:bodyPr/>
                    <a:lstStyle/>
                    <a:p>
                      <a:r>
                        <a:rPr lang="en-US" sz="1800" dirty="0" smtClean="0"/>
                        <a:t>396,138</a:t>
                      </a:r>
                      <a:endParaRPr lang="en-US" sz="1800" dirty="0"/>
                    </a:p>
                  </a:txBody>
                  <a:tcPr/>
                </a:tc>
                <a:tc>
                  <a:txBody>
                    <a:bodyPr/>
                    <a:lstStyle/>
                    <a:p>
                      <a:r>
                        <a:rPr lang="en-US" sz="1800" dirty="0" smtClean="0"/>
                        <a:t>465,979</a:t>
                      </a:r>
                      <a:endParaRPr lang="en-US" sz="1800" dirty="0"/>
                    </a:p>
                  </a:txBody>
                  <a:tcPr/>
                </a:tc>
                <a:tc>
                  <a:txBody>
                    <a:bodyPr/>
                    <a:lstStyle/>
                    <a:p>
                      <a:r>
                        <a:rPr lang="en-US" sz="1800" dirty="0" smtClean="0"/>
                        <a:t>546,874</a:t>
                      </a:r>
                      <a:endParaRPr lang="en-US" sz="1800" dirty="0"/>
                    </a:p>
                  </a:txBody>
                  <a:tcPr/>
                </a:tc>
                <a:tc>
                  <a:txBody>
                    <a:bodyPr/>
                    <a:lstStyle/>
                    <a:p>
                      <a:r>
                        <a:rPr lang="en-US" sz="1800" dirty="0" smtClean="0"/>
                        <a:t>469,664</a:t>
                      </a:r>
                      <a:endParaRPr lang="en-US" sz="1800" dirty="0"/>
                    </a:p>
                  </a:txBody>
                  <a:tcPr/>
                </a:tc>
                <a:extLst>
                  <a:ext uri="{0D108BD9-81ED-4DB2-BD59-A6C34878D82A}">
                    <a16:rowId xmlns:a16="http://schemas.microsoft.com/office/drawing/2014/main" val="3902552237"/>
                  </a:ext>
                </a:extLst>
              </a:tr>
            </a:tbl>
          </a:graphicData>
        </a:graphic>
      </p:graphicFrame>
    </p:spTree>
    <p:extLst>
      <p:ext uri="{BB962C8B-B14F-4D97-AF65-F5344CB8AC3E}">
        <p14:creationId xmlns:p14="http://schemas.microsoft.com/office/powerpoint/2010/main" val="706080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Research Question 1</a:t>
            </a:r>
            <a:endParaRPr lang="en-US" dirty="0"/>
          </a:p>
        </p:txBody>
      </p:sp>
      <p:sp>
        <p:nvSpPr>
          <p:cNvPr id="3" name="Content Placeholder 2"/>
          <p:cNvSpPr>
            <a:spLocks noGrp="1"/>
          </p:cNvSpPr>
          <p:nvPr>
            <p:ph idx="1"/>
          </p:nvPr>
        </p:nvSpPr>
        <p:spPr/>
        <p:txBody>
          <a:bodyPr/>
          <a:lstStyle/>
          <a:p>
            <a:r>
              <a:rPr lang="en-US" dirty="0">
                <a:solidFill>
                  <a:srgbClr val="FFFF00"/>
                </a:solidFill>
              </a:rPr>
              <a:t>Is there a statistically significant difference in the number of use of force incidents by police after body cameras were deployed in the field compared to data from similar time periods before body cameras were implemented</a:t>
            </a:r>
            <a:r>
              <a:rPr lang="en-US" dirty="0" smtClean="0">
                <a:solidFill>
                  <a:srgbClr val="FFFF00"/>
                </a:solidFill>
              </a:rPr>
              <a:t>?</a:t>
            </a:r>
          </a:p>
          <a:p>
            <a:r>
              <a:rPr lang="en-US" dirty="0">
                <a:solidFill>
                  <a:srgbClr val="FFFF00"/>
                </a:solidFill>
              </a:rPr>
              <a:t>The result was significant (p&lt;.001, officers; p=.001, calls)</a:t>
            </a:r>
          </a:p>
          <a:p>
            <a:r>
              <a:rPr lang="en-US" dirty="0" smtClean="0">
                <a:solidFill>
                  <a:srgbClr val="FFFF00"/>
                </a:solidFill>
              </a:rPr>
              <a:t>231 (before) vs. 314 (after) = 36% increase</a:t>
            </a:r>
            <a:endParaRPr lang="en-US" dirty="0">
              <a:solidFill>
                <a:srgbClr val="FFFF00"/>
              </a:solidFill>
            </a:endParaRPr>
          </a:p>
        </p:txBody>
      </p:sp>
    </p:spTree>
    <p:extLst>
      <p:ext uri="{BB962C8B-B14F-4D97-AF65-F5344CB8AC3E}">
        <p14:creationId xmlns:p14="http://schemas.microsoft.com/office/powerpoint/2010/main" val="3444640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660783"/>
          </a:xfrm>
        </p:spPr>
        <p:txBody>
          <a:bodyPr>
            <a:normAutofit fontScale="90000"/>
          </a:bodyPr>
          <a:lstStyle/>
          <a:p>
            <a:r>
              <a:rPr lang="en-US" dirty="0" smtClean="0"/>
              <a:t>Results – Research Question 2</a:t>
            </a:r>
            <a:endParaRPr lang="en-US" dirty="0"/>
          </a:p>
        </p:txBody>
      </p:sp>
      <p:sp>
        <p:nvSpPr>
          <p:cNvPr id="3" name="Content Placeholder 2"/>
          <p:cNvSpPr>
            <a:spLocks noGrp="1"/>
          </p:cNvSpPr>
          <p:nvPr>
            <p:ph idx="1"/>
          </p:nvPr>
        </p:nvSpPr>
        <p:spPr/>
        <p:txBody>
          <a:bodyPr/>
          <a:lstStyle/>
          <a:p>
            <a:r>
              <a:rPr lang="en-US" dirty="0">
                <a:solidFill>
                  <a:srgbClr val="FFFF00"/>
                </a:solidFill>
              </a:rPr>
              <a:t>Is there a statistically significant difference in citizen complaints against the police after body cameras are deployed in the field when compared to data from similar time periods before body cameras were implemented</a:t>
            </a:r>
            <a:r>
              <a:rPr lang="en-US" dirty="0" smtClean="0">
                <a:solidFill>
                  <a:srgbClr val="FFFF00"/>
                </a:solidFill>
              </a:rPr>
              <a:t>?</a:t>
            </a:r>
          </a:p>
          <a:p>
            <a:r>
              <a:rPr lang="en-US" dirty="0" smtClean="0">
                <a:solidFill>
                  <a:srgbClr val="FFFF00"/>
                </a:solidFill>
              </a:rPr>
              <a:t>The result was not significant (p=.631, officers; p=.574, calls)</a:t>
            </a:r>
            <a:endParaRPr lang="en-US" dirty="0">
              <a:solidFill>
                <a:srgbClr val="FFFF00"/>
              </a:solidFill>
            </a:endParaRPr>
          </a:p>
          <a:p>
            <a:r>
              <a:rPr lang="en-US" dirty="0" smtClean="0">
                <a:solidFill>
                  <a:srgbClr val="FFFF00"/>
                </a:solidFill>
              </a:rPr>
              <a:t>81 (before) vs. 76 (after) = 6.5% decrease</a:t>
            </a:r>
            <a:endParaRPr lang="en-US" dirty="0">
              <a:solidFill>
                <a:srgbClr val="FFFF00"/>
              </a:solidFill>
            </a:endParaRPr>
          </a:p>
        </p:txBody>
      </p:sp>
    </p:spTree>
    <p:extLst>
      <p:ext uri="{BB962C8B-B14F-4D97-AF65-F5344CB8AC3E}">
        <p14:creationId xmlns:p14="http://schemas.microsoft.com/office/powerpoint/2010/main" val="2908303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660783"/>
          </a:xfrm>
        </p:spPr>
        <p:txBody>
          <a:bodyPr>
            <a:normAutofit fontScale="90000"/>
          </a:bodyPr>
          <a:lstStyle/>
          <a:p>
            <a:r>
              <a:rPr lang="en-US" dirty="0" smtClean="0"/>
              <a:t>Results – Research Question 3</a:t>
            </a:r>
            <a:endParaRPr lang="en-US" dirty="0"/>
          </a:p>
        </p:txBody>
      </p:sp>
      <p:sp>
        <p:nvSpPr>
          <p:cNvPr id="3" name="Content Placeholder 2"/>
          <p:cNvSpPr>
            <a:spLocks noGrp="1"/>
          </p:cNvSpPr>
          <p:nvPr>
            <p:ph idx="1"/>
          </p:nvPr>
        </p:nvSpPr>
        <p:spPr/>
        <p:txBody>
          <a:bodyPr>
            <a:normAutofit/>
          </a:bodyPr>
          <a:lstStyle/>
          <a:p>
            <a:r>
              <a:rPr lang="en-US" dirty="0">
                <a:solidFill>
                  <a:srgbClr val="FFFF00"/>
                </a:solidFill>
              </a:rPr>
              <a:t>Is there a statistically significant difference in offender injuries during apprehension situations after body cameras are deployed in the field when compared to data from similar time periods before body cameras were implemented</a:t>
            </a:r>
            <a:r>
              <a:rPr lang="en-US" dirty="0" smtClean="0">
                <a:solidFill>
                  <a:srgbClr val="FFFF00"/>
                </a:solidFill>
              </a:rPr>
              <a:t>?</a:t>
            </a:r>
          </a:p>
          <a:p>
            <a:r>
              <a:rPr lang="en-US" dirty="0" smtClean="0">
                <a:solidFill>
                  <a:srgbClr val="FFFF00"/>
                </a:solidFill>
              </a:rPr>
              <a:t>The result was significant (p=.006, officers; p=.006, calls)</a:t>
            </a:r>
            <a:endParaRPr lang="en-US" dirty="0">
              <a:solidFill>
                <a:srgbClr val="FFFF00"/>
              </a:solidFill>
            </a:endParaRPr>
          </a:p>
          <a:p>
            <a:r>
              <a:rPr lang="en-US" dirty="0">
                <a:solidFill>
                  <a:srgbClr val="FFFF00"/>
                </a:solidFill>
              </a:rPr>
              <a:t>9</a:t>
            </a:r>
            <a:r>
              <a:rPr lang="en-US" dirty="0" smtClean="0">
                <a:solidFill>
                  <a:srgbClr val="FFFF00"/>
                </a:solidFill>
              </a:rPr>
              <a:t> (before) vs. 25 (after) = 278% increase</a:t>
            </a:r>
            <a:endParaRPr lang="en-US" dirty="0">
              <a:solidFill>
                <a:srgbClr val="FFFF00"/>
              </a:solidFill>
            </a:endParaRPr>
          </a:p>
        </p:txBody>
      </p:sp>
    </p:spTree>
    <p:extLst>
      <p:ext uri="{BB962C8B-B14F-4D97-AF65-F5344CB8AC3E}">
        <p14:creationId xmlns:p14="http://schemas.microsoft.com/office/powerpoint/2010/main" val="378032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660783"/>
          </a:xfrm>
        </p:spPr>
        <p:txBody>
          <a:bodyPr>
            <a:normAutofit fontScale="90000"/>
          </a:bodyPr>
          <a:lstStyle/>
          <a:p>
            <a:r>
              <a:rPr lang="en-US" dirty="0" smtClean="0"/>
              <a:t>Results – Research Question 4</a:t>
            </a:r>
            <a:endParaRPr lang="en-US" dirty="0"/>
          </a:p>
        </p:txBody>
      </p:sp>
      <p:sp>
        <p:nvSpPr>
          <p:cNvPr id="3" name="Content Placeholder 2"/>
          <p:cNvSpPr>
            <a:spLocks noGrp="1"/>
          </p:cNvSpPr>
          <p:nvPr>
            <p:ph idx="1"/>
          </p:nvPr>
        </p:nvSpPr>
        <p:spPr/>
        <p:txBody>
          <a:bodyPr>
            <a:normAutofit/>
          </a:bodyPr>
          <a:lstStyle/>
          <a:p>
            <a:r>
              <a:rPr lang="en-US" dirty="0">
                <a:solidFill>
                  <a:srgbClr val="FFFF00"/>
                </a:solidFill>
              </a:rPr>
              <a:t>Is there a statistically significant difference in officer injuries during apprehension situations after body cameras are deployed in the field when compared to data from similar time periods before body cameras were implemented</a:t>
            </a:r>
            <a:r>
              <a:rPr lang="en-US" dirty="0" smtClean="0">
                <a:solidFill>
                  <a:srgbClr val="FFFF00"/>
                </a:solidFill>
              </a:rPr>
              <a:t>?</a:t>
            </a:r>
          </a:p>
          <a:p>
            <a:r>
              <a:rPr lang="en-US" dirty="0" smtClean="0">
                <a:solidFill>
                  <a:srgbClr val="FFFF00"/>
                </a:solidFill>
              </a:rPr>
              <a:t>The result was not significant (p=.498, officers; p=.523, calls)</a:t>
            </a:r>
            <a:endParaRPr lang="en-US" dirty="0">
              <a:solidFill>
                <a:srgbClr val="FFFF00"/>
              </a:solidFill>
            </a:endParaRPr>
          </a:p>
          <a:p>
            <a:r>
              <a:rPr lang="en-US" dirty="0" smtClean="0">
                <a:solidFill>
                  <a:srgbClr val="FFFF00"/>
                </a:solidFill>
              </a:rPr>
              <a:t>24 (before) vs. 29 (after) = 21% increase</a:t>
            </a:r>
            <a:endParaRPr lang="en-US" dirty="0">
              <a:solidFill>
                <a:srgbClr val="FFFF00"/>
              </a:solidFill>
            </a:endParaRPr>
          </a:p>
        </p:txBody>
      </p:sp>
    </p:spTree>
    <p:extLst>
      <p:ext uri="{BB962C8B-B14F-4D97-AF65-F5344CB8AC3E}">
        <p14:creationId xmlns:p14="http://schemas.microsoft.com/office/powerpoint/2010/main" val="1135395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of the Study</a:t>
            </a:r>
          </a:p>
        </p:txBody>
      </p:sp>
      <p:sp>
        <p:nvSpPr>
          <p:cNvPr id="3" name="Content Placeholder 2"/>
          <p:cNvSpPr>
            <a:spLocks noGrp="1"/>
          </p:cNvSpPr>
          <p:nvPr>
            <p:ph idx="1"/>
          </p:nvPr>
        </p:nvSpPr>
        <p:spPr/>
        <p:txBody>
          <a:bodyPr/>
          <a:lstStyle/>
          <a:p>
            <a:r>
              <a:rPr lang="en-US" dirty="0" smtClean="0">
                <a:solidFill>
                  <a:srgbClr val="FFFF00"/>
                </a:solidFill>
              </a:rPr>
              <a:t>Not generalizable to departments that are much smaller (avg. dept. = 46 officers)</a:t>
            </a:r>
            <a:endParaRPr lang="en-US" dirty="0">
              <a:solidFill>
                <a:srgbClr val="FFFF00"/>
              </a:solidFill>
            </a:endParaRPr>
          </a:p>
          <a:p>
            <a:r>
              <a:rPr lang="en-US" dirty="0" smtClean="0">
                <a:solidFill>
                  <a:srgbClr val="FFFF00"/>
                </a:solidFill>
              </a:rPr>
              <a:t>The city served by the police department is a tourist destination. The city is diverse and results may vary in municipalities with less diverse demographics. </a:t>
            </a:r>
          </a:p>
          <a:p>
            <a:r>
              <a:rPr lang="en-US" dirty="0" smtClean="0">
                <a:solidFill>
                  <a:srgbClr val="FFFF00"/>
                </a:solidFill>
              </a:rPr>
              <a:t>The exact same officers were not evaluated over the 6 year period.</a:t>
            </a:r>
            <a:r>
              <a:rPr lang="en-US" dirty="0" smtClean="0"/>
              <a:t> </a:t>
            </a:r>
            <a:endParaRPr lang="en-US" dirty="0"/>
          </a:p>
        </p:txBody>
      </p:sp>
    </p:spTree>
    <p:extLst>
      <p:ext uri="{BB962C8B-B14F-4D97-AF65-F5344CB8AC3E}">
        <p14:creationId xmlns:p14="http://schemas.microsoft.com/office/powerpoint/2010/main" val="4168119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1081195"/>
          </a:xfrm>
        </p:spPr>
        <p:txBody>
          <a:bodyPr>
            <a:normAutofit/>
          </a:bodyPr>
          <a:lstStyle/>
          <a:p>
            <a:pPr algn="ctr"/>
            <a:r>
              <a:rPr lang="en-US" dirty="0" smtClean="0"/>
              <a:t>Myth or Reality?</a:t>
            </a:r>
            <a:endParaRPr lang="en-US" dirty="0"/>
          </a:p>
        </p:txBody>
      </p:sp>
      <p:sp>
        <p:nvSpPr>
          <p:cNvPr id="6" name="Content Placeholder 5"/>
          <p:cNvSpPr>
            <a:spLocks noGrp="1"/>
          </p:cNvSpPr>
          <p:nvPr>
            <p:ph idx="1"/>
          </p:nvPr>
        </p:nvSpPr>
        <p:spPr>
          <a:xfrm>
            <a:off x="714703" y="1713186"/>
            <a:ext cx="10668000" cy="4162096"/>
          </a:xfrm>
        </p:spPr>
        <p:txBody>
          <a:bodyPr>
            <a:normAutofit/>
          </a:bodyPr>
          <a:lstStyle/>
          <a:p>
            <a:r>
              <a:rPr lang="en-US" dirty="0" smtClean="0">
                <a:solidFill>
                  <a:srgbClr val="FFFF00"/>
                </a:solidFill>
              </a:rPr>
              <a:t>Body-worn cameras are or will be in 95% of law enforcement agencies in the near future. </a:t>
            </a:r>
          </a:p>
          <a:p>
            <a:r>
              <a:rPr lang="en-US" dirty="0" smtClean="0">
                <a:solidFill>
                  <a:srgbClr val="FFFF00"/>
                </a:solidFill>
              </a:rPr>
              <a:t>What results can be anticipated from the body-worn camera programs?</a:t>
            </a:r>
          </a:p>
          <a:p>
            <a:r>
              <a:rPr lang="en-US" dirty="0">
                <a:solidFill>
                  <a:srgbClr val="FFFF00"/>
                </a:solidFill>
              </a:rPr>
              <a:t>BWCs are not a “magic bullet” to solve all of the issues with police legitimacy and community </a:t>
            </a:r>
            <a:r>
              <a:rPr lang="en-US" dirty="0" smtClean="0">
                <a:solidFill>
                  <a:srgbClr val="FFFF00"/>
                </a:solidFill>
              </a:rPr>
              <a:t>relations. LE </a:t>
            </a:r>
            <a:r>
              <a:rPr lang="en-US" dirty="0">
                <a:solidFill>
                  <a:srgbClr val="FFFF00"/>
                </a:solidFill>
              </a:rPr>
              <a:t>agencies and communities may need to temper their expectations. </a:t>
            </a:r>
            <a:endParaRPr lang="en-US" dirty="0" smtClean="0">
              <a:solidFill>
                <a:srgbClr val="FFFF00"/>
              </a:solidFill>
            </a:endParaRPr>
          </a:p>
          <a:p>
            <a:r>
              <a:rPr lang="en-US" dirty="0" smtClean="0">
                <a:solidFill>
                  <a:srgbClr val="FFFF00"/>
                </a:solidFill>
              </a:rPr>
              <a:t>Agencies will want to define the expectations of body camera programs (transparency vs. results). </a:t>
            </a:r>
            <a:endParaRPr lang="en-US" dirty="0">
              <a:solidFill>
                <a:srgbClr val="FFFF00"/>
              </a:solidFill>
            </a:endParaRPr>
          </a:p>
        </p:txBody>
      </p:sp>
    </p:spTree>
    <p:extLst>
      <p:ext uri="{BB962C8B-B14F-4D97-AF65-F5344CB8AC3E}">
        <p14:creationId xmlns:p14="http://schemas.microsoft.com/office/powerpoint/2010/main" val="246168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pPr marL="342900" lvl="0" indent="-342900" defTabSz="457200">
              <a:lnSpc>
                <a:spcPct val="100000"/>
              </a:lnSpc>
              <a:spcBef>
                <a:spcPct val="20000"/>
              </a:spcBef>
              <a:buFont typeface="Arial"/>
              <a:buChar char="•"/>
            </a:pPr>
            <a:r>
              <a:rPr lang="en-US" sz="2400" dirty="0" smtClean="0">
                <a:solidFill>
                  <a:srgbClr val="FFFF00"/>
                </a:solidFill>
                <a:latin typeface="Calibri"/>
              </a:rPr>
              <a:t>In </a:t>
            </a:r>
            <a:r>
              <a:rPr lang="en-US" sz="2400" dirty="0">
                <a:solidFill>
                  <a:srgbClr val="FFFF00"/>
                </a:solidFill>
                <a:latin typeface="Calibri"/>
              </a:rPr>
              <a:t>the last few years there has been a national, and even a global, push to outfit police officers with body-worn cameras (Ariel, Farrar, &amp; Sutherland, 2015; Ariel et al., 2016; </a:t>
            </a:r>
            <a:r>
              <a:rPr lang="en-US" sz="2400" dirty="0" err="1">
                <a:solidFill>
                  <a:srgbClr val="FFFF00"/>
                </a:solidFill>
                <a:latin typeface="Calibri"/>
              </a:rPr>
              <a:t>Cubitt</a:t>
            </a:r>
            <a:r>
              <a:rPr lang="en-US" sz="2400" dirty="0">
                <a:solidFill>
                  <a:srgbClr val="FFFF00"/>
                </a:solidFill>
                <a:latin typeface="Calibri"/>
              </a:rPr>
              <a:t>, </a:t>
            </a:r>
            <a:r>
              <a:rPr lang="en-US" sz="2400" dirty="0" err="1">
                <a:solidFill>
                  <a:srgbClr val="FFFF00"/>
                </a:solidFill>
                <a:latin typeface="Calibri"/>
              </a:rPr>
              <a:t>Lesic</a:t>
            </a:r>
            <a:r>
              <a:rPr lang="en-US" sz="2400" dirty="0">
                <a:solidFill>
                  <a:srgbClr val="FFFF00"/>
                </a:solidFill>
                <a:latin typeface="Calibri"/>
              </a:rPr>
              <a:t>, Myers, &amp; Corry, 2016; Stratton, </a:t>
            </a:r>
            <a:r>
              <a:rPr lang="en-US" sz="2400" dirty="0" err="1">
                <a:solidFill>
                  <a:srgbClr val="FFFF00"/>
                </a:solidFill>
                <a:latin typeface="Calibri"/>
              </a:rPr>
              <a:t>Clissold</a:t>
            </a:r>
            <a:r>
              <a:rPr lang="en-US" sz="2400" dirty="0">
                <a:solidFill>
                  <a:srgbClr val="FFFF00"/>
                </a:solidFill>
                <a:latin typeface="Calibri"/>
              </a:rPr>
              <a:t>, &amp; </a:t>
            </a:r>
            <a:r>
              <a:rPr lang="en-US" sz="2400" dirty="0" err="1">
                <a:solidFill>
                  <a:srgbClr val="FFFF00"/>
                </a:solidFill>
                <a:latin typeface="Calibri"/>
              </a:rPr>
              <a:t>Tuson</a:t>
            </a:r>
            <a:r>
              <a:rPr lang="en-US" sz="2400" dirty="0">
                <a:solidFill>
                  <a:srgbClr val="FFFF00"/>
                </a:solidFill>
                <a:latin typeface="Calibri"/>
              </a:rPr>
              <a:t>, 2015).</a:t>
            </a:r>
          </a:p>
          <a:p>
            <a:pPr marL="342900" lvl="0" indent="-342900" defTabSz="457200">
              <a:lnSpc>
                <a:spcPct val="100000"/>
              </a:lnSpc>
              <a:spcBef>
                <a:spcPct val="20000"/>
              </a:spcBef>
              <a:buFont typeface="Arial"/>
              <a:buChar char="•"/>
            </a:pPr>
            <a:r>
              <a:rPr lang="en-US" sz="2400" dirty="0">
                <a:solidFill>
                  <a:srgbClr val="FFFF00"/>
                </a:solidFill>
                <a:latin typeface="Calibri"/>
              </a:rPr>
              <a:t>The demand for body cameras became a social justice issue after the 2014 police shooting of Michael Brown in Ferguson, MO</a:t>
            </a:r>
            <a:r>
              <a:rPr lang="en-US" sz="2400" dirty="0" smtClean="0">
                <a:solidFill>
                  <a:srgbClr val="FFFF00"/>
                </a:solidFill>
                <a:latin typeface="Calibri"/>
              </a:rPr>
              <a:t>.</a:t>
            </a:r>
          </a:p>
          <a:p>
            <a:pPr marL="342900" indent="-342900" defTabSz="457200">
              <a:lnSpc>
                <a:spcPct val="100000"/>
              </a:lnSpc>
              <a:spcBef>
                <a:spcPct val="20000"/>
              </a:spcBef>
              <a:buFont typeface="Arial"/>
              <a:buChar char="•"/>
            </a:pPr>
            <a:r>
              <a:rPr lang="en-US" sz="2400" dirty="0">
                <a:solidFill>
                  <a:srgbClr val="FFFF00"/>
                </a:solidFill>
              </a:rPr>
              <a:t>The U.S. Government </a:t>
            </a:r>
            <a:r>
              <a:rPr lang="en-US" sz="2400" dirty="0" smtClean="0">
                <a:solidFill>
                  <a:srgbClr val="FFFF00"/>
                </a:solidFill>
              </a:rPr>
              <a:t>pledged </a:t>
            </a:r>
            <a:r>
              <a:rPr lang="en-US" sz="2400" dirty="0">
                <a:solidFill>
                  <a:srgbClr val="FFFF00"/>
                </a:solidFill>
              </a:rPr>
              <a:t>$263 million in matching funding to equip officers and train officers with body-worn </a:t>
            </a:r>
            <a:r>
              <a:rPr lang="en-US" sz="2400" dirty="0" smtClean="0">
                <a:solidFill>
                  <a:srgbClr val="FFFF00"/>
                </a:solidFill>
              </a:rPr>
              <a:t>cameras</a:t>
            </a:r>
            <a:endParaRPr lang="en-US" sz="2400" dirty="0">
              <a:solidFill>
                <a:srgbClr val="FFFF00"/>
              </a:solidFill>
              <a:latin typeface="Calibri"/>
            </a:endParaRPr>
          </a:p>
          <a:p>
            <a:pPr marL="342900" lvl="0" indent="-342900" defTabSz="457200">
              <a:lnSpc>
                <a:spcPct val="100000"/>
              </a:lnSpc>
              <a:spcBef>
                <a:spcPct val="20000"/>
              </a:spcBef>
              <a:buFont typeface="Arial"/>
              <a:buChar char="•"/>
            </a:pPr>
            <a:r>
              <a:rPr lang="en-US" sz="2400" dirty="0">
                <a:solidFill>
                  <a:srgbClr val="FFFF00"/>
                </a:solidFill>
                <a:latin typeface="Calibri"/>
              </a:rPr>
              <a:t>Just like dash cameras became a normal piece of equipment in the late 90’s/early 00’s, citizens expect to see body camera footage from controversial situations</a:t>
            </a:r>
            <a:r>
              <a:rPr lang="en-US" sz="2400" dirty="0" smtClean="0">
                <a:solidFill>
                  <a:srgbClr val="FFFF00"/>
                </a:solidFill>
                <a:latin typeface="Calibri"/>
              </a:rPr>
              <a:t>.</a:t>
            </a:r>
          </a:p>
          <a:p>
            <a:pPr marL="0" indent="0">
              <a:buNone/>
            </a:pPr>
            <a:endParaRPr lang="en-US" dirty="0"/>
          </a:p>
        </p:txBody>
      </p:sp>
    </p:spTree>
    <p:extLst>
      <p:ext uri="{BB962C8B-B14F-4D97-AF65-F5344CB8AC3E}">
        <p14:creationId xmlns:p14="http://schemas.microsoft.com/office/powerpoint/2010/main" val="100044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or Reality?</a:t>
            </a:r>
            <a:endParaRPr lang="en-US" dirty="0"/>
          </a:p>
        </p:txBody>
      </p:sp>
      <p:sp>
        <p:nvSpPr>
          <p:cNvPr id="3" name="Content Placeholder 2"/>
          <p:cNvSpPr>
            <a:spLocks noGrp="1"/>
          </p:cNvSpPr>
          <p:nvPr>
            <p:ph idx="1"/>
          </p:nvPr>
        </p:nvSpPr>
        <p:spPr/>
        <p:txBody>
          <a:bodyPr/>
          <a:lstStyle/>
          <a:p>
            <a:pPr marL="342900" indent="-342900" defTabSz="457200">
              <a:lnSpc>
                <a:spcPct val="100000"/>
              </a:lnSpc>
              <a:spcBef>
                <a:spcPct val="20000"/>
              </a:spcBef>
              <a:buFont typeface="Arial"/>
              <a:buChar char="•"/>
            </a:pPr>
            <a:r>
              <a:rPr lang="en-US" dirty="0">
                <a:solidFill>
                  <a:srgbClr val="FFFF00"/>
                </a:solidFill>
                <a:latin typeface="Calibri"/>
              </a:rPr>
              <a:t>Are police body worn cameras an effective tool in monitoring police behavior and reducing injuries during police-citizen encounters?</a:t>
            </a:r>
          </a:p>
          <a:p>
            <a:pPr marL="342900" lvl="0" indent="-342900" defTabSz="457200">
              <a:lnSpc>
                <a:spcPct val="100000"/>
              </a:lnSpc>
              <a:spcBef>
                <a:spcPct val="20000"/>
              </a:spcBef>
              <a:buFont typeface="Arial"/>
              <a:buChar char="•"/>
            </a:pPr>
            <a:r>
              <a:rPr lang="en-US" dirty="0">
                <a:solidFill>
                  <a:srgbClr val="FFFF00"/>
                </a:solidFill>
                <a:latin typeface="Calibri"/>
              </a:rPr>
              <a:t>Effectiveness </a:t>
            </a:r>
            <a:r>
              <a:rPr lang="en-US" dirty="0" smtClean="0">
                <a:solidFill>
                  <a:srgbClr val="FFFF00"/>
                </a:solidFill>
                <a:latin typeface="Calibri"/>
              </a:rPr>
              <a:t>is defined as a reduction in the </a:t>
            </a:r>
            <a:r>
              <a:rPr lang="en-US" dirty="0">
                <a:solidFill>
                  <a:srgbClr val="FFFF00"/>
                </a:solidFill>
                <a:latin typeface="Calibri"/>
              </a:rPr>
              <a:t>total number of use of force incidents, the number of citizen complaints, the number of offender injuries, and the number of officer injuries from after body cameras were implemented within a police </a:t>
            </a:r>
            <a:r>
              <a:rPr lang="en-US" dirty="0" smtClean="0">
                <a:solidFill>
                  <a:srgbClr val="FFFF00"/>
                </a:solidFill>
                <a:latin typeface="Calibri"/>
              </a:rPr>
              <a:t>department.</a:t>
            </a:r>
          </a:p>
          <a:p>
            <a:pPr marL="342900" indent="-342900" defTabSz="457200">
              <a:lnSpc>
                <a:spcPct val="100000"/>
              </a:lnSpc>
              <a:spcBef>
                <a:spcPct val="20000"/>
              </a:spcBef>
              <a:buFont typeface="Arial"/>
              <a:buChar char="•"/>
            </a:pPr>
            <a:r>
              <a:rPr lang="en-US" dirty="0">
                <a:solidFill>
                  <a:srgbClr val="FFFF00"/>
                </a:solidFill>
                <a:latin typeface="Calibri"/>
              </a:rPr>
              <a:t>First </a:t>
            </a:r>
            <a:r>
              <a:rPr lang="en-US" dirty="0" smtClean="0">
                <a:solidFill>
                  <a:srgbClr val="FFFF00"/>
                </a:solidFill>
                <a:latin typeface="Calibri"/>
              </a:rPr>
              <a:t>peer-reviewed </a:t>
            </a:r>
            <a:r>
              <a:rPr lang="en-US" dirty="0">
                <a:solidFill>
                  <a:srgbClr val="FFFF00"/>
                </a:solidFill>
                <a:latin typeface="Calibri"/>
              </a:rPr>
              <a:t>study was published in </a:t>
            </a:r>
            <a:r>
              <a:rPr lang="en-US" dirty="0" smtClean="0">
                <a:solidFill>
                  <a:srgbClr val="FFFF00"/>
                </a:solidFill>
                <a:latin typeface="Calibri"/>
              </a:rPr>
              <a:t>2015.</a:t>
            </a:r>
            <a:endParaRPr lang="en-US" dirty="0">
              <a:solidFill>
                <a:srgbClr val="FFFF00"/>
              </a:solidFill>
              <a:latin typeface="Calibri"/>
            </a:endParaRPr>
          </a:p>
          <a:p>
            <a:pPr marL="0" lvl="0" indent="0" defTabSz="457200">
              <a:lnSpc>
                <a:spcPct val="100000"/>
              </a:lnSpc>
              <a:spcBef>
                <a:spcPct val="20000"/>
              </a:spcBef>
              <a:buNone/>
            </a:pPr>
            <a:endParaRPr lang="en-US" dirty="0"/>
          </a:p>
        </p:txBody>
      </p:sp>
    </p:spTree>
    <p:extLst>
      <p:ext uri="{BB962C8B-B14F-4D97-AF65-F5344CB8AC3E}">
        <p14:creationId xmlns:p14="http://schemas.microsoft.com/office/powerpoint/2010/main" val="2549648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Literature Review</a:t>
            </a:r>
            <a:endParaRPr lang="en-US" dirty="0"/>
          </a:p>
        </p:txBody>
      </p:sp>
      <p:sp>
        <p:nvSpPr>
          <p:cNvPr id="3" name="Content Placeholder 2"/>
          <p:cNvSpPr>
            <a:spLocks noGrp="1"/>
          </p:cNvSpPr>
          <p:nvPr>
            <p:ph idx="1"/>
          </p:nvPr>
        </p:nvSpPr>
        <p:spPr/>
        <p:txBody>
          <a:bodyPr>
            <a:normAutofit/>
          </a:bodyPr>
          <a:lstStyle/>
          <a:p>
            <a:pPr fontAlgn="t"/>
            <a:r>
              <a:rPr lang="en-US" dirty="0" smtClean="0">
                <a:solidFill>
                  <a:srgbClr val="FFFF00"/>
                </a:solidFill>
              </a:rPr>
              <a:t>Use of force</a:t>
            </a:r>
          </a:p>
          <a:p>
            <a:pPr lvl="1" fontAlgn="t"/>
            <a:r>
              <a:rPr lang="en-US" dirty="0" smtClean="0">
                <a:solidFill>
                  <a:srgbClr val="FFFF00"/>
                </a:solidFill>
              </a:rPr>
              <a:t>1 increase, 6 decrease, 6 no change</a:t>
            </a:r>
          </a:p>
          <a:p>
            <a:pPr fontAlgn="t"/>
            <a:r>
              <a:rPr lang="en-US" dirty="0" smtClean="0">
                <a:solidFill>
                  <a:srgbClr val="FFFF00"/>
                </a:solidFill>
              </a:rPr>
              <a:t>Complaints</a:t>
            </a:r>
          </a:p>
          <a:p>
            <a:pPr lvl="1" fontAlgn="t"/>
            <a:r>
              <a:rPr lang="en-US" dirty="0" smtClean="0">
                <a:solidFill>
                  <a:srgbClr val="FFFF00"/>
                </a:solidFill>
              </a:rPr>
              <a:t>1 increase, 8 decrease, 3 no change</a:t>
            </a:r>
          </a:p>
          <a:p>
            <a:pPr fontAlgn="t"/>
            <a:r>
              <a:rPr lang="en-US" dirty="0" smtClean="0">
                <a:solidFill>
                  <a:srgbClr val="FFFF00"/>
                </a:solidFill>
              </a:rPr>
              <a:t>Offender injuries</a:t>
            </a:r>
          </a:p>
          <a:p>
            <a:pPr lvl="1" fontAlgn="t"/>
            <a:r>
              <a:rPr lang="en-US" dirty="0" smtClean="0">
                <a:solidFill>
                  <a:srgbClr val="FFFF00"/>
                </a:solidFill>
              </a:rPr>
              <a:t>1 increase, 2 decrease</a:t>
            </a:r>
          </a:p>
          <a:p>
            <a:pPr fontAlgn="t"/>
            <a:r>
              <a:rPr lang="en-US" dirty="0" smtClean="0">
                <a:solidFill>
                  <a:srgbClr val="FFFF00"/>
                </a:solidFill>
              </a:rPr>
              <a:t>Officer injuries</a:t>
            </a:r>
          </a:p>
          <a:p>
            <a:pPr lvl="1" fontAlgn="t"/>
            <a:r>
              <a:rPr lang="en-US" dirty="0" smtClean="0">
                <a:solidFill>
                  <a:srgbClr val="FFFF00"/>
                </a:solidFill>
              </a:rPr>
              <a:t>3 increase, 2 decrease, 1 no change</a:t>
            </a:r>
          </a:p>
          <a:p>
            <a:pPr lvl="1" fontAlgn="t"/>
            <a:endParaRPr lang="en-US" dirty="0"/>
          </a:p>
          <a:p>
            <a:endParaRPr lang="en-US" dirty="0"/>
          </a:p>
        </p:txBody>
      </p:sp>
    </p:spTree>
    <p:extLst>
      <p:ext uri="{BB962C8B-B14F-4D97-AF65-F5344CB8AC3E}">
        <p14:creationId xmlns:p14="http://schemas.microsoft.com/office/powerpoint/2010/main" val="4205635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a:t>
            </a:r>
            <a:r>
              <a:rPr lang="en-US" dirty="0"/>
              <a:t>Framework</a:t>
            </a:r>
          </a:p>
        </p:txBody>
      </p:sp>
      <p:sp>
        <p:nvSpPr>
          <p:cNvPr id="3" name="Content Placeholder 2"/>
          <p:cNvSpPr>
            <a:spLocks noGrp="1"/>
          </p:cNvSpPr>
          <p:nvPr>
            <p:ph idx="1"/>
          </p:nvPr>
        </p:nvSpPr>
        <p:spPr>
          <a:xfrm>
            <a:off x="735724" y="1600201"/>
            <a:ext cx="10618076" cy="3707524"/>
          </a:xfrm>
        </p:spPr>
        <p:txBody>
          <a:bodyPr>
            <a:normAutofit/>
          </a:bodyPr>
          <a:lstStyle/>
          <a:p>
            <a:pPr>
              <a:defRPr/>
            </a:pPr>
            <a:r>
              <a:rPr lang="en-US" dirty="0" smtClean="0">
                <a:solidFill>
                  <a:srgbClr val="FFFF00"/>
                </a:solidFill>
                <a:latin typeface="+mj-lt"/>
                <a:cs typeface="Times New Roman" pitchFamily="18" charset="0"/>
              </a:rPr>
              <a:t>Social surveillance theory</a:t>
            </a:r>
            <a:endParaRPr lang="en-US" dirty="0">
              <a:solidFill>
                <a:srgbClr val="FFFF00"/>
              </a:solidFill>
              <a:latin typeface="+mj-lt"/>
              <a:cs typeface="Times New Roman" pitchFamily="18" charset="0"/>
            </a:endParaRPr>
          </a:p>
          <a:p>
            <a:pPr>
              <a:defRPr/>
            </a:pPr>
            <a:r>
              <a:rPr lang="en-US" dirty="0" smtClean="0">
                <a:solidFill>
                  <a:srgbClr val="FFFF00"/>
                </a:solidFill>
                <a:latin typeface="+mj-lt"/>
                <a:cs typeface="Times New Roman" pitchFamily="18" charset="0"/>
              </a:rPr>
              <a:t>Jeremy Bentham </a:t>
            </a:r>
            <a:r>
              <a:rPr lang="en-US" dirty="0">
                <a:solidFill>
                  <a:srgbClr val="FFFF00"/>
                </a:solidFill>
              </a:rPr>
              <a:t>(1748-1832</a:t>
            </a:r>
            <a:r>
              <a:rPr lang="en-US" dirty="0" smtClean="0">
                <a:solidFill>
                  <a:srgbClr val="FFFF00"/>
                </a:solidFill>
              </a:rPr>
              <a:t>) &amp; </a:t>
            </a:r>
            <a:r>
              <a:rPr lang="en-US" dirty="0">
                <a:solidFill>
                  <a:srgbClr val="FFFF00"/>
                </a:solidFill>
              </a:rPr>
              <a:t>Michel Foucault (1926-1984)</a:t>
            </a:r>
            <a:endParaRPr lang="en-US" dirty="0">
              <a:solidFill>
                <a:srgbClr val="FFFF00"/>
              </a:solidFill>
              <a:latin typeface="+mj-lt"/>
              <a:cs typeface="Times New Roman" pitchFamily="18" charset="0"/>
            </a:endParaRPr>
          </a:p>
          <a:p>
            <a:pPr>
              <a:defRPr/>
            </a:pPr>
            <a:r>
              <a:rPr lang="en-US" dirty="0">
                <a:solidFill>
                  <a:srgbClr val="FFFF00"/>
                </a:solidFill>
              </a:rPr>
              <a:t>Social surveillance theory is the idea that individuals will modify their behavior to accepted norms if they believe they are being </a:t>
            </a:r>
            <a:r>
              <a:rPr lang="en-US" dirty="0" smtClean="0">
                <a:solidFill>
                  <a:srgbClr val="FFFF00"/>
                </a:solidFill>
              </a:rPr>
              <a:t>watched.</a:t>
            </a:r>
          </a:p>
          <a:p>
            <a:pPr>
              <a:defRPr/>
            </a:pPr>
            <a:r>
              <a:rPr lang="en-US" dirty="0">
                <a:solidFill>
                  <a:srgbClr val="FFFF00"/>
                </a:solidFill>
              </a:rPr>
              <a:t>If individuals are self-aware they are being watched, or in the case of body cameras being recorded, then they will follow rules and regulations</a:t>
            </a:r>
          </a:p>
        </p:txBody>
      </p:sp>
    </p:spTree>
    <p:extLst>
      <p:ext uri="{BB962C8B-B14F-4D97-AF65-F5344CB8AC3E}">
        <p14:creationId xmlns:p14="http://schemas.microsoft.com/office/powerpoint/2010/main" val="244908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a:t>
            </a:r>
            <a:r>
              <a:rPr lang="en-US" dirty="0"/>
              <a:t>Framework</a:t>
            </a:r>
          </a:p>
        </p:txBody>
      </p:sp>
      <p:sp>
        <p:nvSpPr>
          <p:cNvPr id="3" name="Content Placeholder 2"/>
          <p:cNvSpPr>
            <a:spLocks noGrp="1"/>
          </p:cNvSpPr>
          <p:nvPr>
            <p:ph idx="1"/>
          </p:nvPr>
        </p:nvSpPr>
        <p:spPr>
          <a:xfrm>
            <a:off x="838200" y="1600201"/>
            <a:ext cx="10365828" cy="4148958"/>
          </a:xfrm>
        </p:spPr>
        <p:txBody>
          <a:bodyPr>
            <a:normAutofit/>
          </a:bodyPr>
          <a:lstStyle/>
          <a:p>
            <a:pPr>
              <a:defRPr/>
            </a:pPr>
            <a:r>
              <a:rPr lang="en-US" dirty="0" smtClean="0">
                <a:solidFill>
                  <a:srgbClr val="FFFF00"/>
                </a:solidFill>
                <a:latin typeface="+mj-lt"/>
                <a:cs typeface="Times New Roman" pitchFamily="18" charset="0"/>
              </a:rPr>
              <a:t>Deterrence theory</a:t>
            </a:r>
            <a:endParaRPr lang="en-US" dirty="0">
              <a:solidFill>
                <a:srgbClr val="FFFF00"/>
              </a:solidFill>
              <a:latin typeface="+mj-lt"/>
              <a:cs typeface="Times New Roman" pitchFamily="18" charset="0"/>
            </a:endParaRPr>
          </a:p>
          <a:p>
            <a:pPr>
              <a:defRPr/>
            </a:pPr>
            <a:r>
              <a:rPr lang="en-US" dirty="0">
                <a:solidFill>
                  <a:srgbClr val="FFFF00"/>
                </a:solidFill>
              </a:rPr>
              <a:t>Cesare </a:t>
            </a:r>
            <a:r>
              <a:rPr lang="en-US" dirty="0" smtClean="0">
                <a:solidFill>
                  <a:srgbClr val="FFFF00"/>
                </a:solidFill>
              </a:rPr>
              <a:t>Beccaria (1738-1794)</a:t>
            </a:r>
          </a:p>
          <a:p>
            <a:pPr>
              <a:defRPr/>
            </a:pPr>
            <a:r>
              <a:rPr lang="en-US" dirty="0">
                <a:solidFill>
                  <a:srgbClr val="FFFF00"/>
                </a:solidFill>
              </a:rPr>
              <a:t>Deterrence theory states that when the chances of being caught are high, individuals are less likely to engage in illegal or unethical behavior because of rational decision making</a:t>
            </a:r>
            <a:r>
              <a:rPr lang="en-US" dirty="0" smtClean="0">
                <a:solidFill>
                  <a:srgbClr val="FFFF00"/>
                </a:solidFill>
              </a:rPr>
              <a:t>.</a:t>
            </a:r>
          </a:p>
          <a:p>
            <a:pPr>
              <a:defRPr/>
            </a:pPr>
            <a:r>
              <a:rPr lang="en-US" dirty="0">
                <a:solidFill>
                  <a:srgbClr val="FFFF00"/>
                </a:solidFill>
              </a:rPr>
              <a:t>If a police officer is wearing a body camera while committing an illegal or improper act, then the chance of that behavior being detected is high. </a:t>
            </a:r>
          </a:p>
        </p:txBody>
      </p:sp>
    </p:spTree>
    <p:extLst>
      <p:ext uri="{BB962C8B-B14F-4D97-AF65-F5344CB8AC3E}">
        <p14:creationId xmlns:p14="http://schemas.microsoft.com/office/powerpoint/2010/main" val="275027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a:t>
            </a:r>
            <a:endParaRPr lang="en-US" dirty="0"/>
          </a:p>
        </p:txBody>
      </p:sp>
      <p:sp>
        <p:nvSpPr>
          <p:cNvPr id="3" name="Content Placeholder 2"/>
          <p:cNvSpPr>
            <a:spLocks noGrp="1"/>
          </p:cNvSpPr>
          <p:nvPr>
            <p:ph idx="1"/>
          </p:nvPr>
        </p:nvSpPr>
        <p:spPr/>
        <p:txBody>
          <a:bodyPr>
            <a:normAutofit/>
          </a:bodyPr>
          <a:lstStyle/>
          <a:p>
            <a:r>
              <a:rPr lang="en-US" dirty="0" smtClean="0">
                <a:solidFill>
                  <a:srgbClr val="FFFF00"/>
                </a:solidFill>
              </a:rPr>
              <a:t>The </a:t>
            </a:r>
            <a:r>
              <a:rPr lang="en-US" dirty="0">
                <a:solidFill>
                  <a:srgbClr val="FFFF00"/>
                </a:solidFill>
              </a:rPr>
              <a:t>purpose of this research was to evaluate if body-worn cameras were effective in </a:t>
            </a:r>
            <a:r>
              <a:rPr lang="en-US" dirty="0" smtClean="0">
                <a:solidFill>
                  <a:srgbClr val="FFFF00"/>
                </a:solidFill>
              </a:rPr>
              <a:t>reducing:</a:t>
            </a:r>
            <a:endParaRPr lang="en-US" dirty="0">
              <a:solidFill>
                <a:srgbClr val="FFFF00"/>
              </a:solidFill>
            </a:endParaRPr>
          </a:p>
          <a:p>
            <a:pPr lvl="1"/>
            <a:r>
              <a:rPr lang="en-US" dirty="0">
                <a:solidFill>
                  <a:srgbClr val="FFFF00"/>
                </a:solidFill>
              </a:rPr>
              <a:t>Police use of force</a:t>
            </a:r>
          </a:p>
          <a:p>
            <a:pPr lvl="1"/>
            <a:r>
              <a:rPr lang="en-US" dirty="0">
                <a:solidFill>
                  <a:srgbClr val="FFFF00"/>
                </a:solidFill>
              </a:rPr>
              <a:t>Citizen complaints against police</a:t>
            </a:r>
          </a:p>
          <a:p>
            <a:pPr lvl="1"/>
            <a:r>
              <a:rPr lang="en-US" dirty="0">
                <a:solidFill>
                  <a:srgbClr val="FFFF00"/>
                </a:solidFill>
              </a:rPr>
              <a:t>Offender injuries during apprehension situations</a:t>
            </a:r>
          </a:p>
          <a:p>
            <a:pPr lvl="1"/>
            <a:r>
              <a:rPr lang="en-US" dirty="0">
                <a:solidFill>
                  <a:srgbClr val="FFFF00"/>
                </a:solidFill>
              </a:rPr>
              <a:t>Officer injuries during apprehension situations</a:t>
            </a:r>
          </a:p>
          <a:p>
            <a:r>
              <a:rPr lang="en-US" dirty="0">
                <a:solidFill>
                  <a:srgbClr val="FFFF00"/>
                </a:solidFill>
              </a:rPr>
              <a:t>Quantitative methodology</a:t>
            </a:r>
          </a:p>
          <a:p>
            <a:pPr lvl="1"/>
            <a:r>
              <a:rPr lang="en-US" dirty="0">
                <a:solidFill>
                  <a:srgbClr val="FFFF00"/>
                </a:solidFill>
              </a:rPr>
              <a:t>Single-group interrupted time-series design </a:t>
            </a:r>
          </a:p>
          <a:p>
            <a:endParaRPr lang="en-US" dirty="0"/>
          </a:p>
        </p:txBody>
      </p:sp>
    </p:spTree>
    <p:extLst>
      <p:ext uri="{BB962C8B-B14F-4D97-AF65-F5344CB8AC3E}">
        <p14:creationId xmlns:p14="http://schemas.microsoft.com/office/powerpoint/2010/main" val="3375011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FFFF00"/>
                </a:solidFill>
              </a:rPr>
              <a:t>RQ1: Is there a statistically significant difference in the number of use of force incidents by police after body cameras were deployed in the field compared to data from similar time periods before body cameras were implemented?</a:t>
            </a:r>
          </a:p>
          <a:p>
            <a:r>
              <a:rPr lang="en-US" dirty="0">
                <a:solidFill>
                  <a:srgbClr val="FFFF00"/>
                </a:solidFill>
              </a:rPr>
              <a:t>RQ2: Is there a statistically significant difference in citizen complaints against police after body cameras were deployed in the field compared to data from similar time periods before body cameras were implemented?</a:t>
            </a:r>
          </a:p>
          <a:p>
            <a:r>
              <a:rPr lang="en-US" dirty="0">
                <a:solidFill>
                  <a:srgbClr val="FFFF00"/>
                </a:solidFill>
              </a:rPr>
              <a:t>RQ3: Is there a statistically significant difference in offender injuries during apprehension situations after body cameras were deployed in the field compared to data from similar time periods before body cameras were implemented?</a:t>
            </a:r>
          </a:p>
          <a:p>
            <a:r>
              <a:rPr lang="en-US" dirty="0">
                <a:solidFill>
                  <a:srgbClr val="FFFF00"/>
                </a:solidFill>
              </a:rPr>
              <a:t>RQ4: Is there a statistically significant difference in officer injuries during apprehension situations after body cameras were deployed in the field compared to data from similar time periods before body cameras were implemented?</a:t>
            </a:r>
          </a:p>
          <a:p>
            <a:endParaRPr lang="en-US" dirty="0"/>
          </a:p>
        </p:txBody>
      </p:sp>
    </p:spTree>
    <p:extLst>
      <p:ext uri="{BB962C8B-B14F-4D97-AF65-F5344CB8AC3E}">
        <p14:creationId xmlns:p14="http://schemas.microsoft.com/office/powerpoint/2010/main" val="1613393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setting</a:t>
            </a:r>
            <a:endParaRPr lang="en-US" dirty="0"/>
          </a:p>
        </p:txBody>
      </p:sp>
      <p:sp>
        <p:nvSpPr>
          <p:cNvPr id="3" name="Content Placeholder 2"/>
          <p:cNvSpPr>
            <a:spLocks noGrp="1"/>
          </p:cNvSpPr>
          <p:nvPr>
            <p:ph idx="1"/>
          </p:nvPr>
        </p:nvSpPr>
        <p:spPr/>
        <p:txBody>
          <a:bodyPr/>
          <a:lstStyle/>
          <a:p>
            <a:r>
              <a:rPr lang="en-US" dirty="0">
                <a:solidFill>
                  <a:srgbClr val="FFFF00"/>
                </a:solidFill>
              </a:rPr>
              <a:t>Secondary data obtained from a large police department in the Southeastern U.S.</a:t>
            </a:r>
          </a:p>
          <a:p>
            <a:r>
              <a:rPr lang="en-US" dirty="0">
                <a:solidFill>
                  <a:srgbClr val="FFFF00"/>
                </a:solidFill>
              </a:rPr>
              <a:t>Entire population of officers assigned cameras was evaluated.</a:t>
            </a:r>
          </a:p>
          <a:p>
            <a:r>
              <a:rPr lang="en-US" dirty="0">
                <a:solidFill>
                  <a:srgbClr val="FFFF00"/>
                </a:solidFill>
              </a:rPr>
              <a:t>The number of years (three) selected was a nonprobability purposive sample.</a:t>
            </a:r>
          </a:p>
          <a:p>
            <a:pPr marL="0" indent="0">
              <a:buNone/>
            </a:pPr>
            <a:endParaRPr lang="en-US" dirty="0"/>
          </a:p>
        </p:txBody>
      </p:sp>
    </p:spTree>
    <p:extLst>
      <p:ext uri="{BB962C8B-B14F-4D97-AF65-F5344CB8AC3E}">
        <p14:creationId xmlns:p14="http://schemas.microsoft.com/office/powerpoint/2010/main" val="242441187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47</TotalTime>
  <Words>1136</Words>
  <Application>Microsoft Office PowerPoint</Application>
  <PresentationFormat>Widescreen</PresentationFormat>
  <Paragraphs>137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Corbel</vt:lpstr>
      <vt:lpstr>Times New Roman</vt:lpstr>
      <vt:lpstr>Depth</vt:lpstr>
      <vt:lpstr>Police body camera effectiveness:  Myth or Reality?</vt:lpstr>
      <vt:lpstr>Background</vt:lpstr>
      <vt:lpstr>Myth or Reality?</vt:lpstr>
      <vt:lpstr>Literature Review</vt:lpstr>
      <vt:lpstr>Theoretical Framework</vt:lpstr>
      <vt:lpstr>Theoretical Framework</vt:lpstr>
      <vt:lpstr>Research design</vt:lpstr>
      <vt:lpstr>Research Questions</vt:lpstr>
      <vt:lpstr>Research setting</vt:lpstr>
      <vt:lpstr>Data</vt:lpstr>
      <vt:lpstr>Results – Research Question 1</vt:lpstr>
      <vt:lpstr>Results – Research Question 2</vt:lpstr>
      <vt:lpstr>Results – Research Question 3</vt:lpstr>
      <vt:lpstr>Results – Research Question 4</vt:lpstr>
      <vt:lpstr>Limitations of the Study</vt:lpstr>
      <vt:lpstr>Myth or Reality?</vt:lpstr>
    </vt:vector>
  </TitlesOfParts>
  <Company>Albany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body camera effectiveness:  Myth or Reality?</dc:title>
  <dc:creator>Armstrong, Jason</dc:creator>
  <cp:lastModifiedBy>Armstrong, Jason</cp:lastModifiedBy>
  <cp:revision>7</cp:revision>
  <dcterms:created xsi:type="dcterms:W3CDTF">2019-10-24T01:00:26Z</dcterms:created>
  <dcterms:modified xsi:type="dcterms:W3CDTF">2019-10-24T01:48:22Z</dcterms:modified>
</cp:coreProperties>
</file>