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73" r:id="rId6"/>
    <p:sldId id="259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2CABC-131D-597E-8052-BCA79D80E207}" v="192" dt="2019-10-23T22:13:02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5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4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8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4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3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4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AF8F-A905-4CE3-B63C-45DF890A283B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E2345-0685-415B-B1BF-EE10B6927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3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489" y="121049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Integrating POST Content into Academic Courses: An Assessment of UNG’s Public Safety Academy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03724"/>
            <a:ext cx="6734978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5"/>
                </a:solidFill>
                <a:latin typeface="Garamond" panose="02020404030301010803" pitchFamily="18" charset="0"/>
              </a:rPr>
              <a:t>Timothy C. Hayes, Butch Newkirk, and Sallie Parker</a:t>
            </a:r>
          </a:p>
          <a:p>
            <a:pPr algn="l"/>
            <a:r>
              <a:rPr lang="en-US" dirty="0">
                <a:solidFill>
                  <a:schemeClr val="accent5"/>
                </a:solidFill>
                <a:latin typeface="Garamond" panose="02020404030301010803" pitchFamily="18" charset="0"/>
              </a:rPr>
              <a:t>Department of Criminal Justice</a:t>
            </a:r>
          </a:p>
          <a:p>
            <a:pPr algn="l"/>
            <a:r>
              <a:rPr lang="en-US" dirty="0">
                <a:solidFill>
                  <a:schemeClr val="accent5"/>
                </a:solidFill>
                <a:latin typeface="Garamond" panose="02020404030301010803" pitchFamily="18" charset="0"/>
              </a:rPr>
              <a:t>University of North Georgia</a:t>
            </a:r>
          </a:p>
        </p:txBody>
      </p:sp>
    </p:spTree>
    <p:extLst>
      <p:ext uri="{BB962C8B-B14F-4D97-AF65-F5344CB8AC3E}">
        <p14:creationId xmlns:p14="http://schemas.microsoft.com/office/powerpoint/2010/main" val="119086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Things to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Why we established the Public Safety Academy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How we integrated POST content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Integrating POST into our assessment efforts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Initial Results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What’s next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Conclusions / Wrap-up </a:t>
            </a:r>
          </a:p>
        </p:txBody>
      </p:sp>
    </p:spTree>
    <p:extLst>
      <p:ext uri="{BB962C8B-B14F-4D97-AF65-F5344CB8AC3E}">
        <p14:creationId xmlns:p14="http://schemas.microsoft.com/office/powerpoint/2010/main" val="226497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Background on UNG Public Safety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Feedback from students and alumni 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Big question: Why can’t we get the training we get at the academy while we are working on our degree at UNG?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Feedback from Internship supervisors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Most indicated they would outright hire our graduates as long as they could get their POST training done.  But less and less agencies are paying for it</a:t>
            </a:r>
          </a:p>
          <a:p>
            <a:pPr lvl="1"/>
            <a:endParaRPr lang="en-US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Began working on a proposal to POST and to UNG around 2014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POST content + Academic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Matched POST PORT content with existing courses in our curriculum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Created labs for PORTS that did not match, plus a few new courses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Public Safety Academy Students register for labs alongside specific academic courses. 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Academy Students take PORT exams as they complete content in specific courses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72" y="0"/>
            <a:ext cx="5290456" cy="6675476"/>
          </a:xfrm>
        </p:spPr>
      </p:pic>
    </p:spTree>
    <p:extLst>
      <p:ext uri="{BB962C8B-B14F-4D97-AF65-F5344CB8AC3E}">
        <p14:creationId xmlns:p14="http://schemas.microsoft.com/office/powerpoint/2010/main" val="156779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PORTS matched with existing courses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221696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2579989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87152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COURSE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</a:t>
                      </a:r>
                      <a:r>
                        <a:rPr lang="en-US" baseline="0" dirty="0"/>
                        <a:t> 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516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1100:</a:t>
                      </a:r>
                      <a:r>
                        <a:rPr lang="en-US" baseline="0" dirty="0"/>
                        <a:t> Intro to CJ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1.1,</a:t>
                      </a:r>
                      <a:r>
                        <a:rPr lang="en-US" baseline="0" dirty="0"/>
                        <a:t> 1.3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86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2002:</a:t>
                      </a:r>
                      <a:r>
                        <a:rPr lang="en-US" baseline="0" dirty="0"/>
                        <a:t> Intro to Law Enforcement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3.7, 4.1, 4.8, 4.11, 4.7.7,</a:t>
                      </a:r>
                      <a:r>
                        <a:rPr lang="en-US" baseline="0" dirty="0"/>
                        <a:t> 4.12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25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2003: Tech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3.1,</a:t>
                      </a:r>
                      <a:r>
                        <a:rPr lang="en-US" baseline="0" dirty="0"/>
                        <a:t> 4.9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4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</a:t>
                      </a:r>
                      <a:r>
                        <a:rPr lang="en-US" baseline="0" dirty="0"/>
                        <a:t> 3000: Criminal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532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3001:</a:t>
                      </a:r>
                      <a:r>
                        <a:rPr lang="en-US" baseline="0" dirty="0"/>
                        <a:t> Victims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5.7, 3.6, 3.9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0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</a:t>
                      </a:r>
                      <a:r>
                        <a:rPr lang="en-US" baseline="0" dirty="0"/>
                        <a:t> 3310: Juvenile Justice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CJRU 4000: Criminal</a:t>
                      </a:r>
                      <a:r>
                        <a:rPr lang="en-US" baseline="0" dirty="0"/>
                        <a:t> Investigations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5.3,5.5,5.6,5.11,5.12,5.13,7.1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92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4001</a:t>
                      </a:r>
                      <a:r>
                        <a:rPr lang="en-US" baseline="0" dirty="0"/>
                        <a:t>: Police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7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07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PORTS matched with existing courses 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contd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659141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2579989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787152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COURSE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</a:t>
                      </a:r>
                      <a:r>
                        <a:rPr lang="en-US" baseline="0" dirty="0"/>
                        <a:t> 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516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4002: Drug ID</a:t>
                      </a:r>
                      <a:r>
                        <a:rPr lang="en-US" baseline="0" dirty="0"/>
                        <a:t> and Investigation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86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4008:</a:t>
                      </a:r>
                      <a:r>
                        <a:rPr lang="en-US" baseline="0" dirty="0"/>
                        <a:t> Death Investigation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5.2,</a:t>
                      </a:r>
                      <a:r>
                        <a:rPr lang="en-US" baseline="0" dirty="0"/>
                        <a:t> 5.15, 7.8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25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CJRU 4009:</a:t>
                      </a:r>
                      <a:r>
                        <a:rPr lang="en-US" baseline="0" dirty="0"/>
                        <a:t> Police Patrol and Investigation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6.1,6.2,6.3,6.4,6.5,6.6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4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 4335:</a:t>
                      </a:r>
                      <a:r>
                        <a:rPr lang="en-US" baseline="0" dirty="0"/>
                        <a:t> Criminal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532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CRJU</a:t>
                      </a:r>
                      <a:r>
                        <a:rPr lang="en-US" baseline="0" dirty="0"/>
                        <a:t> 4400: Legal Liabilities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1.2, 2.4, 7.9, 7.10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0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 – EVOC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 – Vehicle Pullovers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927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 – Firearms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79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 – Control 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Lab</a:t>
                      </a:r>
                      <a:r>
                        <a:rPr lang="en-US" baseline="0" dirty="0"/>
                        <a:t> – First Aid and CPR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20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86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PORT Exam Results for Class 1</a:t>
            </a:r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457F3E8-15E8-4217-AD8C-5A6B9E846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07466" y="1262063"/>
            <a:ext cx="8704066" cy="5359400"/>
          </a:xfrm>
        </p:spPr>
      </p:pic>
    </p:spTree>
    <p:extLst>
      <p:ext uri="{BB962C8B-B14F-4D97-AF65-F5344CB8AC3E}">
        <p14:creationId xmlns:p14="http://schemas.microsoft.com/office/powerpoint/2010/main" val="1412310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4472C4">
                    <a:lumMod val="75000"/>
                  </a:srgbClr>
                </a:solidFill>
                <a:latin typeface="Garamond" panose="02020404030301010803" pitchFamily="18" charset="0"/>
              </a:rPr>
              <a:t>Follow up with Class graduates and agencies 6 months to 1 year from graduation</a:t>
            </a:r>
          </a:p>
          <a:p>
            <a:pPr lvl="0"/>
            <a:r>
              <a:rPr lang="en-US" dirty="0">
                <a:solidFill>
                  <a:srgbClr val="4472C4">
                    <a:lumMod val="75000"/>
                  </a:srgbClr>
                </a:solidFill>
                <a:latin typeface="Garamond" panose="02020404030301010803" pitchFamily="18" charset="0"/>
              </a:rPr>
              <a:t>Interview FTO to get feedback </a:t>
            </a:r>
          </a:p>
          <a:p>
            <a:pPr lvl="0"/>
            <a:r>
              <a:rPr lang="en-US" dirty="0">
                <a:solidFill>
                  <a:srgbClr val="4472C4">
                    <a:lumMod val="75000"/>
                  </a:srgbClr>
                </a:solidFill>
                <a:latin typeface="Garamond" panose="02020404030301010803" pitchFamily="18" charset="0"/>
              </a:rPr>
              <a:t>Examine use of force incidents and how our graduates perform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8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388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Integrating POST Content into Academic Courses: An Assessment of UNG’s Public Safety Academy </vt:lpstr>
      <vt:lpstr>Things to Cover</vt:lpstr>
      <vt:lpstr>Background on UNG Public Safety Academy</vt:lpstr>
      <vt:lpstr>POST content + Academic courses</vt:lpstr>
      <vt:lpstr>PowerPoint Presentation</vt:lpstr>
      <vt:lpstr>PORTS matched with existing courses</vt:lpstr>
      <vt:lpstr>PORTS matched with existing courses (contd)</vt:lpstr>
      <vt:lpstr>PORT Exam Results for Class 1</vt:lpstr>
      <vt:lpstr>What’s Next?</vt:lpstr>
    </vt:vector>
  </TitlesOfParts>
  <Company>University of North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Assessment Results in your Curriculum and Classroom</dc:title>
  <dc:creator>Timothy Hayes</dc:creator>
  <cp:lastModifiedBy>Timothy Hayes</cp:lastModifiedBy>
  <cp:revision>43</cp:revision>
  <dcterms:created xsi:type="dcterms:W3CDTF">2018-02-12T15:47:19Z</dcterms:created>
  <dcterms:modified xsi:type="dcterms:W3CDTF">2019-10-23T22:16:19Z</dcterms:modified>
</cp:coreProperties>
</file>