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62" r:id="rId5"/>
    <p:sldId id="260" r:id="rId6"/>
    <p:sldId id="259" r:id="rId7"/>
    <p:sldId id="261"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A273A3C-F14D-477C-82A6-CABC32410997}" type="datetimeFigureOut">
              <a:rPr lang="en-US" smtClean="0"/>
              <a:t>10/24/2019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367488573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169469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4253886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5643672-A92D-44C9-BD42-9A5E5D9F9782}"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081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1454711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A273A3C-F14D-477C-82A6-CABC32410997}"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331793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A273A3C-F14D-477C-82A6-CABC32410997}"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589183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73A3C-F14D-477C-82A6-CABC32410997}"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44979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A273A3C-F14D-477C-82A6-CABC32410997}" type="datetimeFigureOut">
              <a:rPr lang="en-US" smtClean="0"/>
              <a:t>10/24/2019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136824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73A3C-F14D-477C-82A6-CABC32410997}"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84088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A273A3C-F14D-477C-82A6-CABC32410997}" type="datetimeFigureOut">
              <a:rPr lang="en-US" smtClean="0"/>
              <a:t>10/24/2019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342705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252662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273A3C-F14D-477C-82A6-CABC32410997}"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105432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273A3C-F14D-477C-82A6-CABC32410997}"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60625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73A3C-F14D-477C-82A6-CABC32410997}"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9918171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34090551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273A3C-F14D-477C-82A6-CABC32410997}"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3672-A92D-44C9-BD42-9A5E5D9F9782}" type="slidenum">
              <a:rPr lang="en-US" smtClean="0"/>
              <a:t>‹#›</a:t>
            </a:fld>
            <a:endParaRPr lang="en-US"/>
          </a:p>
        </p:txBody>
      </p:sp>
    </p:spTree>
    <p:extLst>
      <p:ext uri="{BB962C8B-B14F-4D97-AF65-F5344CB8AC3E}">
        <p14:creationId xmlns:p14="http://schemas.microsoft.com/office/powerpoint/2010/main" val="349754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A273A3C-F14D-477C-82A6-CABC32410997}" type="datetimeFigureOut">
              <a:rPr lang="en-US" smtClean="0"/>
              <a:t>10/24/2019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643672-A92D-44C9-BD42-9A5E5D9F9782}" type="slidenum">
              <a:rPr lang="en-US" smtClean="0"/>
              <a:t>‹#›</a:t>
            </a:fld>
            <a:endParaRPr lang="en-US"/>
          </a:p>
        </p:txBody>
      </p:sp>
    </p:spTree>
    <p:extLst>
      <p:ext uri="{BB962C8B-B14F-4D97-AF65-F5344CB8AC3E}">
        <p14:creationId xmlns:p14="http://schemas.microsoft.com/office/powerpoint/2010/main" val="2706581335"/>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992" y="532263"/>
            <a:ext cx="10390597" cy="1692323"/>
          </a:xfrm>
        </p:spPr>
        <p:txBody>
          <a:bodyPr>
            <a:normAutofit/>
          </a:bodyPr>
          <a:lstStyle/>
          <a:p>
            <a:pPr algn="ctr"/>
            <a:r>
              <a:rPr lang="en-US" dirty="0" smtClean="0"/>
              <a:t>Georgia’s New DUI Law</a:t>
            </a:r>
            <a:endParaRPr lang="en-US" dirty="0"/>
          </a:p>
        </p:txBody>
      </p:sp>
      <p:sp>
        <p:nvSpPr>
          <p:cNvPr id="3" name="Subtitle 2"/>
          <p:cNvSpPr>
            <a:spLocks noGrp="1"/>
          </p:cNvSpPr>
          <p:nvPr>
            <p:ph type="subTitle" idx="1"/>
          </p:nvPr>
        </p:nvSpPr>
        <p:spPr>
          <a:xfrm>
            <a:off x="7415784" y="2538484"/>
            <a:ext cx="4334937" cy="2393776"/>
          </a:xfrm>
        </p:spPr>
        <p:txBody>
          <a:bodyPr>
            <a:noAutofit/>
          </a:bodyPr>
          <a:lstStyle/>
          <a:p>
            <a:r>
              <a:rPr lang="en-US" sz="2400" dirty="0" smtClean="0"/>
              <a:t>CJAG Conference </a:t>
            </a:r>
          </a:p>
          <a:p>
            <a:r>
              <a:rPr lang="en-US" sz="2400" dirty="0" smtClean="0"/>
              <a:t>October 2019</a:t>
            </a:r>
          </a:p>
          <a:p>
            <a:r>
              <a:rPr lang="en-US" sz="2400" dirty="0" smtClean="0"/>
              <a:t>Pamela Newell</a:t>
            </a:r>
          </a:p>
          <a:p>
            <a:r>
              <a:rPr lang="en-US" sz="2400" dirty="0" smtClean="0"/>
              <a:t>University of North Georgia</a:t>
            </a:r>
            <a:endParaRPr lang="en-US" sz="2400" dirty="0"/>
          </a:p>
        </p:txBody>
      </p:sp>
    </p:spTree>
    <p:extLst>
      <p:ext uri="{BB962C8B-B14F-4D97-AF65-F5344CB8AC3E}">
        <p14:creationId xmlns:p14="http://schemas.microsoft.com/office/powerpoint/2010/main" val="206249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04825" y="463550"/>
            <a:ext cx="11199813" cy="6141966"/>
          </a:xfrm>
        </p:spPr>
        <p:txBody>
          <a:bodyPr>
            <a:normAutofit/>
          </a:bodyPr>
          <a:lstStyle/>
          <a:p>
            <a:pPr marL="0" marR="0" algn="just">
              <a:lnSpc>
                <a:spcPct val="107000"/>
              </a:lnSpc>
              <a:spcBef>
                <a:spcPts val="0"/>
              </a:spcBef>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 next issue was whether admitting the fact that the defendant refused the chemical test was also a violation of Paragraph XVI. The </a:t>
            </a:r>
            <a:r>
              <a:rPr lang="en-US" sz="2800" i="1" dirty="0">
                <a:latin typeface="Times New Roman" panose="02020603050405020304" pitchFamily="18" charset="0"/>
                <a:ea typeface="Calibri" panose="020F0502020204030204" pitchFamily="34" charset="0"/>
                <a:cs typeface="Times New Roman" panose="02020603050405020304" pitchFamily="18" charset="0"/>
              </a:rPr>
              <a:t>Elliott</a:t>
            </a:r>
            <a:r>
              <a:rPr lang="en-US" sz="2800" dirty="0">
                <a:latin typeface="Times New Roman" panose="02020603050405020304" pitchFamily="18" charset="0"/>
                <a:ea typeface="Calibri" panose="020F0502020204030204" pitchFamily="34" charset="0"/>
                <a:cs typeface="Times New Roman" panose="02020603050405020304" pitchFamily="18" charset="0"/>
              </a:rPr>
              <a:t> Court held that the U.S. Supreme Court’s holding in </a:t>
            </a:r>
            <a:r>
              <a:rPr lang="en-US" sz="2800" i="1" dirty="0">
                <a:latin typeface="Times New Roman" panose="02020603050405020304" pitchFamily="18" charset="0"/>
                <a:ea typeface="Calibri" panose="020F0502020204030204" pitchFamily="34" charset="0"/>
                <a:cs typeface="Times New Roman" panose="02020603050405020304" pitchFamily="18" charset="0"/>
              </a:rPr>
              <a:t>Griffin v. California</a:t>
            </a:r>
            <a:r>
              <a:rPr lang="en-US" sz="2800" dirty="0">
                <a:latin typeface="Times New Roman" panose="02020603050405020304" pitchFamily="18" charset="0"/>
                <a:ea typeface="Calibri" panose="020F0502020204030204" pitchFamily="34" charset="0"/>
                <a:cs typeface="Times New Roman" panose="02020603050405020304" pitchFamily="18" charset="0"/>
              </a:rPr>
              <a:t>, 380 U.S. 609 (1965) did not apply. </a:t>
            </a:r>
            <a:r>
              <a:rPr lang="en-US" sz="2800" i="1" dirty="0">
                <a:latin typeface="Times New Roman" panose="02020603050405020304" pitchFamily="18" charset="0"/>
                <a:ea typeface="Calibri" panose="020F0502020204030204" pitchFamily="34" charset="0"/>
                <a:cs typeface="Times New Roman" panose="02020603050405020304" pitchFamily="18" charset="0"/>
              </a:rPr>
              <a:t>Griffin</a:t>
            </a:r>
            <a:r>
              <a:rPr lang="en-US" sz="2800" dirty="0">
                <a:latin typeface="Times New Roman" panose="02020603050405020304" pitchFamily="18" charset="0"/>
                <a:ea typeface="Calibri" panose="020F0502020204030204" pitchFamily="34" charset="0"/>
                <a:cs typeface="Times New Roman" panose="02020603050405020304" pitchFamily="18" charset="0"/>
              </a:rPr>
              <a:t> held that prosecutors were barred from commenting on a defendant’s failure to testify.</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The court admitted that its holdings were not always consistent with Miranda v. Arizona</a:t>
            </a:r>
          </a:p>
          <a:p>
            <a:pPr marL="0" marR="0" algn="just">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The court stated that </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Elliott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made it so the Fifth Amendment, the GA Constitution, and US Supreme Court’s holdings were now properly aligned.</a:t>
            </a:r>
          </a:p>
          <a:p>
            <a:pPr marL="0" marR="0" algn="just">
              <a:lnSpc>
                <a:spcPct val="107000"/>
              </a:lnSpc>
              <a:spcBef>
                <a:spcPts val="0"/>
              </a:spcBef>
              <a:spcAft>
                <a:spcPts val="800"/>
              </a:spcAft>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800" dirty="0">
                <a:latin typeface="Times New Roman" panose="02020603050405020304" pitchFamily="18" charset="0"/>
                <a:ea typeface="Calibri" panose="020F0502020204030204" pitchFamily="34" charset="0"/>
                <a:cs typeface="Times New Roman" panose="02020603050405020304" pitchFamily="18" charset="0"/>
              </a:rPr>
              <a:t>right to refuse to submit to the chemical test under Paragraph XVI,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and the trial court admission </a:t>
            </a:r>
            <a:r>
              <a:rPr lang="en-US" sz="2800" dirty="0">
                <a:latin typeface="Times New Roman" panose="02020603050405020304" pitchFamily="18" charset="0"/>
                <a:ea typeface="Calibri" panose="020F0502020204030204" pitchFamily="34" charset="0"/>
                <a:cs typeface="Times New Roman" panose="02020603050405020304" pitchFamily="18" charset="0"/>
              </a:rPr>
              <a:t>of the refusal violated the Georgia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Constitution.</a:t>
            </a:r>
            <a:endParaRPr lang="en-US" dirty="0"/>
          </a:p>
        </p:txBody>
      </p:sp>
    </p:spTree>
    <p:extLst>
      <p:ext uri="{BB962C8B-B14F-4D97-AF65-F5344CB8AC3E}">
        <p14:creationId xmlns:p14="http://schemas.microsoft.com/office/powerpoint/2010/main" val="1724410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Statute</a:t>
            </a:r>
          </a:p>
        </p:txBody>
      </p:sp>
      <p:sp>
        <p:nvSpPr>
          <p:cNvPr id="3" name="Content Placeholder 2"/>
          <p:cNvSpPr>
            <a:spLocks noGrp="1"/>
          </p:cNvSpPr>
          <p:nvPr>
            <p:ph idx="1"/>
          </p:nvPr>
        </p:nvSpPr>
        <p:spPr>
          <a:xfrm>
            <a:off x="2129052" y="2438399"/>
            <a:ext cx="9575220" cy="4276299"/>
          </a:xfrm>
        </p:spPr>
        <p:txBody>
          <a:bodyPr>
            <a:normAutofit/>
          </a:bodyPr>
          <a:lstStyle/>
          <a:p>
            <a:pPr marL="0" marR="0" algn="just">
              <a:lnSpc>
                <a:spcPct val="107000"/>
              </a:lnSpc>
              <a:spcBef>
                <a:spcPts val="0"/>
              </a:spcBef>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As a result of </a:t>
            </a:r>
            <a:r>
              <a:rPr lang="en-US" sz="3200" i="1" dirty="0">
                <a:latin typeface="Times New Roman" panose="02020603050405020304" pitchFamily="18" charset="0"/>
                <a:ea typeface="Calibri" panose="020F0502020204030204" pitchFamily="34" charset="0"/>
                <a:cs typeface="Times New Roman" panose="02020603050405020304" pitchFamily="18" charset="0"/>
              </a:rPr>
              <a:t>Elliott</a:t>
            </a:r>
            <a:r>
              <a:rPr lang="en-US" sz="3200" dirty="0">
                <a:latin typeface="Times New Roman" panose="02020603050405020304" pitchFamily="18" charset="0"/>
                <a:ea typeface="Calibri" panose="020F0502020204030204" pitchFamily="34" charset="0"/>
                <a:cs typeface="Times New Roman" panose="02020603050405020304" pitchFamily="18" charset="0"/>
              </a:rPr>
              <a:t>, the implied consent statute has not been fully overruled. It just does not apply to chemical breathalyzer tests.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i="1" dirty="0" smtClean="0">
                <a:latin typeface="Times New Roman" panose="02020603050405020304" pitchFamily="18" charset="0"/>
                <a:ea typeface="Calibri" panose="020F0502020204030204" pitchFamily="34" charset="0"/>
                <a:cs typeface="Times New Roman" panose="02020603050405020304" pitchFamily="18" charset="0"/>
              </a:rPr>
              <a:t>Elliott</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 not address blood tests or administrative proceedings</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3200" dirty="0">
                <a:latin typeface="Times New Roman" panose="02020603050405020304" pitchFamily="18" charset="0"/>
                <a:ea typeface="Calibri" panose="020F0502020204030204" pitchFamily="34" charset="0"/>
                <a:cs typeface="Times New Roman" panose="02020603050405020304" pitchFamily="18" charset="0"/>
              </a:rPr>
              <a:t>Georgia Implied Consent Notice will have to be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amended.</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441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Raise new issues?</a:t>
            </a:r>
            <a:r>
              <a:rPr lang="en-US" sz="3600" dirty="0">
                <a:latin typeface="Calibri" panose="020F0502020204030204" pitchFamily="34" charset="0"/>
                <a:ea typeface="Calibri" panose="020F0502020204030204" pitchFamily="34" charset="0"/>
                <a:cs typeface="Times New Roman" panose="02020603050405020304" pitchFamily="18" charset="0"/>
              </a:rPr>
              <a:t/>
            </a:r>
            <a:br>
              <a:rPr lang="en-US" sz="36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477672" y="1787857"/>
            <a:ext cx="11226599" cy="4817659"/>
          </a:xfrm>
        </p:spPr>
        <p:txBody>
          <a:bodyPr>
            <a:normAutofit lnSpcReduction="10000"/>
          </a:bodyPr>
          <a:lstStyle/>
          <a:p>
            <a:pPr marL="0" marR="0" algn="just">
              <a:lnSpc>
                <a:spcPct val="107000"/>
              </a:lnSpc>
              <a:spcBef>
                <a:spcPts val="0"/>
              </a:spcBef>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What </a:t>
            </a:r>
            <a:r>
              <a:rPr lang="en-US" sz="3200" dirty="0">
                <a:latin typeface="Times New Roman" panose="02020603050405020304" pitchFamily="18" charset="0"/>
                <a:ea typeface="Calibri" panose="020F0502020204030204" pitchFamily="34" charset="0"/>
                <a:cs typeface="Times New Roman" panose="02020603050405020304" pitchFamily="18" charset="0"/>
              </a:rPr>
              <a:t>should Georgia police officers do once they pull over a suspected impaired driver?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3200" dirty="0">
                <a:latin typeface="Times New Roman" panose="02020603050405020304" pitchFamily="18" charset="0"/>
                <a:ea typeface="Calibri" panose="020F0502020204030204" pitchFamily="34" charset="0"/>
                <a:cs typeface="Times New Roman" panose="02020603050405020304" pitchFamily="18" charset="0"/>
              </a:rPr>
              <a:t>court will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now have </a:t>
            </a:r>
            <a:r>
              <a:rPr lang="en-US" sz="3200" dirty="0">
                <a:latin typeface="Times New Roman" panose="02020603050405020304" pitchFamily="18" charset="0"/>
                <a:ea typeface="Calibri" panose="020F0502020204030204" pitchFamily="34" charset="0"/>
                <a:cs typeface="Times New Roman" panose="02020603050405020304" pitchFamily="18" charset="0"/>
              </a:rPr>
              <a:t>to determine if a suspect voluntarily submitted to a test and how that evidence can be used at trial.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Law </a:t>
            </a:r>
            <a:r>
              <a:rPr lang="en-US" sz="3200" dirty="0">
                <a:latin typeface="Times New Roman" panose="02020603050405020304" pitchFamily="18" charset="0"/>
                <a:ea typeface="Calibri" panose="020F0502020204030204" pitchFamily="34" charset="0"/>
                <a:cs typeface="Times New Roman" panose="02020603050405020304" pitchFamily="18" charset="0"/>
              </a:rPr>
              <a:t>enforcement will now have to be prepared to seek warrants for blood or urine tests when they did not need them before. </a:t>
            </a:r>
            <a:endParaRPr lang="en-US" sz="3200" dirty="0" smtClean="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These </a:t>
            </a:r>
            <a:r>
              <a:rPr lang="en-US" sz="3200" dirty="0">
                <a:latin typeface="Times New Roman" panose="02020603050405020304" pitchFamily="18" charset="0"/>
                <a:ea typeface="Calibri" panose="020F0502020204030204" pitchFamily="34" charset="0"/>
                <a:cs typeface="Times New Roman" panose="02020603050405020304" pitchFamily="18" charset="0"/>
              </a:rPr>
              <a:t>tests must be administered at a medical facility.  This could be a phenomenal change, especially for those pulled over in rural areas.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788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4373"/>
            <a:ext cx="11083119" cy="1293028"/>
          </a:xfrm>
        </p:spPr>
        <p:txBody>
          <a:bodyPr>
            <a:normAutofit/>
          </a:bodyPr>
          <a:lstStyle/>
          <a:p>
            <a:r>
              <a:rPr lang="en-US" dirty="0"/>
              <a:t>New Georgia DUI Law: The </a:t>
            </a:r>
            <a:r>
              <a:rPr lang="en-US" i="1" dirty="0"/>
              <a:t>Elliott</a:t>
            </a:r>
            <a:r>
              <a:rPr lang="en-US" dirty="0"/>
              <a:t> Case</a:t>
            </a:r>
          </a:p>
        </p:txBody>
      </p:sp>
      <p:pic>
        <p:nvPicPr>
          <p:cNvPr id="4" name="Content Placeholder 3" descr="Alcohoot Smartphone Breathalyzer | DudeIWantThat.com"/>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1412" y="2193925"/>
            <a:ext cx="4829175" cy="4024313"/>
          </a:xfrm>
        </p:spPr>
      </p:pic>
    </p:spTree>
    <p:extLst>
      <p:ext uri="{BB962C8B-B14F-4D97-AF65-F5344CB8AC3E}">
        <p14:creationId xmlns:p14="http://schemas.microsoft.com/office/powerpoint/2010/main" val="159307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600" dirty="0" smtClean="0">
                <a:latin typeface="+mj-lt"/>
              </a:rPr>
              <a:t>New </a:t>
            </a:r>
            <a:r>
              <a:rPr lang="en-US" sz="3600" dirty="0" smtClean="0">
                <a:latin typeface="+mj-lt"/>
              </a:rPr>
              <a:t>holdings (from </a:t>
            </a:r>
            <a:r>
              <a:rPr lang="en-US" sz="3600" i="1" dirty="0" smtClean="0">
                <a:latin typeface="+mj-lt"/>
              </a:rPr>
              <a:t>Olevik</a:t>
            </a:r>
            <a:r>
              <a:rPr lang="en-US" sz="3600" dirty="0" smtClean="0">
                <a:latin typeface="+mj-lt"/>
              </a:rPr>
              <a:t> and </a:t>
            </a:r>
            <a:r>
              <a:rPr lang="en-US" sz="3600" i="1" dirty="0" smtClean="0">
                <a:latin typeface="+mj-lt"/>
              </a:rPr>
              <a:t>Elliott</a:t>
            </a:r>
            <a:r>
              <a:rPr lang="en-US" sz="3600" dirty="0" smtClean="0">
                <a:latin typeface="+mj-lt"/>
              </a:rPr>
              <a:t>) impact </a:t>
            </a:r>
            <a:r>
              <a:rPr lang="en-US" sz="3600" dirty="0">
                <a:latin typeface="+mj-lt"/>
              </a:rPr>
              <a:t>the </a:t>
            </a:r>
            <a:r>
              <a:rPr lang="en-US" sz="3600" dirty="0" smtClean="0">
                <a:latin typeface="+mj-lt"/>
              </a:rPr>
              <a:t>implied consent notice </a:t>
            </a:r>
            <a:r>
              <a:rPr lang="en-US" sz="3600" dirty="0">
                <a:latin typeface="+mj-lt"/>
              </a:rPr>
              <a:t>to search that Georgia has had on its books for decades. </a:t>
            </a:r>
          </a:p>
        </p:txBody>
      </p:sp>
      <p:pic>
        <p:nvPicPr>
          <p:cNvPr id="4" name="Picture 3" descr="Find a Police Station Representative Now!"/>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877" y="4051655"/>
            <a:ext cx="3857767" cy="2466359"/>
          </a:xfrm>
          <a:prstGeom prst="rect">
            <a:avLst/>
          </a:prstGeom>
        </p:spPr>
      </p:pic>
    </p:spTree>
    <p:extLst>
      <p:ext uri="{BB962C8B-B14F-4D97-AF65-F5344CB8AC3E}">
        <p14:creationId xmlns:p14="http://schemas.microsoft.com/office/powerpoint/2010/main" val="2359983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699" y="213503"/>
            <a:ext cx="8770571" cy="687249"/>
          </a:xfrm>
        </p:spPr>
        <p:txBody>
          <a:bodyPr>
            <a:normAutofit fontScale="90000"/>
          </a:bodyPr>
          <a:lstStyle/>
          <a:p>
            <a:pPr lvl="0" indent="-320040">
              <a:lnSpc>
                <a:spcPct val="107000"/>
              </a:lnSpc>
              <a:spcBef>
                <a:spcPts val="0"/>
              </a:spcBef>
              <a:spcAft>
                <a:spcPts val="800"/>
              </a:spcAft>
            </a:pPr>
            <a:r>
              <a:rPr lang="en-US" sz="4000" b="1" dirty="0">
                <a:ea typeface="Calibri" panose="020F0502020204030204" pitchFamily="34" charset="0"/>
                <a:cs typeface="Times New Roman" panose="02020603050405020304" pitchFamily="18" charset="0"/>
              </a:rPr>
              <a:t>Georgia Implied Consent Notice</a:t>
            </a:r>
            <a:r>
              <a:rPr lang="en-US" sz="2400" dirty="0">
                <a:solidFill>
                  <a:srgbClr val="121316">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t/>
            </a:r>
            <a:br>
              <a:rPr lang="en-US" sz="2400" dirty="0">
                <a:solidFill>
                  <a:srgbClr val="121316">
                    <a:lumMod val="75000"/>
                    <a:lumOff val="25000"/>
                  </a:srgbClr>
                </a:solidFill>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36478" y="668740"/>
            <a:ext cx="11567793" cy="5936776"/>
          </a:xfrm>
        </p:spPr>
        <p:txBody>
          <a:bodyPr>
            <a:normAutofit lnSpcReduction="10000"/>
          </a:bodyPr>
          <a:lstStyle/>
          <a:p>
            <a:pPr marL="457200" marR="457200" algn="just">
              <a:lnSpc>
                <a:spcPct val="107000"/>
              </a:lnSpc>
              <a:spcBef>
                <a:spcPts val="0"/>
              </a:spcBef>
              <a:spcAft>
                <a:spcPts val="0"/>
              </a:spcAft>
            </a:pPr>
            <a:r>
              <a:rPr lang="en-US" sz="2400" b="1" u="sng" dirty="0">
                <a:latin typeface="+mj-lt"/>
                <a:ea typeface="Calibri" panose="020F0502020204030204" pitchFamily="34" charset="0"/>
                <a:cs typeface="Times New Roman" panose="02020603050405020304" pitchFamily="18" charset="0"/>
              </a:rPr>
              <a:t>Georgia law requires you to submit to state administered chemical tests of your blood, breath, urine, or other bodily substances for the purpose of determining if you are under the influence of alcohol or drugs.</a:t>
            </a:r>
            <a:r>
              <a:rPr lang="en-US" sz="2400" dirty="0">
                <a:latin typeface="+mj-lt"/>
                <a:ea typeface="Calibri" panose="020F0502020204030204" pitchFamily="34" charset="0"/>
                <a:cs typeface="Times New Roman" panose="02020603050405020304" pitchFamily="18" charset="0"/>
              </a:rPr>
              <a:t> If you refuse this testing, your Georgia driver's license or privilege to drive on the highways of this state will be suspended for a minimum period of one year. </a:t>
            </a:r>
            <a:r>
              <a:rPr lang="en-US" sz="2400" b="1" u="sng" dirty="0">
                <a:latin typeface="+mj-lt"/>
                <a:ea typeface="Calibri" panose="020F0502020204030204" pitchFamily="34" charset="0"/>
                <a:cs typeface="Times New Roman" panose="02020603050405020304" pitchFamily="18" charset="0"/>
              </a:rPr>
              <a:t>Your refusal to submit to the required testing may be offered into evidence against you at trial. </a:t>
            </a:r>
            <a:r>
              <a:rPr lang="en-US" sz="2400" dirty="0">
                <a:latin typeface="+mj-lt"/>
                <a:ea typeface="Calibri" panose="020F0502020204030204" pitchFamily="34" charset="0"/>
                <a:cs typeface="Times New Roman" panose="02020603050405020304" pitchFamily="18" charset="0"/>
              </a:rPr>
              <a:t>If you submit to testing and the results indicate an alcohol concentration of 0.08 grams or more, your Georgia driver's license or privilege to drive on the highways of this state may be suspended for a minimum period of one year. After first submitting to the required state tests, you are entitled to additional chemical tests of your blood, breath, urine, or other bodily substances at your own expense and from qualified personnel of your own choosing. </a:t>
            </a:r>
            <a:r>
              <a:rPr lang="en-US" sz="2400" b="1" u="sng" dirty="0">
                <a:latin typeface="+mj-lt"/>
                <a:ea typeface="Calibri" panose="020F0502020204030204" pitchFamily="34" charset="0"/>
                <a:cs typeface="Times New Roman" panose="02020603050405020304" pitchFamily="18" charset="0"/>
              </a:rPr>
              <a:t>Will you submit to the state administered chemical tests of your (designate which </a:t>
            </a:r>
            <a:r>
              <a:rPr lang="en-US" sz="2400" b="1" u="sng" dirty="0" smtClean="0">
                <a:latin typeface="+mj-lt"/>
                <a:ea typeface="Calibri" panose="020F0502020204030204" pitchFamily="34" charset="0"/>
                <a:cs typeface="Times New Roman" panose="02020603050405020304" pitchFamily="18" charset="0"/>
              </a:rPr>
              <a:t>tests</a:t>
            </a:r>
            <a:r>
              <a:rPr lang="en-US" sz="2400" b="1" u="sng" dirty="0">
                <a:latin typeface="+mj-lt"/>
                <a:ea typeface="Calibri" panose="020F0502020204030204" pitchFamily="34" charset="0"/>
                <a:cs typeface="Times New Roman" panose="02020603050405020304" pitchFamily="18" charset="0"/>
              </a:rPr>
              <a:t>) under the implied consent law?</a:t>
            </a:r>
          </a:p>
          <a:p>
            <a:pPr marL="0" indent="0">
              <a:buNone/>
            </a:pPr>
            <a:endParaRPr lang="en-US" dirty="0"/>
          </a:p>
        </p:txBody>
      </p:sp>
    </p:spTree>
    <p:extLst>
      <p:ext uri="{BB962C8B-B14F-4D97-AF65-F5344CB8AC3E}">
        <p14:creationId xmlns:p14="http://schemas.microsoft.com/office/powerpoint/2010/main" val="2248305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1" y="0"/>
            <a:ext cx="8770571" cy="946556"/>
          </a:xfrm>
        </p:spPr>
        <p:txBody>
          <a:bodyPr/>
          <a:lstStyle/>
          <a:p>
            <a:r>
              <a:rPr lang="en-US" dirty="0" smtClean="0"/>
              <a:t>Previous Case: </a:t>
            </a:r>
            <a:r>
              <a:rPr lang="en-US" i="1" dirty="0" smtClean="0"/>
              <a:t>Olevik</a:t>
            </a:r>
            <a:endParaRPr lang="en-US" i="1" dirty="0"/>
          </a:p>
        </p:txBody>
      </p:sp>
      <p:sp>
        <p:nvSpPr>
          <p:cNvPr id="3" name="Content Placeholder 2"/>
          <p:cNvSpPr>
            <a:spLocks noGrp="1"/>
          </p:cNvSpPr>
          <p:nvPr>
            <p:ph idx="1"/>
          </p:nvPr>
        </p:nvSpPr>
        <p:spPr>
          <a:xfrm>
            <a:off x="300251" y="818867"/>
            <a:ext cx="11778017" cy="5923128"/>
          </a:xfrm>
        </p:spPr>
        <p:txBody>
          <a:bodyPr>
            <a:noAutofit/>
          </a:bodyPr>
          <a:lstStyle/>
          <a:p>
            <a:r>
              <a:rPr lang="en-US" sz="3200" dirty="0">
                <a:latin typeface="+mj-lt"/>
                <a:ea typeface="Calibri" panose="020F0502020204030204" pitchFamily="34" charset="0"/>
              </a:rPr>
              <a:t>Previously, the Georgia courts have held that the Fifth Amendment to the U.S. Constitution did not give defendants a right to refuse a lawful breathalyzer request, blood draws, and bullet removals. </a:t>
            </a:r>
            <a:endParaRPr lang="en-US" sz="3200" dirty="0" smtClean="0">
              <a:latin typeface="+mj-lt"/>
              <a:ea typeface="Calibri" panose="020F0502020204030204" pitchFamily="34" charset="0"/>
            </a:endParaRPr>
          </a:p>
          <a:p>
            <a:r>
              <a:rPr lang="en-US" sz="3200" dirty="0" smtClean="0">
                <a:latin typeface="+mj-lt"/>
              </a:rPr>
              <a:t>In </a:t>
            </a:r>
            <a:r>
              <a:rPr lang="en-US" sz="3200" i="1" dirty="0">
                <a:latin typeface="+mj-lt"/>
              </a:rPr>
              <a:t>Olevik</a:t>
            </a:r>
            <a:r>
              <a:rPr lang="en-US" sz="3200" dirty="0">
                <a:latin typeface="+mj-lt"/>
              </a:rPr>
              <a:t>, the Georgia Supreme Court held that the Georgia Constitution had broader protections against a suspect than the Fifth Amendment to the U.S. Constitution. The Olevik Court stated that the “Georgia Constitution’s right against compelled self-incrimination prevents the State from forcing someone to submit to a chemical breath test</a:t>
            </a:r>
            <a:r>
              <a:rPr lang="en-US" sz="3200" dirty="0" smtClean="0">
                <a:latin typeface="+mj-lt"/>
              </a:rPr>
              <a:t>.”</a:t>
            </a:r>
            <a:endParaRPr lang="en-US" sz="3200" dirty="0">
              <a:latin typeface="+mj-lt"/>
            </a:endParaRPr>
          </a:p>
        </p:txBody>
      </p:sp>
    </p:spTree>
    <p:extLst>
      <p:ext uri="{BB962C8B-B14F-4D97-AF65-F5344CB8AC3E}">
        <p14:creationId xmlns:p14="http://schemas.microsoft.com/office/powerpoint/2010/main" val="997892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682388" y="2002810"/>
            <a:ext cx="10994587" cy="4452173"/>
          </a:xfrm>
        </p:spPr>
        <p:txBody>
          <a:bodyPr>
            <a:noAutofit/>
          </a:bodyPr>
          <a:lstStyle/>
          <a:p>
            <a:r>
              <a:rPr lang="en-US" sz="2800" dirty="0">
                <a:latin typeface="+mj-lt"/>
              </a:rPr>
              <a:t>Paragraph XVI of the Georgia </a:t>
            </a:r>
            <a:r>
              <a:rPr lang="en-US" sz="2800" dirty="0" smtClean="0">
                <a:latin typeface="+mj-lt"/>
              </a:rPr>
              <a:t>Constitution: </a:t>
            </a:r>
          </a:p>
          <a:p>
            <a:r>
              <a:rPr lang="en-US" sz="2800" dirty="0" smtClean="0">
                <a:latin typeface="+mj-lt"/>
              </a:rPr>
              <a:t>“</a:t>
            </a:r>
            <a:r>
              <a:rPr lang="en-US" sz="2800" dirty="0">
                <a:latin typeface="+mj-lt"/>
              </a:rPr>
              <a:t>Self-incrimination. No person shall be compelled to give </a:t>
            </a:r>
            <a:r>
              <a:rPr lang="en-US" sz="2800" b="1" u="sng" dirty="0">
                <a:latin typeface="+mj-lt"/>
              </a:rPr>
              <a:t>testimony</a:t>
            </a:r>
            <a:r>
              <a:rPr lang="en-US" sz="2800" dirty="0">
                <a:latin typeface="+mj-lt"/>
              </a:rPr>
              <a:t> tending in any manner to be self-incriminating.” </a:t>
            </a:r>
            <a:endParaRPr lang="en-US" sz="2800" dirty="0" smtClean="0">
              <a:latin typeface="+mj-lt"/>
            </a:endParaRPr>
          </a:p>
          <a:p>
            <a:r>
              <a:rPr lang="en-US" sz="2800" dirty="0" smtClean="0">
                <a:latin typeface="+mj-lt"/>
              </a:rPr>
              <a:t>The </a:t>
            </a:r>
            <a:r>
              <a:rPr lang="en-US" sz="2800" dirty="0">
                <a:latin typeface="+mj-lt"/>
              </a:rPr>
              <a:t>issues in </a:t>
            </a:r>
            <a:r>
              <a:rPr lang="en-US" sz="2800" i="1" dirty="0">
                <a:latin typeface="+mj-lt"/>
              </a:rPr>
              <a:t>Elliott</a:t>
            </a:r>
            <a:r>
              <a:rPr lang="en-US" sz="2800" dirty="0">
                <a:latin typeface="+mj-lt"/>
              </a:rPr>
              <a:t> were: </a:t>
            </a:r>
            <a:endParaRPr lang="en-US" sz="2800" dirty="0" smtClean="0">
              <a:latin typeface="+mj-lt"/>
            </a:endParaRPr>
          </a:p>
          <a:p>
            <a:pPr lvl="1"/>
            <a:r>
              <a:rPr lang="en-US" sz="2600" dirty="0" smtClean="0">
                <a:latin typeface="+mj-lt"/>
              </a:rPr>
              <a:t>(</a:t>
            </a:r>
            <a:r>
              <a:rPr lang="en-US" sz="2600" dirty="0">
                <a:latin typeface="+mj-lt"/>
              </a:rPr>
              <a:t>1) whether “</a:t>
            </a:r>
            <a:r>
              <a:rPr lang="en-US" sz="2600" b="1" u="sng" dirty="0">
                <a:latin typeface="+mj-lt"/>
              </a:rPr>
              <a:t>testimony</a:t>
            </a:r>
            <a:r>
              <a:rPr lang="en-US" sz="2600" dirty="0">
                <a:latin typeface="+mj-lt"/>
              </a:rPr>
              <a:t>” is limited to oral or written evidence; and </a:t>
            </a:r>
            <a:endParaRPr lang="en-US" sz="2600" dirty="0" smtClean="0">
              <a:latin typeface="+mj-lt"/>
            </a:endParaRPr>
          </a:p>
          <a:p>
            <a:pPr lvl="1"/>
            <a:r>
              <a:rPr lang="en-US" sz="2600" dirty="0" smtClean="0">
                <a:latin typeface="+mj-lt"/>
              </a:rPr>
              <a:t>(</a:t>
            </a:r>
            <a:r>
              <a:rPr lang="en-US" sz="2600" dirty="0">
                <a:latin typeface="+mj-lt"/>
              </a:rPr>
              <a:t>2) whether admitting evidence of the refusal to undergo a chemical test was a violation of the </a:t>
            </a:r>
            <a:r>
              <a:rPr lang="en-US" sz="2600" dirty="0" smtClean="0">
                <a:latin typeface="+mj-lt"/>
              </a:rPr>
              <a:t>GA </a:t>
            </a:r>
            <a:r>
              <a:rPr lang="en-US" sz="2600" dirty="0">
                <a:latin typeface="+mj-lt"/>
              </a:rPr>
              <a:t>Constitution. </a:t>
            </a:r>
            <a:endParaRPr lang="en-US" sz="2600" dirty="0">
              <a:latin typeface="+mj-lt"/>
            </a:endParaRPr>
          </a:p>
          <a:p>
            <a:pPr marL="228600" lvl="1"/>
            <a:r>
              <a:rPr lang="en-US" sz="2600" dirty="0" smtClean="0">
                <a:latin typeface="+mj-lt"/>
              </a:rPr>
              <a:t>The </a:t>
            </a:r>
            <a:r>
              <a:rPr lang="en-US" sz="2600" i="1" dirty="0">
                <a:latin typeface="+mj-lt"/>
              </a:rPr>
              <a:t>Elliott</a:t>
            </a:r>
            <a:r>
              <a:rPr lang="en-US" sz="2600" dirty="0">
                <a:latin typeface="+mj-lt"/>
              </a:rPr>
              <a:t> case definitively held that </a:t>
            </a:r>
            <a:r>
              <a:rPr lang="en-US" sz="2600" dirty="0" smtClean="0">
                <a:latin typeface="+mj-lt"/>
              </a:rPr>
              <a:t>“testimony” included affirmative </a:t>
            </a:r>
            <a:r>
              <a:rPr lang="en-US" sz="2600" dirty="0">
                <a:latin typeface="+mj-lt"/>
              </a:rPr>
              <a:t>acts, such as blowing into a </a:t>
            </a:r>
            <a:r>
              <a:rPr lang="en-US" sz="2600" dirty="0" smtClean="0">
                <a:latin typeface="+mj-lt"/>
              </a:rPr>
              <a:t>breath chemical </a:t>
            </a:r>
            <a:r>
              <a:rPr lang="en-US" sz="2600" dirty="0">
                <a:latin typeface="+mj-lt"/>
              </a:rPr>
              <a:t>analyzer.</a:t>
            </a:r>
          </a:p>
        </p:txBody>
      </p:sp>
      <p:pic>
        <p:nvPicPr>
          <p:cNvPr id="4" name="Picture 3" descr="objective c - How to draw an oval speech bubbl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737" y="393085"/>
            <a:ext cx="1962150" cy="1609725"/>
          </a:xfrm>
          <a:prstGeom prst="rect">
            <a:avLst/>
          </a:prstGeom>
        </p:spPr>
      </p:pic>
    </p:spTree>
    <p:extLst>
      <p:ext uri="{BB962C8B-B14F-4D97-AF65-F5344CB8AC3E}">
        <p14:creationId xmlns:p14="http://schemas.microsoft.com/office/powerpoint/2010/main" val="2310900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765" y="259307"/>
            <a:ext cx="10571507" cy="1050888"/>
          </a:xfrm>
        </p:spPr>
        <p:txBody>
          <a:bodyPr>
            <a:normAutofit/>
          </a:bodyPr>
          <a:lstStyle/>
          <a:p>
            <a:pPr algn="ctr"/>
            <a:r>
              <a:rPr lang="en-US" b="1" i="1" dirty="0">
                <a:latin typeface="Times New Roman" panose="02020603050405020304" pitchFamily="18" charset="0"/>
                <a:ea typeface="Calibri" panose="020F0502020204030204" pitchFamily="34" charset="0"/>
              </a:rPr>
              <a:t>State v. Elliott</a:t>
            </a:r>
            <a:r>
              <a:rPr lang="en-US" b="1" dirty="0" smtClean="0">
                <a:latin typeface="Times New Roman" panose="02020603050405020304" pitchFamily="18" charset="0"/>
                <a:ea typeface="Calibri" panose="020F0502020204030204" pitchFamily="34" charset="0"/>
              </a:rPr>
              <a:t>, 824 </a:t>
            </a:r>
            <a:r>
              <a:rPr lang="en-US" b="1" dirty="0">
                <a:latin typeface="Times New Roman" panose="02020603050405020304" pitchFamily="18" charset="0"/>
                <a:ea typeface="Calibri" panose="020F0502020204030204" pitchFamily="34" charset="0"/>
              </a:rPr>
              <a:t>S.E.2d 265 (2019)</a:t>
            </a:r>
            <a:endParaRPr lang="en-US" dirty="0"/>
          </a:p>
        </p:txBody>
      </p:sp>
      <p:sp>
        <p:nvSpPr>
          <p:cNvPr id="3" name="Content Placeholder 2"/>
          <p:cNvSpPr>
            <a:spLocks noGrp="1"/>
          </p:cNvSpPr>
          <p:nvPr>
            <p:ph idx="1"/>
          </p:nvPr>
        </p:nvSpPr>
        <p:spPr>
          <a:xfrm>
            <a:off x="395786" y="1310195"/>
            <a:ext cx="11308486" cy="5418151"/>
          </a:xfrm>
        </p:spPr>
        <p:txBody>
          <a:bodyPr>
            <a:normAutofit fontScale="92500" lnSpcReduction="20000"/>
          </a:bodyPr>
          <a:lstStyle/>
          <a:p>
            <a:pPr marL="0" marR="0" algn="just">
              <a:lnSpc>
                <a:spcPct val="107000"/>
              </a:lnSpc>
              <a:spcBef>
                <a:spcPts val="0"/>
              </a:spcBef>
              <a:spcAft>
                <a:spcPts val="800"/>
              </a:spcAft>
            </a:pPr>
            <a:r>
              <a:rPr lang="en-US" sz="3000" dirty="0" smtClean="0">
                <a:latin typeface="+mj-lt"/>
              </a:rPr>
              <a:t>Facts: </a:t>
            </a:r>
            <a:r>
              <a:rPr lang="en-US" sz="3000" dirty="0" smtClean="0">
                <a:latin typeface="+mj-lt"/>
                <a:ea typeface="Calibri" panose="020F0502020204030204" pitchFamily="34" charset="0"/>
                <a:cs typeface="Times New Roman" panose="02020603050405020304" pitchFamily="18" charset="0"/>
              </a:rPr>
              <a:t>Df </a:t>
            </a:r>
            <a:r>
              <a:rPr lang="en-US" sz="3000" dirty="0">
                <a:latin typeface="+mj-lt"/>
                <a:ea typeface="Calibri" panose="020F0502020204030204" pitchFamily="34" charset="0"/>
                <a:cs typeface="Times New Roman" panose="02020603050405020304" pitchFamily="18" charset="0"/>
              </a:rPr>
              <a:t>refused to submit to a breathalyzer test after being pulled over for suspected driving under the influence. Law enforcement arrested her. The prosecution used evidence of her failure to take the chemical breath test against her in court. Prior to trial, </a:t>
            </a:r>
            <a:r>
              <a:rPr lang="en-US" sz="3000" dirty="0" smtClean="0">
                <a:latin typeface="+mj-lt"/>
                <a:ea typeface="Calibri" panose="020F0502020204030204" pitchFamily="34" charset="0"/>
                <a:cs typeface="Times New Roman" panose="02020603050405020304" pitchFamily="18" charset="0"/>
              </a:rPr>
              <a:t>Df </a:t>
            </a:r>
            <a:r>
              <a:rPr lang="en-US" sz="3000" dirty="0">
                <a:latin typeface="+mj-lt"/>
                <a:ea typeface="Calibri" panose="020F0502020204030204" pitchFamily="34" charset="0"/>
                <a:cs typeface="Times New Roman" panose="02020603050405020304" pitchFamily="18" charset="0"/>
              </a:rPr>
              <a:t>filed a motion to suppress the evidence of her refusal. The trial court denied her motion and she </a:t>
            </a:r>
            <a:r>
              <a:rPr lang="en-US" sz="3000" dirty="0" smtClean="0">
                <a:latin typeface="+mj-lt"/>
                <a:ea typeface="Calibri" panose="020F0502020204030204" pitchFamily="34" charset="0"/>
                <a:cs typeface="Times New Roman" panose="02020603050405020304" pitchFamily="18" charset="0"/>
              </a:rPr>
              <a:t>appealed </a:t>
            </a:r>
            <a:r>
              <a:rPr lang="en-US" sz="3000" dirty="0">
                <a:latin typeface="+mj-lt"/>
                <a:ea typeface="Calibri" panose="020F0502020204030204" pitchFamily="34" charset="0"/>
                <a:cs typeface="Times New Roman" panose="02020603050405020304" pitchFamily="18" charset="0"/>
              </a:rPr>
              <a:t>the ruling</a:t>
            </a:r>
            <a:r>
              <a:rPr lang="en-US" sz="3000" dirty="0" smtClean="0">
                <a:latin typeface="+mj-lt"/>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US" sz="3000" dirty="0">
                <a:latin typeface="+mj-lt"/>
                <a:ea typeface="Calibri" panose="020F0502020204030204" pitchFamily="34" charset="0"/>
              </a:rPr>
              <a:t>Under Georgia’s previous statute, the state could use evidence of her refusal against her in a criminal trial for DUI. The </a:t>
            </a:r>
            <a:r>
              <a:rPr lang="en-US" sz="3000" i="1" dirty="0">
                <a:latin typeface="+mj-lt"/>
                <a:ea typeface="Calibri" panose="020F0502020204030204" pitchFamily="34" charset="0"/>
              </a:rPr>
              <a:t>Elliott</a:t>
            </a:r>
            <a:r>
              <a:rPr lang="en-US" sz="3000" dirty="0">
                <a:latin typeface="+mj-lt"/>
                <a:ea typeface="Calibri" panose="020F0502020204030204" pitchFamily="34" charset="0"/>
              </a:rPr>
              <a:t> Court held that the Georgia Constitution affords </a:t>
            </a:r>
            <a:r>
              <a:rPr lang="en-US" sz="3000" dirty="0" smtClean="0">
                <a:latin typeface="+mj-lt"/>
                <a:ea typeface="Calibri" panose="020F0502020204030204" pitchFamily="34" charset="0"/>
              </a:rPr>
              <a:t>Df more rights </a:t>
            </a:r>
            <a:r>
              <a:rPr lang="en-US" sz="3000" dirty="0">
                <a:latin typeface="+mj-lt"/>
                <a:ea typeface="Calibri" panose="020F0502020204030204" pitchFamily="34" charset="0"/>
              </a:rPr>
              <a:t>against compelled self-incrimination </a:t>
            </a:r>
            <a:endParaRPr lang="en-US" sz="3000" dirty="0" smtClean="0">
              <a:latin typeface="+mj-lt"/>
              <a:ea typeface="Calibri" panose="020F0502020204030204" pitchFamily="34" charset="0"/>
            </a:endParaRPr>
          </a:p>
          <a:p>
            <a:pPr marL="0" marR="0" algn="just">
              <a:lnSpc>
                <a:spcPct val="107000"/>
              </a:lnSpc>
              <a:spcBef>
                <a:spcPts val="0"/>
              </a:spcBef>
              <a:spcAft>
                <a:spcPts val="800"/>
              </a:spcAft>
            </a:pPr>
            <a:r>
              <a:rPr lang="en-US" sz="3000" dirty="0" smtClean="0">
                <a:latin typeface="+mj-lt"/>
                <a:ea typeface="Calibri" panose="020F0502020204030204" pitchFamily="34" charset="0"/>
              </a:rPr>
              <a:t>Accordingly</a:t>
            </a:r>
            <a:r>
              <a:rPr lang="en-US" sz="3000" dirty="0">
                <a:latin typeface="+mj-lt"/>
                <a:ea typeface="Calibri" panose="020F0502020204030204" pitchFamily="34" charset="0"/>
              </a:rPr>
              <a:t>, the Court invalidated portions of </a:t>
            </a:r>
            <a:r>
              <a:rPr lang="en-US" sz="3000" dirty="0" smtClean="0">
                <a:latin typeface="+mj-lt"/>
                <a:ea typeface="Calibri" panose="020F0502020204030204" pitchFamily="34" charset="0"/>
              </a:rPr>
              <a:t>the </a:t>
            </a:r>
            <a:r>
              <a:rPr lang="en-US" sz="3000" dirty="0">
                <a:latin typeface="+mj-lt"/>
                <a:ea typeface="Calibri" panose="020F0502020204030204" pitchFamily="34" charset="0"/>
              </a:rPr>
              <a:t>Georgia Implied Consent Notice</a:t>
            </a:r>
            <a:endParaRPr lang="en-US" sz="3000" dirty="0">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4656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543" y="180930"/>
            <a:ext cx="8610600" cy="1293028"/>
          </a:xfrm>
        </p:spPr>
        <p:txBody>
          <a:bodyPr/>
          <a:lstStyle/>
          <a:p>
            <a:r>
              <a:rPr lang="en-US" i="1" dirty="0" smtClean="0"/>
              <a:t>Elliott</a:t>
            </a:r>
            <a:r>
              <a:rPr lang="en-US" dirty="0" smtClean="0"/>
              <a:t> Analysis</a:t>
            </a:r>
            <a:endParaRPr lang="en-US" dirty="0"/>
          </a:p>
        </p:txBody>
      </p:sp>
      <p:sp>
        <p:nvSpPr>
          <p:cNvPr id="3" name="Content Placeholder 2"/>
          <p:cNvSpPr>
            <a:spLocks noGrp="1"/>
          </p:cNvSpPr>
          <p:nvPr>
            <p:ph idx="1"/>
          </p:nvPr>
        </p:nvSpPr>
        <p:spPr>
          <a:xfrm>
            <a:off x="436728" y="1473958"/>
            <a:ext cx="11267543" cy="4615946"/>
          </a:xfrm>
        </p:spPr>
        <p:txBody>
          <a:bodyPr>
            <a:noAutofit/>
          </a:bodyPr>
          <a:lstStyle/>
          <a:p>
            <a:pPr marL="0" marR="0" algn="just">
              <a:lnSpc>
                <a:spcPct val="107000"/>
              </a:lnSpc>
              <a:spcBef>
                <a:spcPts val="0"/>
              </a:spcBef>
              <a:spcAft>
                <a:spcPts val="800"/>
              </a:spcAft>
            </a:pPr>
            <a:r>
              <a:rPr lang="en-US" sz="2800" dirty="0">
                <a:latin typeface="+mj-lt"/>
                <a:ea typeface="Calibri" panose="020F0502020204030204" pitchFamily="34" charset="0"/>
                <a:cs typeface="Times New Roman" panose="02020603050405020304" pitchFamily="18" charset="0"/>
              </a:rPr>
              <a:t>The </a:t>
            </a:r>
            <a:r>
              <a:rPr lang="en-US" sz="2800" i="1" dirty="0">
                <a:latin typeface="+mj-lt"/>
                <a:ea typeface="Calibri" panose="020F0502020204030204" pitchFamily="34" charset="0"/>
                <a:cs typeface="Times New Roman" panose="02020603050405020304" pitchFamily="18" charset="0"/>
              </a:rPr>
              <a:t>Elliott</a:t>
            </a:r>
            <a:r>
              <a:rPr lang="en-US" sz="2800" dirty="0">
                <a:latin typeface="+mj-lt"/>
                <a:ea typeface="Calibri" panose="020F0502020204030204" pitchFamily="34" charset="0"/>
                <a:cs typeface="Times New Roman" panose="02020603050405020304" pitchFamily="18" charset="0"/>
              </a:rPr>
              <a:t> Court began its analysis by looking at the principles of the Georgia Constitution. </a:t>
            </a:r>
            <a:r>
              <a:rPr lang="en-US" sz="2800" dirty="0" smtClean="0">
                <a:latin typeface="+mj-lt"/>
                <a:ea typeface="Calibri" panose="020F0502020204030204" pitchFamily="34" charset="0"/>
                <a:cs typeface="Times New Roman" panose="02020603050405020304" pitchFamily="18" charset="0"/>
              </a:rPr>
              <a:t>The </a:t>
            </a:r>
            <a:r>
              <a:rPr lang="en-US" sz="2800" dirty="0" smtClean="0">
                <a:latin typeface="+mj-lt"/>
                <a:ea typeface="Calibri" panose="020F0502020204030204" pitchFamily="34" charset="0"/>
                <a:cs typeface="Times New Roman" panose="02020603050405020304" pitchFamily="18" charset="0"/>
              </a:rPr>
              <a:t>legislature passed </a:t>
            </a:r>
            <a:r>
              <a:rPr lang="en-US" sz="2800" dirty="0">
                <a:latin typeface="+mj-lt"/>
                <a:ea typeface="Calibri" panose="020F0502020204030204" pitchFamily="34" charset="0"/>
                <a:cs typeface="Times New Roman" panose="02020603050405020304" pitchFamily="18" charset="0"/>
              </a:rPr>
              <a:t>the latest Georgia Constitution in </a:t>
            </a:r>
            <a:r>
              <a:rPr lang="en-US" sz="2800" dirty="0" smtClean="0">
                <a:latin typeface="+mj-lt"/>
                <a:ea typeface="Calibri" panose="020F0502020204030204" pitchFamily="34" charset="0"/>
                <a:cs typeface="Times New Roman" panose="02020603050405020304" pitchFamily="18" charset="0"/>
              </a:rPr>
              <a:t>1983. Noting this, the court stated that, </a:t>
            </a:r>
            <a:r>
              <a:rPr lang="en-US" sz="2800" dirty="0">
                <a:latin typeface="+mj-lt"/>
                <a:ea typeface="Calibri" panose="020F0502020204030204" pitchFamily="34" charset="0"/>
                <a:cs typeface="Times New Roman" panose="02020603050405020304" pitchFamily="18" charset="0"/>
              </a:rPr>
              <a:t>“[a] constitutional clause that is readopted into a new constitution and that has received a consistent and definitive construction is presumed to carry the same meaning as that consistent construction</a:t>
            </a:r>
            <a:r>
              <a:rPr lang="en-US" sz="2800" dirty="0" smtClean="0">
                <a:latin typeface="+mj-lt"/>
                <a:ea typeface="Calibri" panose="020F0502020204030204" pitchFamily="34" charset="0"/>
                <a:cs typeface="Times New Roman" panose="02020603050405020304" pitchFamily="18" charset="0"/>
              </a:rPr>
              <a:t>.”</a:t>
            </a:r>
            <a:endParaRPr lang="en-US" sz="2800" dirty="0">
              <a:latin typeface="+mj-lt"/>
            </a:endParaRPr>
          </a:p>
        </p:txBody>
      </p:sp>
    </p:spTree>
    <p:extLst>
      <p:ext uri="{BB962C8B-B14F-4D97-AF65-F5344CB8AC3E}">
        <p14:creationId xmlns:p14="http://schemas.microsoft.com/office/powerpoint/2010/main" val="241995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2" y="286603"/>
            <a:ext cx="11281190" cy="6305266"/>
          </a:xfrm>
        </p:spPr>
        <p:txBody>
          <a:bodyPr>
            <a:normAutofit fontScale="92500" lnSpcReduction="10000"/>
          </a:bodyPr>
          <a:lstStyle/>
          <a:p>
            <a:pPr marL="0" marR="0" algn="just">
              <a:lnSpc>
                <a:spcPct val="107000"/>
              </a:lnSpc>
              <a:spcBef>
                <a:spcPts val="0"/>
              </a:spcBef>
              <a:spcAft>
                <a:spcPts val="800"/>
              </a:spcAft>
            </a:pPr>
            <a:r>
              <a:rPr lang="en-US" sz="2800" dirty="0">
                <a:latin typeface="+mj-lt"/>
                <a:ea typeface="Calibri" panose="020F0502020204030204" pitchFamily="34" charset="0"/>
                <a:cs typeface="Times New Roman" panose="02020603050405020304" pitchFamily="18" charset="0"/>
              </a:rPr>
              <a:t>After this discussion, the court went on to explain how there is a common law right against compelled self-incrimination, beginning with England’s common law. </a:t>
            </a:r>
            <a:r>
              <a:rPr lang="en-US" sz="2800" dirty="0" smtClean="0">
                <a:latin typeface="+mj-lt"/>
                <a:ea typeface="Calibri" panose="020F0502020204030204" pitchFamily="34" charset="0"/>
                <a:cs typeface="Times New Roman" panose="02020603050405020304" pitchFamily="18" charset="0"/>
              </a:rPr>
              <a:t>The </a:t>
            </a:r>
            <a:r>
              <a:rPr lang="en-US" sz="2800" dirty="0">
                <a:latin typeface="+mj-lt"/>
                <a:ea typeface="Calibri" panose="020F0502020204030204" pitchFamily="34" charset="0"/>
                <a:cs typeface="Times New Roman" panose="02020603050405020304" pitchFamily="18" charset="0"/>
              </a:rPr>
              <a:t>court went on to note that the right against self-incrimination has always covered more than just oral testimony. </a:t>
            </a:r>
            <a:endParaRPr lang="en-US" sz="2800" dirty="0" smtClean="0">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800" dirty="0" smtClean="0">
                <a:latin typeface="+mj-lt"/>
                <a:ea typeface="Calibri" panose="020F0502020204030204" pitchFamily="34" charset="0"/>
                <a:cs typeface="Times New Roman" panose="02020603050405020304" pitchFamily="18" charset="0"/>
              </a:rPr>
              <a:t>The court held that “</a:t>
            </a:r>
            <a:r>
              <a:rPr lang="en-US" sz="2800" b="1" u="sng" dirty="0" smtClean="0">
                <a:latin typeface="+mj-lt"/>
                <a:ea typeface="Calibri" panose="020F0502020204030204" pitchFamily="34" charset="0"/>
                <a:cs typeface="Times New Roman" panose="02020603050405020304" pitchFamily="18" charset="0"/>
              </a:rPr>
              <a:t>testimony</a:t>
            </a:r>
            <a:r>
              <a:rPr lang="en-US" sz="2800" dirty="0" smtClean="0">
                <a:latin typeface="+mj-lt"/>
                <a:ea typeface="Calibri" panose="020F0502020204030204" pitchFamily="34" charset="0"/>
                <a:cs typeface="Times New Roman" panose="02020603050405020304" pitchFamily="18" charset="0"/>
              </a:rPr>
              <a:t>” cove</a:t>
            </a:r>
            <a:r>
              <a:rPr lang="en-US" sz="2800" dirty="0" smtClean="0">
                <a:latin typeface="+mj-lt"/>
                <a:ea typeface="Calibri" panose="020F0502020204030204" pitchFamily="34" charset="0"/>
                <a:cs typeface="Times New Roman" panose="02020603050405020304" pitchFamily="18" charset="0"/>
              </a:rPr>
              <a:t>red </a:t>
            </a:r>
            <a:r>
              <a:rPr lang="en-US" sz="2800" dirty="0">
                <a:latin typeface="+mj-lt"/>
                <a:ea typeface="Calibri" panose="020F0502020204030204" pitchFamily="34" charset="0"/>
                <a:cs typeface="Times New Roman" panose="02020603050405020304" pitchFamily="18" charset="0"/>
              </a:rPr>
              <a:t>affirmative acts that tended to “furnish evidence.” </a:t>
            </a:r>
            <a:endParaRPr lang="en-US" sz="2800" dirty="0" smtClean="0">
              <a:latin typeface="+mj-lt"/>
              <a:ea typeface="Calibri" panose="020F0502020204030204" pitchFamily="34" charset="0"/>
              <a:cs typeface="Times New Roman" panose="02020603050405020304" pitchFamily="18" charset="0"/>
            </a:endParaRPr>
          </a:p>
          <a:p>
            <a:pPr marL="457200" lvl="1" algn="just">
              <a:lnSpc>
                <a:spcPct val="107000"/>
              </a:lnSpc>
              <a:spcBef>
                <a:spcPts val="0"/>
              </a:spcBef>
              <a:spcAft>
                <a:spcPts val="800"/>
              </a:spcAft>
            </a:pPr>
            <a:r>
              <a:rPr lang="en-US" sz="2600" dirty="0" smtClean="0">
                <a:latin typeface="+mj-lt"/>
                <a:ea typeface="Calibri" panose="020F0502020204030204" pitchFamily="34" charset="0"/>
                <a:cs typeface="Times New Roman" panose="02020603050405020304" pitchFamily="18" charset="0"/>
              </a:rPr>
              <a:t>This </a:t>
            </a:r>
            <a:r>
              <a:rPr lang="en-US" sz="2600" dirty="0">
                <a:latin typeface="+mj-lt"/>
                <a:ea typeface="Calibri" panose="020F0502020204030204" pitchFamily="34" charset="0"/>
                <a:cs typeface="Times New Roman" panose="02020603050405020304" pitchFamily="18" charset="0"/>
              </a:rPr>
              <a:t>follows the U.S. Supreme Court’s interpretation of the Fifth Amendment. </a:t>
            </a:r>
            <a:r>
              <a:rPr lang="en-US" sz="2600" dirty="0" smtClean="0">
                <a:latin typeface="+mj-lt"/>
                <a:ea typeface="Calibri" panose="020F0502020204030204" pitchFamily="34" charset="0"/>
                <a:cs typeface="Times New Roman" panose="02020603050405020304" pitchFamily="18" charset="0"/>
              </a:rPr>
              <a:t>It </a:t>
            </a:r>
            <a:r>
              <a:rPr lang="en-US" sz="2600" dirty="0">
                <a:latin typeface="+mj-lt"/>
                <a:ea typeface="Calibri" panose="020F0502020204030204" pitchFamily="34" charset="0"/>
                <a:cs typeface="Times New Roman" panose="02020603050405020304" pitchFamily="18" charset="0"/>
              </a:rPr>
              <a:t>also follows many other states’ laws, including Alabama, North Carolina, Tennessee, Iowa, Texas, Utah, Oklahoma, and Michigan. </a:t>
            </a:r>
            <a:endParaRPr lang="en-US" sz="2600" dirty="0" smtClean="0">
              <a:latin typeface="+mj-lt"/>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800" dirty="0" smtClean="0">
                <a:latin typeface="+mj-lt"/>
                <a:ea typeface="Calibri" panose="020F0502020204030204" pitchFamily="34" charset="0"/>
                <a:cs typeface="Times New Roman" panose="02020603050405020304" pitchFamily="18" charset="0"/>
              </a:rPr>
              <a:t>Throughout </a:t>
            </a:r>
            <a:r>
              <a:rPr lang="en-US" sz="2800" dirty="0">
                <a:latin typeface="+mj-lt"/>
                <a:ea typeface="Calibri" panose="020F0502020204030204" pitchFamily="34" charset="0"/>
                <a:cs typeface="Times New Roman" panose="02020603050405020304" pitchFamily="18" charset="0"/>
              </a:rPr>
              <a:t>the </a:t>
            </a:r>
            <a:r>
              <a:rPr lang="en-US" sz="2800" i="1" dirty="0">
                <a:latin typeface="+mj-lt"/>
                <a:ea typeface="Calibri" panose="020F0502020204030204" pitchFamily="34" charset="0"/>
                <a:cs typeface="Times New Roman" panose="02020603050405020304" pitchFamily="18" charset="0"/>
              </a:rPr>
              <a:t>Elliott</a:t>
            </a:r>
            <a:r>
              <a:rPr lang="en-US" sz="2800" dirty="0">
                <a:latin typeface="+mj-lt"/>
                <a:ea typeface="Calibri" panose="020F0502020204030204" pitchFamily="34" charset="0"/>
                <a:cs typeface="Times New Roman" panose="02020603050405020304" pitchFamily="18" charset="0"/>
              </a:rPr>
              <a:t> opinion, the court continued to return to the reasoning and holding of </a:t>
            </a:r>
            <a:r>
              <a:rPr lang="en-US" sz="2800" i="1" dirty="0">
                <a:latin typeface="+mj-lt"/>
                <a:ea typeface="Calibri" panose="020F0502020204030204" pitchFamily="34" charset="0"/>
                <a:cs typeface="Times New Roman" panose="02020603050405020304" pitchFamily="18" charset="0"/>
              </a:rPr>
              <a:t>Olevik</a:t>
            </a:r>
            <a:r>
              <a:rPr lang="en-US" sz="2800" dirty="0">
                <a:latin typeface="+mj-lt"/>
                <a:ea typeface="Calibri" panose="020F0502020204030204" pitchFamily="34" charset="0"/>
                <a:cs typeface="Times New Roman" panose="02020603050405020304" pitchFamily="18" charset="0"/>
              </a:rPr>
              <a:t>, which showed a “consistent and definite construction” of Paragraph XVI of the Georgia Constitution under previous cases. </a:t>
            </a:r>
            <a:endParaRPr lang="en-US" sz="2800" dirty="0"/>
          </a:p>
        </p:txBody>
      </p:sp>
    </p:spTree>
    <p:extLst>
      <p:ext uri="{BB962C8B-B14F-4D97-AF65-F5344CB8AC3E}">
        <p14:creationId xmlns:p14="http://schemas.microsoft.com/office/powerpoint/2010/main" val="3506247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92</TotalTime>
  <Words>1055</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Times New Roman</vt:lpstr>
      <vt:lpstr>Vapor Trail</vt:lpstr>
      <vt:lpstr>Georgia’s New DUI Law</vt:lpstr>
      <vt:lpstr>New Georgia DUI Law: The Elliott Case</vt:lpstr>
      <vt:lpstr>Introduction</vt:lpstr>
      <vt:lpstr>Georgia Implied Consent Notice </vt:lpstr>
      <vt:lpstr>Previous Case: Olevik</vt:lpstr>
      <vt:lpstr>ISSUES</vt:lpstr>
      <vt:lpstr>State v. Elliott, 824 S.E.2d 265 (2019)</vt:lpstr>
      <vt:lpstr>Elliott Analysis</vt:lpstr>
      <vt:lpstr>PowerPoint Presentation</vt:lpstr>
      <vt:lpstr>PowerPoint Presentation</vt:lpstr>
      <vt:lpstr>New Statute</vt:lpstr>
      <vt:lpstr>Raise new issues? </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Georgia’s New DUI Law</dc:title>
  <dc:creator>Pamela Newell</dc:creator>
  <cp:lastModifiedBy>Pamela Newell</cp:lastModifiedBy>
  <cp:revision>9</cp:revision>
  <dcterms:created xsi:type="dcterms:W3CDTF">2019-10-23T20:17:01Z</dcterms:created>
  <dcterms:modified xsi:type="dcterms:W3CDTF">2019-10-24T22:54:56Z</dcterms:modified>
</cp:coreProperties>
</file>