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3"/>
  </p:notesMasterIdLst>
  <p:handoutMasterIdLst>
    <p:handoutMasterId r:id="rId34"/>
  </p:handoutMasterIdLst>
  <p:sldIdLst>
    <p:sldId id="412" r:id="rId2"/>
    <p:sldId id="416" r:id="rId3"/>
    <p:sldId id="417" r:id="rId4"/>
    <p:sldId id="418" r:id="rId5"/>
    <p:sldId id="419" r:id="rId6"/>
    <p:sldId id="420" r:id="rId7"/>
    <p:sldId id="421" r:id="rId8"/>
    <p:sldId id="422" r:id="rId9"/>
    <p:sldId id="424" r:id="rId10"/>
    <p:sldId id="423" r:id="rId11"/>
    <p:sldId id="425" r:id="rId12"/>
    <p:sldId id="426" r:id="rId13"/>
    <p:sldId id="427" r:id="rId14"/>
    <p:sldId id="428" r:id="rId15"/>
    <p:sldId id="444" r:id="rId16"/>
    <p:sldId id="429" r:id="rId17"/>
    <p:sldId id="430" r:id="rId18"/>
    <p:sldId id="435" r:id="rId19"/>
    <p:sldId id="431" r:id="rId20"/>
    <p:sldId id="432" r:id="rId21"/>
    <p:sldId id="434" r:id="rId22"/>
    <p:sldId id="436" r:id="rId23"/>
    <p:sldId id="437" r:id="rId24"/>
    <p:sldId id="438" r:id="rId25"/>
    <p:sldId id="439" r:id="rId26"/>
    <p:sldId id="440" r:id="rId27"/>
    <p:sldId id="445" r:id="rId28"/>
    <p:sldId id="441" r:id="rId29"/>
    <p:sldId id="442" r:id="rId30"/>
    <p:sldId id="443" r:id="rId31"/>
    <p:sldId id="28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uel Andrews" initials="SA" lastIdx="11" clrIdx="0">
    <p:extLst>
      <p:ext uri="{19B8F6BF-5375-455C-9EA6-DF929625EA0E}">
        <p15:presenceInfo xmlns:p15="http://schemas.microsoft.com/office/powerpoint/2012/main" userId="9ecba756-87b0-4fd9-9b99-eff425d3b8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snapToObjects="1">
      <p:cViewPr varScale="1">
        <p:scale>
          <a:sx n="72" d="100"/>
          <a:sy n="72" d="100"/>
        </p:scale>
        <p:origin x="118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5DB6A5-A6AC-EA4A-AEE6-F49B769CF240}" type="datetimeFigureOut">
              <a:rPr lang="en-US" smtClean="0"/>
              <a:t>10/25/2019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2796ED-D131-C346-8D4F-634ABFAB97DE}" type="slidenum">
              <a:rPr lang="en-US" smtClean="0"/>
              <a:t>‹#›</a:t>
            </a:fld>
            <a:endParaRPr lang="en-US"/>
          </a:p>
        </p:txBody>
      </p:sp>
    </p:spTree>
    <p:extLst>
      <p:ext uri="{BB962C8B-B14F-4D97-AF65-F5344CB8AC3E}">
        <p14:creationId xmlns:p14="http://schemas.microsoft.com/office/powerpoint/2010/main" val="20387521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4FA4F3-3115-DC4E-B09D-2DDEA12988A6}" type="datetimeFigureOut">
              <a:rPr lang="en-US" smtClean="0"/>
              <a:t>10/25/2019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85235-ED4C-A244-86F5-C458BE9EB7E7}" type="slidenum">
              <a:rPr lang="en-US" smtClean="0"/>
              <a:t>‹#›</a:t>
            </a:fld>
            <a:endParaRPr lang="en-US"/>
          </a:p>
        </p:txBody>
      </p:sp>
    </p:spTree>
    <p:extLst>
      <p:ext uri="{BB962C8B-B14F-4D97-AF65-F5344CB8AC3E}">
        <p14:creationId xmlns:p14="http://schemas.microsoft.com/office/powerpoint/2010/main" val="28819238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8D465FB-9B6F-4B93-83AD-629B79A41077}"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359C28-6CCA-49A4-A166-6671156389F9}"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1D23-4DED-714B-AFDC-138960B063F0}"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147C897A-6A23-49E2-968D-0A1867A77DC1}"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B9D0BAC-1069-4302-AB7F-663471451DE2}"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48C69A2-31FB-416B-966D-A8E41EDFD4CC}"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AE77D0F4-9C46-40BD-ABC6-5BF30B330F3C}"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738E1-ECA2-443C-BF4E-FC4E9714637E}" type="datetime1">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8B9829B-47F9-4DF1-808A-3D75A3E5F459}"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52FAF45-F73F-4A7B-BD74-8CE976EF4B9B}" type="datetime1">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967829D-A3AD-4708-BE3D-81A1C60226A2}" type="datetime1">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DBB8F-CDE4-4F0F-B1FF-A1AE05794269}" type="datetime1">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46481A-6D9B-4AFD-B2C1-2DD1AB868689}" type="datetime1">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8E1D23-4DED-714B-AFDC-138960B063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AC599DB-3DED-487C-872A-3EE33055AA7A}" type="datetime1">
              <a:rPr lang="en-US" smtClean="0"/>
              <a:t>10/25/2019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D8E1D23-4DED-714B-AFDC-138960B063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F9380-8762-494F-81BF-5412F1411FC1}"/>
              </a:ext>
            </a:extLst>
          </p:cNvPr>
          <p:cNvSpPr>
            <a:spLocks noGrp="1"/>
          </p:cNvSpPr>
          <p:nvPr>
            <p:ph type="title"/>
          </p:nvPr>
        </p:nvSpPr>
        <p:spPr>
          <a:xfrm>
            <a:off x="390251" y="606586"/>
            <a:ext cx="7507324" cy="397725"/>
          </a:xfrm>
        </p:spPr>
        <p:txBody>
          <a:bodyPr/>
          <a:lstStyle/>
          <a:p>
            <a:r>
              <a:rPr lang="en-US" sz="2400" dirty="0"/>
              <a:t>	CJAG Conference </a:t>
            </a:r>
          </a:p>
        </p:txBody>
      </p:sp>
      <p:sp>
        <p:nvSpPr>
          <p:cNvPr id="4" name="Rectangle 3">
            <a:extLst>
              <a:ext uri="{FF2B5EF4-FFF2-40B4-BE49-F238E27FC236}">
                <a16:creationId xmlns:a16="http://schemas.microsoft.com/office/drawing/2014/main" id="{C1DD34AA-A16F-4FDE-8C25-02B3CC49D6C0}"/>
              </a:ext>
            </a:extLst>
          </p:cNvPr>
          <p:cNvSpPr/>
          <p:nvPr/>
        </p:nvSpPr>
        <p:spPr>
          <a:xfrm>
            <a:off x="172277" y="1931167"/>
            <a:ext cx="8759687" cy="2046714"/>
          </a:xfrm>
          <a:prstGeom prst="rect">
            <a:avLst/>
          </a:prstGeom>
        </p:spPr>
        <p:txBody>
          <a:bodyPr wrap="square">
            <a:spAutoFit/>
          </a:bodyPr>
          <a:lstStyle/>
          <a:p>
            <a:pPr algn="ctr"/>
            <a:r>
              <a:rPr lang="en-US" sz="2500" b="1" cap="small" dirty="0"/>
              <a:t>Transfer of Child Offenders to Adult Criminal Courts in the USA:</a:t>
            </a:r>
            <a:endParaRPr lang="en-US" sz="2500" dirty="0"/>
          </a:p>
          <a:p>
            <a:pPr algn="ctr"/>
            <a:r>
              <a:rPr lang="en-US" sz="2500" b="1" cap="small" dirty="0"/>
              <a:t>An Unnecessary Exercise, Unconstitutional Practice, International Law Violation, or All of The Above?</a:t>
            </a:r>
            <a:endParaRPr lang="en-US" sz="2500" dirty="0"/>
          </a:p>
          <a:p>
            <a:pPr algn="ctr">
              <a:tabLst>
                <a:tab pos="139700" algn="l"/>
                <a:tab pos="457200" algn="l"/>
              </a:tabLst>
            </a:pPr>
            <a:endParaRPr lang="en-US" sz="2700" dirty="0">
              <a:effectLst/>
              <a:latin typeface="Times New Roman" panose="02020603050405020304" pitchFamily="18" charset="0"/>
              <a:ea typeface="Times New Roman" panose="02020603050405020304" pitchFamily="18" charset="0"/>
            </a:endParaRPr>
          </a:p>
        </p:txBody>
      </p:sp>
      <p:sp>
        <p:nvSpPr>
          <p:cNvPr id="5" name="Rectangle 4">
            <a:extLst>
              <a:ext uri="{FF2B5EF4-FFF2-40B4-BE49-F238E27FC236}">
                <a16:creationId xmlns:a16="http://schemas.microsoft.com/office/drawing/2014/main" id="{DB4969B8-67AA-41B5-884C-DFB3485B5E5A}"/>
              </a:ext>
            </a:extLst>
          </p:cNvPr>
          <p:cNvSpPr/>
          <p:nvPr/>
        </p:nvSpPr>
        <p:spPr>
          <a:xfrm>
            <a:off x="2140226" y="5669885"/>
            <a:ext cx="4572000" cy="369332"/>
          </a:xfrm>
          <a:prstGeom prst="rect">
            <a:avLst/>
          </a:prstGeom>
        </p:spPr>
        <p:txBody>
          <a:bodyPr>
            <a:spAutoFit/>
          </a:bodyPr>
          <a:lstStyle/>
          <a:p>
            <a:pPr marL="0" marR="0" algn="ctr">
              <a:spcBef>
                <a:spcPts val="0"/>
              </a:spcBef>
              <a:spcAft>
                <a:spcPts val="0"/>
              </a:spcAft>
              <a:tabLst>
                <a:tab pos="139700" algn="l"/>
                <a:tab pos="457200" algn="l"/>
              </a:tabLst>
            </a:pPr>
            <a:r>
              <a:rPr lang="en-US" dirty="0"/>
              <a:t>October 2019</a:t>
            </a:r>
            <a:r>
              <a:rPr lang="en-US" b="1" cap="small" dirty="0">
                <a:latin typeface="Arial" panose="020B0604020202020204" pitchFamily="34" charset="0"/>
                <a:ea typeface="Times New Roman" panose="02020603050405020304" pitchFamily="18" charset="0"/>
                <a:cs typeface="Arial" panose="020B0604020202020204" pitchFamily="34" charset="0"/>
              </a:rPr>
              <a:t> </a:t>
            </a:r>
            <a:endParaRPr lang="en-US"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34161E01-8541-4DE6-8D69-C569A4A8F76F}"/>
              </a:ext>
            </a:extLst>
          </p:cNvPr>
          <p:cNvSpPr/>
          <p:nvPr/>
        </p:nvSpPr>
        <p:spPr>
          <a:xfrm>
            <a:off x="473716" y="4423725"/>
            <a:ext cx="8196568" cy="800219"/>
          </a:xfrm>
          <a:prstGeom prst="rect">
            <a:avLst/>
          </a:prstGeom>
        </p:spPr>
        <p:txBody>
          <a:bodyPr wrap="square">
            <a:spAutoFit/>
          </a:bodyPr>
          <a:lstStyle/>
          <a:p>
            <a:pPr algn="ctr"/>
            <a:r>
              <a:rPr lang="fr-FR" sz="2300" dirty="0"/>
              <a:t>Dr. Roger-Claude Liwanga &amp; Dr. Patrick </a:t>
            </a:r>
            <a:r>
              <a:rPr lang="fr-FR" sz="2300" dirty="0" err="1"/>
              <a:t>Ibe</a:t>
            </a:r>
            <a:endParaRPr lang="fr-FR" sz="2300" dirty="0"/>
          </a:p>
          <a:p>
            <a:pPr algn="ctr"/>
            <a:r>
              <a:rPr lang="en-US" sz="2300" dirty="0"/>
              <a:t>Albany State University</a:t>
            </a:r>
          </a:p>
        </p:txBody>
      </p:sp>
      <p:sp>
        <p:nvSpPr>
          <p:cNvPr id="3" name="Slide Number Placeholder 2">
            <a:extLst>
              <a:ext uri="{FF2B5EF4-FFF2-40B4-BE49-F238E27FC236}">
                <a16:creationId xmlns:a16="http://schemas.microsoft.com/office/drawing/2014/main" id="{DC0485F5-3646-42AE-9BBD-FCC65529C1C9}"/>
              </a:ext>
            </a:extLst>
          </p:cNvPr>
          <p:cNvSpPr>
            <a:spLocks noGrp="1"/>
          </p:cNvSpPr>
          <p:nvPr>
            <p:ph type="sldNum" sz="quarter" idx="12"/>
          </p:nvPr>
        </p:nvSpPr>
        <p:spPr/>
        <p:txBody>
          <a:bodyPr/>
          <a:lstStyle/>
          <a:p>
            <a:fld id="{FD8E1D23-4DED-714B-AFDC-138960B063F0}" type="slidenum">
              <a:rPr lang="en-US" smtClean="0"/>
              <a:t>1</a:t>
            </a:fld>
            <a:endParaRPr lang="en-US"/>
          </a:p>
        </p:txBody>
      </p:sp>
    </p:spTree>
    <p:extLst>
      <p:ext uri="{BB962C8B-B14F-4D97-AF65-F5344CB8AC3E}">
        <p14:creationId xmlns:p14="http://schemas.microsoft.com/office/powerpoint/2010/main" val="71354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344558"/>
            <a:ext cx="8616145" cy="410816"/>
          </a:xfrm>
        </p:spPr>
        <p:txBody>
          <a:bodyPr/>
          <a:lstStyle/>
          <a:p>
            <a:pPr algn="l"/>
            <a:br>
              <a:rPr lang="en-US" sz="2600" b="1" dirty="0"/>
            </a:br>
            <a:br>
              <a:rPr lang="en-US" sz="2600" b="1" dirty="0"/>
            </a:br>
            <a:br>
              <a:rPr lang="en-US" sz="2600" b="1" dirty="0"/>
            </a:br>
            <a:br>
              <a:rPr lang="en-US" sz="2600" b="1" dirty="0"/>
            </a:br>
            <a:br>
              <a:rPr lang="en-US" sz="2600" b="1" dirty="0"/>
            </a:br>
            <a:r>
              <a:rPr lang="en-US" sz="2600" b="1" dirty="0"/>
              <a:t>I. Overview of the Concept of Judicial Waiver (cont.)</a:t>
            </a:r>
          </a:p>
        </p:txBody>
      </p:sp>
      <p:sp>
        <p:nvSpPr>
          <p:cNvPr id="3" name="Content Placeholder 2"/>
          <p:cNvSpPr>
            <a:spLocks noGrp="1"/>
          </p:cNvSpPr>
          <p:nvPr>
            <p:ph idx="1"/>
          </p:nvPr>
        </p:nvSpPr>
        <p:spPr>
          <a:xfrm>
            <a:off x="406127" y="901027"/>
            <a:ext cx="8287299" cy="5493149"/>
          </a:xfrm>
        </p:spPr>
        <p:txBody>
          <a:bodyPr>
            <a:noAutofit/>
          </a:bodyPr>
          <a:lstStyle/>
          <a:p>
            <a:pPr marL="0" indent="0">
              <a:spcBef>
                <a:spcPts val="1800"/>
              </a:spcBef>
              <a:buNone/>
            </a:pPr>
            <a:r>
              <a:rPr lang="en-US" sz="2150" b="1" dirty="0">
                <a:solidFill>
                  <a:schemeClr val="tx1"/>
                </a:solidFill>
              </a:rPr>
              <a:t>Category of Transfer of Juveniles Laws in USA </a:t>
            </a:r>
            <a:r>
              <a:rPr lang="en-US" sz="2150" dirty="0">
                <a:solidFill>
                  <a:schemeClr val="tx1"/>
                </a:solidFill>
              </a:rPr>
              <a:t>(cont.)</a:t>
            </a:r>
          </a:p>
          <a:p>
            <a:pPr>
              <a:spcBef>
                <a:spcPts val="1800"/>
              </a:spcBef>
              <a:buFont typeface="Courier New" panose="02070309020205020404" pitchFamily="49" charset="0"/>
              <a:buChar char="o"/>
            </a:pPr>
            <a:r>
              <a:rPr lang="en-US" sz="2150" b="1" i="1" dirty="0">
                <a:solidFill>
                  <a:schemeClr val="tx1"/>
                </a:solidFill>
              </a:rPr>
              <a:t>3. Prosecutorial-discretionary or concurrent jurisdiction laws </a:t>
            </a:r>
          </a:p>
          <a:p>
            <a:pPr lvl="1">
              <a:spcBef>
                <a:spcPts val="1800"/>
              </a:spcBef>
              <a:buFont typeface="Wingdings" panose="05000000000000000000" pitchFamily="2" charset="2"/>
              <a:buChar char="§"/>
            </a:pPr>
            <a:r>
              <a:rPr lang="en-US" sz="2150" dirty="0">
                <a:solidFill>
                  <a:schemeClr val="tx1"/>
                </a:solidFill>
              </a:rPr>
              <a:t>The prosecutor has the option of filing the charges against child offenders either before the juvenile court or the adult criminal court. </a:t>
            </a:r>
          </a:p>
          <a:p>
            <a:pPr lvl="2">
              <a:spcBef>
                <a:spcPts val="1800"/>
              </a:spcBef>
              <a:buFont typeface="Wingdings" panose="05000000000000000000" pitchFamily="2" charset="2"/>
              <a:buChar char="§"/>
            </a:pPr>
            <a:r>
              <a:rPr lang="en-US" sz="1950" dirty="0">
                <a:solidFill>
                  <a:schemeClr val="tx1"/>
                </a:solidFill>
              </a:rPr>
              <a:t>E.g.: Colorado, Georgia, Florida, New York, DC, etc. </a:t>
            </a:r>
          </a:p>
          <a:p>
            <a:pPr>
              <a:spcBef>
                <a:spcPts val="1800"/>
              </a:spcBef>
              <a:buFont typeface="Courier New" panose="02070309020205020404" pitchFamily="49" charset="0"/>
              <a:buChar char="o"/>
            </a:pPr>
            <a:r>
              <a:rPr lang="en-US" sz="2150" b="1" i="1" dirty="0">
                <a:solidFill>
                  <a:schemeClr val="tx1"/>
                </a:solidFill>
              </a:rPr>
              <a:t>4. Once-an adult-always-an-adult policies</a:t>
            </a:r>
          </a:p>
          <a:p>
            <a:pPr lvl="1">
              <a:spcBef>
                <a:spcPts val="1800"/>
              </a:spcBef>
              <a:buFont typeface="Wingdings" panose="05000000000000000000" pitchFamily="2" charset="2"/>
              <a:buChar char="§"/>
            </a:pPr>
            <a:r>
              <a:rPr lang="en-US" sz="2150" dirty="0">
                <a:solidFill>
                  <a:schemeClr val="tx1"/>
                </a:solidFill>
              </a:rPr>
              <a:t> A juvenile, who was once tried in an adult criminal court, be considered as an adult offender if he/she recidivates, regardless of the seriousness or lightness of the present criminal offense </a:t>
            </a:r>
          </a:p>
        </p:txBody>
      </p:sp>
      <p:sp>
        <p:nvSpPr>
          <p:cNvPr id="4" name="Slide Number Placeholder 3">
            <a:extLst>
              <a:ext uri="{FF2B5EF4-FFF2-40B4-BE49-F238E27FC236}">
                <a16:creationId xmlns:a16="http://schemas.microsoft.com/office/drawing/2014/main" id="{0BAE7BE8-285F-4C0A-9381-4EA532943423}"/>
              </a:ext>
            </a:extLst>
          </p:cNvPr>
          <p:cNvSpPr>
            <a:spLocks noGrp="1"/>
          </p:cNvSpPr>
          <p:nvPr>
            <p:ph type="sldNum" sz="quarter" idx="12"/>
          </p:nvPr>
        </p:nvSpPr>
        <p:spPr/>
        <p:txBody>
          <a:bodyPr/>
          <a:lstStyle/>
          <a:p>
            <a:fld id="{FD8E1D23-4DED-714B-AFDC-138960B063F0}" type="slidenum">
              <a:rPr lang="en-US" smtClean="0"/>
              <a:t>10</a:t>
            </a:fld>
            <a:endParaRPr lang="en-US"/>
          </a:p>
        </p:txBody>
      </p:sp>
    </p:spTree>
    <p:extLst>
      <p:ext uri="{BB962C8B-B14F-4D97-AF65-F5344CB8AC3E}">
        <p14:creationId xmlns:p14="http://schemas.microsoft.com/office/powerpoint/2010/main" val="310237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344558"/>
            <a:ext cx="8616145" cy="410816"/>
          </a:xfrm>
        </p:spPr>
        <p:txBody>
          <a:bodyPr/>
          <a:lstStyle/>
          <a:p>
            <a:pPr algn="l"/>
            <a:br>
              <a:rPr lang="en-US" sz="2300" b="1" dirty="0"/>
            </a:br>
            <a:br>
              <a:rPr lang="en-US" sz="2300" b="1" dirty="0"/>
            </a:br>
            <a:br>
              <a:rPr lang="en-US" sz="2300" b="1" dirty="0"/>
            </a:br>
            <a:br>
              <a:rPr lang="en-US" sz="2300" b="1" dirty="0"/>
            </a:br>
            <a:br>
              <a:rPr lang="en-US" sz="2300" b="1" dirty="0"/>
            </a:br>
            <a:r>
              <a:rPr lang="en-US" sz="2300" b="1" dirty="0"/>
              <a:t>II. Constitutionality of Judicial Waiver in the U.S.?</a:t>
            </a:r>
          </a:p>
        </p:txBody>
      </p:sp>
      <p:sp>
        <p:nvSpPr>
          <p:cNvPr id="3" name="Content Placeholder 2"/>
          <p:cNvSpPr>
            <a:spLocks noGrp="1"/>
          </p:cNvSpPr>
          <p:nvPr>
            <p:ph idx="1"/>
          </p:nvPr>
        </p:nvSpPr>
        <p:spPr>
          <a:xfrm>
            <a:off x="406127" y="901027"/>
            <a:ext cx="8287299" cy="5493149"/>
          </a:xfrm>
        </p:spPr>
        <p:txBody>
          <a:bodyPr>
            <a:noAutofit/>
          </a:bodyPr>
          <a:lstStyle/>
          <a:p>
            <a:pPr marL="0" indent="0" algn="ctr">
              <a:spcBef>
                <a:spcPts val="1800"/>
              </a:spcBef>
              <a:buNone/>
            </a:pPr>
            <a:r>
              <a:rPr lang="en-US" sz="2150" u="sng" dirty="0">
                <a:solidFill>
                  <a:schemeClr val="tx1"/>
                </a:solidFill>
              </a:rPr>
              <a:t>Kent v. United States (1967) </a:t>
            </a:r>
          </a:p>
          <a:p>
            <a:pPr>
              <a:spcBef>
                <a:spcPts val="1800"/>
              </a:spcBef>
              <a:buFont typeface="Wingdings" panose="05000000000000000000" pitchFamily="2" charset="2"/>
              <a:buChar char="q"/>
            </a:pPr>
            <a:r>
              <a:rPr lang="en-US" sz="2150" b="1" dirty="0">
                <a:solidFill>
                  <a:schemeClr val="tx1"/>
                </a:solidFill>
              </a:rPr>
              <a:t>Fact</a:t>
            </a:r>
            <a:r>
              <a:rPr lang="en-US" sz="2150" dirty="0">
                <a:solidFill>
                  <a:schemeClr val="tx1"/>
                </a:solidFill>
              </a:rPr>
              <a:t>: The case concerned the 16-year-old Morris Kent, who resided in the District of Columbia (DC), and was detained and charged for burglary, robbery, and rape.  Under the law, he was subject to the exclusive jurisdiction of the DC Juvenile Court unless it waives its jurisdiction. Kent’s counsel filed a motion in the DC Juvenile Court for a hearing on the question of waiver and for access to the Juvenile Court’s Social Service file that had been accumulated on Kent during his probation for a prior offense. But the Juvenile Court did not rule on these motions, and transferred Kent to the DC District Court to be tried as an adult. </a:t>
            </a:r>
          </a:p>
          <a:p>
            <a:pPr>
              <a:spcBef>
                <a:spcPts val="1800"/>
              </a:spcBef>
              <a:buFont typeface="Wingdings" panose="05000000000000000000" pitchFamily="2" charset="2"/>
              <a:buChar char="q"/>
            </a:pPr>
            <a:r>
              <a:rPr lang="en-US" sz="2150" b="1" dirty="0">
                <a:solidFill>
                  <a:schemeClr val="tx1"/>
                </a:solidFill>
              </a:rPr>
              <a:t>Issue: </a:t>
            </a:r>
            <a:r>
              <a:rPr lang="en-US" sz="2150" dirty="0">
                <a:solidFill>
                  <a:schemeClr val="tx1"/>
                </a:solidFill>
              </a:rPr>
              <a:t>Was the juvenile court's waiver of jurisdiction valid?</a:t>
            </a:r>
          </a:p>
        </p:txBody>
      </p:sp>
      <p:sp>
        <p:nvSpPr>
          <p:cNvPr id="4" name="Slide Number Placeholder 3">
            <a:extLst>
              <a:ext uri="{FF2B5EF4-FFF2-40B4-BE49-F238E27FC236}">
                <a16:creationId xmlns:a16="http://schemas.microsoft.com/office/drawing/2014/main" id="{AB7FD8D4-9740-4E12-8EB6-AC2490D1214A}"/>
              </a:ext>
            </a:extLst>
          </p:cNvPr>
          <p:cNvSpPr>
            <a:spLocks noGrp="1"/>
          </p:cNvSpPr>
          <p:nvPr>
            <p:ph type="sldNum" sz="quarter" idx="12"/>
          </p:nvPr>
        </p:nvSpPr>
        <p:spPr/>
        <p:txBody>
          <a:bodyPr/>
          <a:lstStyle/>
          <a:p>
            <a:fld id="{FD8E1D23-4DED-714B-AFDC-138960B063F0}" type="slidenum">
              <a:rPr lang="en-US" smtClean="0"/>
              <a:t>11</a:t>
            </a:fld>
            <a:endParaRPr lang="en-US"/>
          </a:p>
        </p:txBody>
      </p:sp>
    </p:spTree>
    <p:extLst>
      <p:ext uri="{BB962C8B-B14F-4D97-AF65-F5344CB8AC3E}">
        <p14:creationId xmlns:p14="http://schemas.microsoft.com/office/powerpoint/2010/main" val="348787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111" y="490330"/>
            <a:ext cx="8616145" cy="410816"/>
          </a:xfrm>
        </p:spPr>
        <p:txBody>
          <a:bodyPr/>
          <a:lstStyle/>
          <a:p>
            <a:pPr algn="l"/>
            <a:br>
              <a:rPr lang="en-US" sz="2400" b="1" dirty="0"/>
            </a:br>
            <a:br>
              <a:rPr lang="en-US" sz="2400" b="1" dirty="0"/>
            </a:br>
            <a:br>
              <a:rPr lang="en-US" sz="2400" b="1" dirty="0"/>
            </a:br>
            <a:br>
              <a:rPr lang="en-US" sz="2400" b="1" dirty="0"/>
            </a:br>
            <a:br>
              <a:rPr lang="en-US" sz="2400" b="1" dirty="0"/>
            </a:br>
            <a:r>
              <a:rPr lang="en-US" sz="2400" b="1" dirty="0"/>
              <a:t>II. Constitutionality of Judicial Waiver in the U.S.? </a:t>
            </a:r>
            <a:r>
              <a:rPr lang="en-US" sz="2400" dirty="0"/>
              <a:t>(cont.)</a:t>
            </a:r>
          </a:p>
        </p:txBody>
      </p:sp>
      <p:sp>
        <p:nvSpPr>
          <p:cNvPr id="3" name="Content Placeholder 2"/>
          <p:cNvSpPr>
            <a:spLocks noGrp="1"/>
          </p:cNvSpPr>
          <p:nvPr>
            <p:ph idx="1"/>
          </p:nvPr>
        </p:nvSpPr>
        <p:spPr>
          <a:xfrm>
            <a:off x="596348" y="1139687"/>
            <a:ext cx="7951305" cy="5135981"/>
          </a:xfrm>
        </p:spPr>
        <p:txBody>
          <a:bodyPr>
            <a:noAutofit/>
          </a:bodyPr>
          <a:lstStyle/>
          <a:p>
            <a:pPr marL="0" indent="0" algn="ctr">
              <a:spcBef>
                <a:spcPts val="1800"/>
              </a:spcBef>
              <a:buNone/>
            </a:pPr>
            <a:r>
              <a:rPr lang="en-US" u="sng" dirty="0">
                <a:solidFill>
                  <a:schemeClr val="tx1"/>
                </a:solidFill>
              </a:rPr>
              <a:t>Kent v. United States (1967) </a:t>
            </a:r>
          </a:p>
          <a:p>
            <a:pPr>
              <a:spcBef>
                <a:spcPts val="1800"/>
              </a:spcBef>
              <a:buFont typeface="Wingdings" panose="05000000000000000000" pitchFamily="2" charset="2"/>
              <a:buChar char="q"/>
            </a:pPr>
            <a:r>
              <a:rPr lang="en-US" b="1" dirty="0">
                <a:solidFill>
                  <a:schemeClr val="tx1"/>
                </a:solidFill>
              </a:rPr>
              <a:t>Holding</a:t>
            </a:r>
            <a:endParaRPr lang="en-US" dirty="0">
              <a:solidFill>
                <a:schemeClr val="tx1"/>
              </a:solidFill>
            </a:endParaRPr>
          </a:p>
          <a:p>
            <a:pPr lvl="1">
              <a:spcBef>
                <a:spcPts val="1800"/>
              </a:spcBef>
              <a:buFont typeface="Wingdings" panose="05000000000000000000" pitchFamily="2" charset="2"/>
              <a:buChar char="q"/>
            </a:pPr>
            <a:r>
              <a:rPr lang="en-US" sz="2400" dirty="0">
                <a:solidFill>
                  <a:schemeClr val="tx1"/>
                </a:solidFill>
              </a:rPr>
              <a:t>The U.S. Supreme Court held that the judicial waiver was invalid because the Juvenile Court failed to comply with the constitutional principle of due process.</a:t>
            </a:r>
          </a:p>
          <a:p>
            <a:pPr lvl="1">
              <a:spcBef>
                <a:spcPts val="1800"/>
              </a:spcBef>
              <a:buFont typeface="Wingdings" panose="05000000000000000000" pitchFamily="2" charset="2"/>
              <a:buChar char="q"/>
            </a:pPr>
            <a:r>
              <a:rPr lang="en-US" sz="2400" dirty="0">
                <a:solidFill>
                  <a:schemeClr val="tx1"/>
                </a:solidFill>
              </a:rPr>
              <a:t>The Juvenile Court should hold a waiver hearing to determine whether Kent’s case should be retained or transferred to adult criminal court.</a:t>
            </a:r>
          </a:p>
          <a:p>
            <a:pPr lvl="1">
              <a:spcBef>
                <a:spcPts val="1800"/>
              </a:spcBef>
              <a:buFont typeface="Wingdings" panose="05000000000000000000" pitchFamily="2" charset="2"/>
              <a:buChar char="q"/>
            </a:pPr>
            <a:r>
              <a:rPr lang="en-US" sz="2400" dirty="0">
                <a:solidFill>
                  <a:schemeClr val="tx1"/>
                </a:solidFill>
              </a:rPr>
              <a:t> It set the criteria to be met to ascertain the constitutionality of a judicial waiver’s process:</a:t>
            </a:r>
          </a:p>
        </p:txBody>
      </p:sp>
      <p:sp>
        <p:nvSpPr>
          <p:cNvPr id="4" name="Slide Number Placeholder 3">
            <a:extLst>
              <a:ext uri="{FF2B5EF4-FFF2-40B4-BE49-F238E27FC236}">
                <a16:creationId xmlns:a16="http://schemas.microsoft.com/office/drawing/2014/main" id="{6AD46EB5-C98A-4812-9FD8-6A37C6F12210}"/>
              </a:ext>
            </a:extLst>
          </p:cNvPr>
          <p:cNvSpPr>
            <a:spLocks noGrp="1"/>
          </p:cNvSpPr>
          <p:nvPr>
            <p:ph type="sldNum" sz="quarter" idx="12"/>
          </p:nvPr>
        </p:nvSpPr>
        <p:spPr/>
        <p:txBody>
          <a:bodyPr/>
          <a:lstStyle/>
          <a:p>
            <a:fld id="{FD8E1D23-4DED-714B-AFDC-138960B063F0}" type="slidenum">
              <a:rPr lang="en-US" smtClean="0"/>
              <a:t>12</a:t>
            </a:fld>
            <a:endParaRPr lang="en-US"/>
          </a:p>
        </p:txBody>
      </p:sp>
    </p:spTree>
    <p:extLst>
      <p:ext uri="{BB962C8B-B14F-4D97-AF65-F5344CB8AC3E}">
        <p14:creationId xmlns:p14="http://schemas.microsoft.com/office/powerpoint/2010/main" val="18996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127" y="901027"/>
            <a:ext cx="8287299" cy="5493149"/>
          </a:xfrm>
        </p:spPr>
        <p:txBody>
          <a:bodyPr>
            <a:noAutofit/>
          </a:bodyPr>
          <a:lstStyle/>
          <a:p>
            <a:pPr marL="0" indent="0" algn="ctr">
              <a:spcBef>
                <a:spcPts val="1200"/>
              </a:spcBef>
              <a:buNone/>
            </a:pPr>
            <a:r>
              <a:rPr lang="en-US" sz="2100" u="sng" dirty="0">
                <a:solidFill>
                  <a:schemeClr val="tx1"/>
                </a:solidFill>
              </a:rPr>
              <a:t>Kent v. United States (1967) </a:t>
            </a:r>
          </a:p>
          <a:p>
            <a:pPr>
              <a:spcBef>
                <a:spcPts val="1200"/>
              </a:spcBef>
              <a:buFont typeface="Wingdings" panose="05000000000000000000" pitchFamily="2" charset="2"/>
              <a:buChar char="q"/>
            </a:pPr>
            <a:r>
              <a:rPr lang="en-US" sz="2100" b="1" dirty="0">
                <a:solidFill>
                  <a:schemeClr val="tx1"/>
                </a:solidFill>
              </a:rPr>
              <a:t>Holding (cont.)</a:t>
            </a:r>
            <a:endParaRPr lang="en-US" sz="2100" dirty="0">
              <a:solidFill>
                <a:schemeClr val="tx1"/>
              </a:solidFill>
            </a:endParaRPr>
          </a:p>
          <a:p>
            <a:pPr>
              <a:spcBef>
                <a:spcPts val="1200"/>
              </a:spcBef>
              <a:buFont typeface="Wingdings" panose="05000000000000000000" pitchFamily="2" charset="2"/>
              <a:buChar char="q"/>
            </a:pPr>
            <a:r>
              <a:rPr lang="en-US" sz="2100" dirty="0">
                <a:solidFill>
                  <a:schemeClr val="tx1"/>
                </a:solidFill>
              </a:rPr>
              <a:t>Criteria for the constitutionality of judicial waiver:</a:t>
            </a:r>
          </a:p>
          <a:p>
            <a:pPr marL="806450" lvl="1" indent="-457200">
              <a:spcBef>
                <a:spcPts val="1200"/>
              </a:spcBef>
              <a:buFont typeface="+mj-lt"/>
              <a:buAutoNum type="arabicPeriod"/>
            </a:pPr>
            <a:r>
              <a:rPr lang="en-US" sz="2100" i="1" dirty="0">
                <a:solidFill>
                  <a:schemeClr val="tx1"/>
                </a:solidFill>
              </a:rPr>
              <a:t>The seriousness of the criminal offense to the community</a:t>
            </a:r>
          </a:p>
          <a:p>
            <a:pPr marL="806450" lvl="1" indent="-457200">
              <a:spcBef>
                <a:spcPts val="1200"/>
              </a:spcBef>
              <a:buFont typeface="+mj-lt"/>
              <a:buAutoNum type="arabicPeriod"/>
            </a:pPr>
            <a:r>
              <a:rPr lang="en-US" sz="2100" i="1" dirty="0">
                <a:solidFill>
                  <a:schemeClr val="tx1"/>
                </a:solidFill>
              </a:rPr>
              <a:t>If the criminal offense was committed in an aggressive, violent, premeditated or willful manner</a:t>
            </a:r>
          </a:p>
          <a:p>
            <a:pPr marL="806450" lvl="1" indent="-457200">
              <a:spcBef>
                <a:spcPts val="1200"/>
              </a:spcBef>
              <a:buFont typeface="+mj-lt"/>
              <a:buAutoNum type="arabicPeriod"/>
            </a:pPr>
            <a:r>
              <a:rPr lang="en-US" sz="2100" i="1" dirty="0">
                <a:solidFill>
                  <a:schemeClr val="tx1"/>
                </a:solidFill>
              </a:rPr>
              <a:t>If the alleged offense was committed against persons or against property. </a:t>
            </a:r>
          </a:p>
          <a:p>
            <a:pPr marL="806450" lvl="1" indent="-457200">
              <a:spcBef>
                <a:spcPts val="1200"/>
              </a:spcBef>
              <a:buFont typeface="+mj-lt"/>
              <a:buAutoNum type="arabicPeriod"/>
            </a:pPr>
            <a:r>
              <a:rPr lang="en-US" sz="2100" i="1" dirty="0">
                <a:solidFill>
                  <a:schemeClr val="tx1"/>
                </a:solidFill>
              </a:rPr>
              <a:t>The prosecutive merit of the complaint</a:t>
            </a:r>
          </a:p>
          <a:p>
            <a:pPr marL="806450" lvl="1" indent="-457200">
              <a:spcBef>
                <a:spcPts val="1200"/>
              </a:spcBef>
              <a:buFont typeface="+mj-lt"/>
              <a:buAutoNum type="arabicPeriod"/>
            </a:pPr>
            <a:r>
              <a:rPr lang="en-US" sz="2100" i="1" dirty="0">
                <a:solidFill>
                  <a:schemeClr val="tx1"/>
                </a:solidFill>
              </a:rPr>
              <a:t> Sophistication of and maturity of the child offender</a:t>
            </a:r>
          </a:p>
          <a:p>
            <a:pPr marL="806450" lvl="1" indent="-457200">
              <a:spcBef>
                <a:spcPts val="1200"/>
              </a:spcBef>
              <a:buFont typeface="+mj-lt"/>
              <a:buAutoNum type="arabicPeriod"/>
            </a:pPr>
            <a:r>
              <a:rPr lang="en-US" sz="2100" i="1" dirty="0">
                <a:solidFill>
                  <a:schemeClr val="tx1"/>
                </a:solidFill>
              </a:rPr>
              <a:t>Record and previous history of delinquency</a:t>
            </a:r>
          </a:p>
          <a:p>
            <a:pPr marL="806450" lvl="1" indent="-457200">
              <a:spcBef>
                <a:spcPts val="1200"/>
              </a:spcBef>
              <a:buFont typeface="+mj-lt"/>
              <a:buAutoNum type="arabicPeriod"/>
            </a:pPr>
            <a:r>
              <a:rPr lang="en-US" sz="2100" i="1" dirty="0">
                <a:solidFill>
                  <a:schemeClr val="tx1"/>
                </a:solidFill>
              </a:rPr>
              <a:t>Prospects for adequate protection of the public and the likelihood of reasonable rehabilitation</a:t>
            </a:r>
          </a:p>
        </p:txBody>
      </p:sp>
      <p:sp>
        <p:nvSpPr>
          <p:cNvPr id="4" name="Slide Number Placeholder 3">
            <a:extLst>
              <a:ext uri="{FF2B5EF4-FFF2-40B4-BE49-F238E27FC236}">
                <a16:creationId xmlns:a16="http://schemas.microsoft.com/office/drawing/2014/main" id="{C5A2DDF8-ADAD-4106-ADF0-CEA05C692599}"/>
              </a:ext>
            </a:extLst>
          </p:cNvPr>
          <p:cNvSpPr>
            <a:spLocks noGrp="1"/>
          </p:cNvSpPr>
          <p:nvPr>
            <p:ph type="sldNum" sz="quarter" idx="12"/>
          </p:nvPr>
        </p:nvSpPr>
        <p:spPr/>
        <p:txBody>
          <a:bodyPr/>
          <a:lstStyle/>
          <a:p>
            <a:fld id="{FD8E1D23-4DED-714B-AFDC-138960B063F0}" type="slidenum">
              <a:rPr lang="en-US" smtClean="0"/>
              <a:t>13</a:t>
            </a:fld>
            <a:endParaRPr lang="en-US"/>
          </a:p>
        </p:txBody>
      </p:sp>
      <p:sp>
        <p:nvSpPr>
          <p:cNvPr id="7" name="Title 1">
            <a:extLst>
              <a:ext uri="{FF2B5EF4-FFF2-40B4-BE49-F238E27FC236}">
                <a16:creationId xmlns:a16="http://schemas.microsoft.com/office/drawing/2014/main" id="{29D0343E-3007-4E18-8A8D-6C6AEFF77DE0}"/>
              </a:ext>
            </a:extLst>
          </p:cNvPr>
          <p:cNvSpPr>
            <a:spLocks noGrp="1"/>
          </p:cNvSpPr>
          <p:nvPr>
            <p:ph type="title"/>
          </p:nvPr>
        </p:nvSpPr>
        <p:spPr>
          <a:xfrm>
            <a:off x="406127" y="344558"/>
            <a:ext cx="8616145" cy="410816"/>
          </a:xfrm>
        </p:spPr>
        <p:txBody>
          <a:bodyPr/>
          <a:lstStyle/>
          <a:p>
            <a:pPr algn="l"/>
            <a:br>
              <a:rPr lang="en-US" sz="2400" b="1" dirty="0"/>
            </a:br>
            <a:br>
              <a:rPr lang="en-US" sz="2400" b="1" dirty="0"/>
            </a:br>
            <a:br>
              <a:rPr lang="en-US" sz="2400" b="1" dirty="0"/>
            </a:br>
            <a:br>
              <a:rPr lang="en-US" sz="2400" b="1" dirty="0"/>
            </a:br>
            <a:br>
              <a:rPr lang="en-US" sz="2400" b="1" dirty="0"/>
            </a:br>
            <a:r>
              <a:rPr lang="en-US" sz="2400" b="1" dirty="0"/>
              <a:t>II. Constitutionality of Judicial Waiver in the U.S.? </a:t>
            </a:r>
            <a:r>
              <a:rPr lang="en-US" sz="2400" dirty="0"/>
              <a:t>(cont.)</a:t>
            </a:r>
          </a:p>
        </p:txBody>
      </p:sp>
    </p:spTree>
    <p:extLst>
      <p:ext uri="{BB962C8B-B14F-4D97-AF65-F5344CB8AC3E}">
        <p14:creationId xmlns:p14="http://schemas.microsoft.com/office/powerpoint/2010/main" val="81362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2450" y="1043839"/>
            <a:ext cx="8517444" cy="5414391"/>
          </a:xfrm>
        </p:spPr>
        <p:txBody>
          <a:bodyPr>
            <a:noAutofit/>
          </a:bodyPr>
          <a:lstStyle/>
          <a:p>
            <a:pPr marL="0" indent="0" algn="ctr">
              <a:spcBef>
                <a:spcPts val="1800"/>
              </a:spcBef>
              <a:buNone/>
            </a:pPr>
            <a:r>
              <a:rPr lang="en-US" sz="2300" u="sng" dirty="0">
                <a:solidFill>
                  <a:schemeClr val="tx1"/>
                </a:solidFill>
              </a:rPr>
              <a:t>Breed v. Jones (1975) </a:t>
            </a:r>
          </a:p>
          <a:p>
            <a:pPr algn="just">
              <a:spcBef>
                <a:spcPts val="1800"/>
              </a:spcBef>
              <a:buFont typeface="Wingdings" panose="05000000000000000000" pitchFamily="2" charset="2"/>
              <a:buChar char="q"/>
            </a:pPr>
            <a:r>
              <a:rPr lang="en-US" sz="2300" b="1" u="sng" dirty="0">
                <a:solidFill>
                  <a:schemeClr val="tx1"/>
                </a:solidFill>
              </a:rPr>
              <a:t>Facts:</a:t>
            </a:r>
            <a:r>
              <a:rPr lang="en-US" sz="2300" dirty="0">
                <a:solidFill>
                  <a:schemeClr val="tx1"/>
                </a:solidFill>
              </a:rPr>
              <a:t> The 17-year-old Gary Jones was adjudicated by a Juvenile Court in California in 1971 for committing an act that, if committed by an adult, would constitute the crime of robbery in violation of California Penal Code.  After a hearing at the Juvenile Court, the Court determined that Jones should be tried as an adult in California Superior Court.  Jones filed a writ of habeas corpus and argued that the adult criminal trial put him in double jeopardy in violation of his rights under the Fifth and Fourteenth Amendments. Jones’s writ was successively denied by the Superior Court, the Court of Appeal, and the California Supreme Court. Jones was tried as an adult and found guilty of first-degree robbery.</a:t>
            </a:r>
          </a:p>
        </p:txBody>
      </p:sp>
      <p:sp>
        <p:nvSpPr>
          <p:cNvPr id="4" name="Slide Number Placeholder 3">
            <a:extLst>
              <a:ext uri="{FF2B5EF4-FFF2-40B4-BE49-F238E27FC236}">
                <a16:creationId xmlns:a16="http://schemas.microsoft.com/office/drawing/2014/main" id="{554098A3-8615-4D92-B7F2-B2E6A2EC1588}"/>
              </a:ext>
            </a:extLst>
          </p:cNvPr>
          <p:cNvSpPr>
            <a:spLocks noGrp="1"/>
          </p:cNvSpPr>
          <p:nvPr>
            <p:ph type="sldNum" sz="quarter" idx="12"/>
          </p:nvPr>
        </p:nvSpPr>
        <p:spPr/>
        <p:txBody>
          <a:bodyPr/>
          <a:lstStyle/>
          <a:p>
            <a:fld id="{FD8E1D23-4DED-714B-AFDC-138960B063F0}" type="slidenum">
              <a:rPr lang="en-US" smtClean="0"/>
              <a:t>14</a:t>
            </a:fld>
            <a:endParaRPr lang="en-US"/>
          </a:p>
        </p:txBody>
      </p:sp>
      <p:sp>
        <p:nvSpPr>
          <p:cNvPr id="7" name="Title 1">
            <a:extLst>
              <a:ext uri="{FF2B5EF4-FFF2-40B4-BE49-F238E27FC236}">
                <a16:creationId xmlns:a16="http://schemas.microsoft.com/office/drawing/2014/main" id="{9005AE91-18F7-41F6-B14D-CC2A0521AE5E}"/>
              </a:ext>
            </a:extLst>
          </p:cNvPr>
          <p:cNvSpPr>
            <a:spLocks noGrp="1"/>
          </p:cNvSpPr>
          <p:nvPr>
            <p:ph type="title"/>
          </p:nvPr>
        </p:nvSpPr>
        <p:spPr>
          <a:xfrm>
            <a:off x="406127" y="344558"/>
            <a:ext cx="8616145" cy="410816"/>
          </a:xfrm>
        </p:spPr>
        <p:txBody>
          <a:bodyPr/>
          <a:lstStyle/>
          <a:p>
            <a:pPr algn="l"/>
            <a:br>
              <a:rPr lang="en-US" sz="2400" b="1" dirty="0"/>
            </a:br>
            <a:br>
              <a:rPr lang="en-US" sz="2400" b="1" dirty="0"/>
            </a:br>
            <a:br>
              <a:rPr lang="en-US" sz="2400" b="1" dirty="0"/>
            </a:br>
            <a:br>
              <a:rPr lang="en-US" sz="2400" b="1" dirty="0"/>
            </a:br>
            <a:br>
              <a:rPr lang="en-US" sz="2400" b="1" dirty="0"/>
            </a:br>
            <a:r>
              <a:rPr lang="en-US" sz="2400" b="1" dirty="0"/>
              <a:t>II. Constitutionality of Judicial Waiver in the U.S.? </a:t>
            </a:r>
            <a:r>
              <a:rPr lang="en-US" sz="2400" dirty="0"/>
              <a:t>(cont.)</a:t>
            </a:r>
          </a:p>
        </p:txBody>
      </p:sp>
    </p:spTree>
    <p:extLst>
      <p:ext uri="{BB962C8B-B14F-4D97-AF65-F5344CB8AC3E}">
        <p14:creationId xmlns:p14="http://schemas.microsoft.com/office/powerpoint/2010/main" val="84041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184" y="1259309"/>
            <a:ext cx="7938053" cy="4618440"/>
          </a:xfrm>
        </p:spPr>
        <p:txBody>
          <a:bodyPr>
            <a:noAutofit/>
          </a:bodyPr>
          <a:lstStyle/>
          <a:p>
            <a:pPr marL="0" indent="0" algn="ctr">
              <a:spcBef>
                <a:spcPts val="1800"/>
              </a:spcBef>
              <a:buNone/>
            </a:pPr>
            <a:r>
              <a:rPr lang="en-US" u="sng" dirty="0">
                <a:solidFill>
                  <a:schemeClr val="tx1"/>
                </a:solidFill>
              </a:rPr>
              <a:t>Breed v. Jones (1975) </a:t>
            </a:r>
          </a:p>
          <a:p>
            <a:pPr>
              <a:spcBef>
                <a:spcPts val="1800"/>
              </a:spcBef>
              <a:buFont typeface="Wingdings" panose="05000000000000000000" pitchFamily="2" charset="2"/>
              <a:buChar char="q"/>
            </a:pPr>
            <a:r>
              <a:rPr lang="en-US" b="1" dirty="0">
                <a:solidFill>
                  <a:schemeClr val="tx1"/>
                </a:solidFill>
              </a:rPr>
              <a:t>Issue: </a:t>
            </a:r>
            <a:r>
              <a:rPr lang="en-US" dirty="0">
                <a:solidFill>
                  <a:schemeClr val="tx1"/>
                </a:solidFill>
              </a:rPr>
              <a:t>Did a trial in adult criminal court after a trial in juvenile court for the same offense violate the double jeopardy clause?</a:t>
            </a:r>
          </a:p>
          <a:p>
            <a:pPr>
              <a:spcBef>
                <a:spcPts val="1800"/>
              </a:spcBef>
              <a:buFont typeface="Wingdings" panose="05000000000000000000" pitchFamily="2" charset="2"/>
              <a:buChar char="q"/>
            </a:pPr>
            <a:r>
              <a:rPr lang="en-US" b="1" dirty="0">
                <a:solidFill>
                  <a:schemeClr val="tx1"/>
                </a:solidFill>
              </a:rPr>
              <a:t>Holding: </a:t>
            </a:r>
            <a:r>
              <a:rPr lang="en-US" dirty="0">
                <a:solidFill>
                  <a:schemeClr val="tx1"/>
                </a:solidFill>
              </a:rPr>
              <a:t>Yes. “</a:t>
            </a:r>
            <a:r>
              <a:rPr lang="en-US" u="sng" dirty="0">
                <a:solidFill>
                  <a:schemeClr val="tx1"/>
                </a:solidFill>
              </a:rPr>
              <a:t>The prosecution of respondent in Superior Court, after an adjudicatory proceeding in Juvenile Court, violated the double jeopardy clause of the Fifth Amendment, as applied to the States through the Fourteenth Amendment</a:t>
            </a:r>
            <a:r>
              <a:rPr lang="en-US" dirty="0">
                <a:solidFill>
                  <a:schemeClr val="tx1"/>
                </a:solidFill>
              </a:rPr>
              <a:t>.”  </a:t>
            </a:r>
          </a:p>
        </p:txBody>
      </p:sp>
      <p:sp>
        <p:nvSpPr>
          <p:cNvPr id="4" name="Slide Number Placeholder 3">
            <a:extLst>
              <a:ext uri="{FF2B5EF4-FFF2-40B4-BE49-F238E27FC236}">
                <a16:creationId xmlns:a16="http://schemas.microsoft.com/office/drawing/2014/main" id="{554098A3-8615-4D92-B7F2-B2E6A2EC1588}"/>
              </a:ext>
            </a:extLst>
          </p:cNvPr>
          <p:cNvSpPr>
            <a:spLocks noGrp="1"/>
          </p:cNvSpPr>
          <p:nvPr>
            <p:ph type="sldNum" sz="quarter" idx="12"/>
          </p:nvPr>
        </p:nvSpPr>
        <p:spPr/>
        <p:txBody>
          <a:bodyPr/>
          <a:lstStyle/>
          <a:p>
            <a:fld id="{FD8E1D23-4DED-714B-AFDC-138960B063F0}" type="slidenum">
              <a:rPr lang="en-US" smtClean="0"/>
              <a:t>15</a:t>
            </a:fld>
            <a:endParaRPr lang="en-US"/>
          </a:p>
        </p:txBody>
      </p:sp>
      <p:sp>
        <p:nvSpPr>
          <p:cNvPr id="7" name="Title 1">
            <a:extLst>
              <a:ext uri="{FF2B5EF4-FFF2-40B4-BE49-F238E27FC236}">
                <a16:creationId xmlns:a16="http://schemas.microsoft.com/office/drawing/2014/main" id="{9005AE91-18F7-41F6-B14D-CC2A0521AE5E}"/>
              </a:ext>
            </a:extLst>
          </p:cNvPr>
          <p:cNvSpPr>
            <a:spLocks noGrp="1"/>
          </p:cNvSpPr>
          <p:nvPr>
            <p:ph type="title"/>
          </p:nvPr>
        </p:nvSpPr>
        <p:spPr>
          <a:xfrm>
            <a:off x="247103" y="530086"/>
            <a:ext cx="8616145" cy="410816"/>
          </a:xfrm>
        </p:spPr>
        <p:txBody>
          <a:bodyPr/>
          <a:lstStyle/>
          <a:p>
            <a:pPr algn="l"/>
            <a:br>
              <a:rPr lang="en-US" sz="2400" b="1" dirty="0"/>
            </a:br>
            <a:br>
              <a:rPr lang="en-US" sz="2400" b="1" dirty="0"/>
            </a:br>
            <a:br>
              <a:rPr lang="en-US" sz="2400" b="1" dirty="0"/>
            </a:br>
            <a:br>
              <a:rPr lang="en-US" sz="2400" b="1" dirty="0"/>
            </a:br>
            <a:br>
              <a:rPr lang="en-US" sz="2400" b="1" dirty="0"/>
            </a:br>
            <a:r>
              <a:rPr lang="en-US" sz="2400" b="1" dirty="0"/>
              <a:t>II. Constitutionality of Judicial Waiver in the U.S.? </a:t>
            </a:r>
            <a:r>
              <a:rPr lang="en-US" sz="2400" dirty="0"/>
              <a:t>(cont.)</a:t>
            </a:r>
          </a:p>
        </p:txBody>
      </p:sp>
    </p:spTree>
    <p:extLst>
      <p:ext uri="{BB962C8B-B14F-4D97-AF65-F5344CB8AC3E}">
        <p14:creationId xmlns:p14="http://schemas.microsoft.com/office/powerpoint/2010/main" val="235349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559" y="1020417"/>
            <a:ext cx="8616145" cy="5433392"/>
          </a:xfrm>
        </p:spPr>
        <p:txBody>
          <a:bodyPr>
            <a:noAutofit/>
          </a:bodyPr>
          <a:lstStyle/>
          <a:p>
            <a:pPr marL="0" indent="0">
              <a:spcBef>
                <a:spcPts val="1100"/>
              </a:spcBef>
              <a:buNone/>
            </a:pPr>
            <a:r>
              <a:rPr lang="en-US" sz="2100" b="1" dirty="0">
                <a:solidFill>
                  <a:schemeClr val="tx1"/>
                </a:solidFill>
              </a:rPr>
              <a:t>Observations on the U.S. Supreme Court Rulings on</a:t>
            </a:r>
          </a:p>
          <a:p>
            <a:pPr marL="0" indent="0" algn="ctr">
              <a:spcBef>
                <a:spcPts val="1100"/>
              </a:spcBef>
              <a:buNone/>
            </a:pPr>
            <a:r>
              <a:rPr lang="en-US" sz="2100" b="1" dirty="0">
                <a:solidFill>
                  <a:schemeClr val="tx1"/>
                </a:solidFill>
              </a:rPr>
              <a:t>Kent and Jones Cases?</a:t>
            </a:r>
          </a:p>
          <a:p>
            <a:pPr>
              <a:spcBef>
                <a:spcPts val="1100"/>
              </a:spcBef>
              <a:buFont typeface="Wingdings" panose="05000000000000000000" pitchFamily="2" charset="2"/>
              <a:buChar char="q"/>
            </a:pPr>
            <a:r>
              <a:rPr lang="en-US" sz="2000" dirty="0">
                <a:solidFill>
                  <a:schemeClr val="tx1"/>
                </a:solidFill>
              </a:rPr>
              <a:t>In both cases, the U.S. Supreme Court only ruled on the unconstitutionality of procedure applicable during judicial waiver rather than ruling on the constitutionality of the practice of judicial waiver itself. </a:t>
            </a:r>
          </a:p>
          <a:p>
            <a:pPr lvl="1">
              <a:spcBef>
                <a:spcPts val="1100"/>
              </a:spcBef>
              <a:buFont typeface="Courier New" panose="02070309020205020404" pitchFamily="49" charset="0"/>
              <a:buChar char="o"/>
            </a:pPr>
            <a:r>
              <a:rPr lang="en-US" sz="2000" dirty="0">
                <a:solidFill>
                  <a:schemeClr val="tx1"/>
                </a:solidFill>
              </a:rPr>
              <a:t>The prohibition of double jeopardy in Jones case</a:t>
            </a:r>
          </a:p>
          <a:p>
            <a:pPr lvl="1">
              <a:spcBef>
                <a:spcPts val="1100"/>
              </a:spcBef>
              <a:buFont typeface="Courier New" panose="02070309020205020404" pitchFamily="49" charset="0"/>
              <a:buChar char="o"/>
            </a:pPr>
            <a:r>
              <a:rPr lang="en-US" sz="2000" dirty="0">
                <a:solidFill>
                  <a:schemeClr val="tx1"/>
                </a:solidFill>
              </a:rPr>
              <a:t> Establishment of conditions for the constitutionality of the judicial waiver’s process.</a:t>
            </a:r>
          </a:p>
          <a:p>
            <a:pPr lvl="2">
              <a:spcBef>
                <a:spcPts val="1100"/>
              </a:spcBef>
              <a:buFont typeface="Wingdings" panose="05000000000000000000" pitchFamily="2" charset="2"/>
              <a:buChar char="§"/>
            </a:pPr>
            <a:r>
              <a:rPr lang="en-US" dirty="0">
                <a:solidFill>
                  <a:schemeClr val="tx1"/>
                </a:solidFill>
              </a:rPr>
              <a:t>Yet, the U.S. Supreme Court did not clarify if those conditions must be cumulatively met before the juvenile courts could waive their jurisdiction. </a:t>
            </a:r>
          </a:p>
          <a:p>
            <a:pPr>
              <a:spcBef>
                <a:spcPts val="1100"/>
              </a:spcBef>
              <a:buFont typeface="Wingdings" panose="05000000000000000000" pitchFamily="2" charset="2"/>
              <a:buChar char="q"/>
            </a:pPr>
            <a:r>
              <a:rPr lang="en-US" sz="2000" dirty="0">
                <a:solidFill>
                  <a:schemeClr val="tx1"/>
                </a:solidFill>
              </a:rPr>
              <a:t>In focusing only on the procedure of judicial waiver, the U.S. Supreme Court implicitly recognized the constitutionality of such a practice if the pre-established conditions are followed</a:t>
            </a:r>
          </a:p>
        </p:txBody>
      </p:sp>
      <p:sp>
        <p:nvSpPr>
          <p:cNvPr id="6" name="Slide Number Placeholder 5">
            <a:extLst>
              <a:ext uri="{FF2B5EF4-FFF2-40B4-BE49-F238E27FC236}">
                <a16:creationId xmlns:a16="http://schemas.microsoft.com/office/drawing/2014/main" id="{8D84157D-B065-433D-9BC4-D769E6EB5550}"/>
              </a:ext>
            </a:extLst>
          </p:cNvPr>
          <p:cNvSpPr>
            <a:spLocks noGrp="1"/>
          </p:cNvSpPr>
          <p:nvPr>
            <p:ph type="sldNum" sz="quarter" idx="12"/>
          </p:nvPr>
        </p:nvSpPr>
        <p:spPr/>
        <p:txBody>
          <a:bodyPr/>
          <a:lstStyle/>
          <a:p>
            <a:fld id="{FD8E1D23-4DED-714B-AFDC-138960B063F0}" type="slidenum">
              <a:rPr lang="en-US" smtClean="0"/>
              <a:t>16</a:t>
            </a:fld>
            <a:endParaRPr lang="en-US"/>
          </a:p>
        </p:txBody>
      </p:sp>
      <p:pic>
        <p:nvPicPr>
          <p:cNvPr id="7" name="Picture 6">
            <a:extLst>
              <a:ext uri="{FF2B5EF4-FFF2-40B4-BE49-F238E27FC236}">
                <a16:creationId xmlns:a16="http://schemas.microsoft.com/office/drawing/2014/main" id="{B4B108E4-ED5F-425A-950A-C69EF0C49FFD}"/>
              </a:ext>
            </a:extLst>
          </p:cNvPr>
          <p:cNvPicPr>
            <a:picLocks noChangeAspect="1"/>
          </p:cNvPicPr>
          <p:nvPr/>
        </p:nvPicPr>
        <p:blipFill>
          <a:blip r:embed="rId2"/>
          <a:stretch>
            <a:fillRect/>
          </a:stretch>
        </p:blipFill>
        <p:spPr>
          <a:xfrm>
            <a:off x="188596" y="187201"/>
            <a:ext cx="8766808" cy="646232"/>
          </a:xfrm>
          <a:prstGeom prst="rect">
            <a:avLst/>
          </a:prstGeom>
        </p:spPr>
      </p:pic>
    </p:spTree>
    <p:extLst>
      <p:ext uri="{BB962C8B-B14F-4D97-AF65-F5344CB8AC3E}">
        <p14:creationId xmlns:p14="http://schemas.microsoft.com/office/powerpoint/2010/main" val="378821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344558"/>
            <a:ext cx="8287299" cy="410816"/>
          </a:xfrm>
        </p:spPr>
        <p:txBody>
          <a:bodyPr/>
          <a:lstStyle/>
          <a:p>
            <a:pPr algn="l"/>
            <a:br>
              <a:rPr lang="en-US" sz="2300" b="1" dirty="0"/>
            </a:br>
            <a:br>
              <a:rPr lang="en-US" sz="2300" b="1" dirty="0"/>
            </a:br>
            <a:br>
              <a:rPr lang="en-US" sz="2300" b="1" dirty="0"/>
            </a:br>
            <a:br>
              <a:rPr lang="en-US" sz="2300" b="1" dirty="0"/>
            </a:br>
            <a:br>
              <a:rPr lang="en-US" sz="2300" b="1" dirty="0"/>
            </a:br>
            <a:r>
              <a:rPr lang="en-US" sz="2300" b="1" dirty="0"/>
              <a:t>III. Legality of Judicial Waiver under International Law? </a:t>
            </a:r>
          </a:p>
        </p:txBody>
      </p:sp>
      <p:sp>
        <p:nvSpPr>
          <p:cNvPr id="3" name="Content Placeholder 2"/>
          <p:cNvSpPr>
            <a:spLocks noGrp="1"/>
          </p:cNvSpPr>
          <p:nvPr>
            <p:ph idx="1"/>
          </p:nvPr>
        </p:nvSpPr>
        <p:spPr>
          <a:xfrm>
            <a:off x="609600" y="901027"/>
            <a:ext cx="8083826" cy="5612415"/>
          </a:xfrm>
        </p:spPr>
        <p:txBody>
          <a:bodyPr>
            <a:noAutofit/>
          </a:bodyPr>
          <a:lstStyle/>
          <a:p>
            <a:pPr>
              <a:spcBef>
                <a:spcPts val="1200"/>
              </a:spcBef>
              <a:buFont typeface="Wingdings" panose="05000000000000000000" pitchFamily="2" charset="2"/>
              <a:buChar char="q"/>
            </a:pPr>
            <a:r>
              <a:rPr lang="en-US" sz="2100" b="1" dirty="0">
                <a:solidFill>
                  <a:schemeClr val="tx1"/>
                </a:solidFill>
              </a:rPr>
              <a:t>Children’s Right to Juvenile Justice</a:t>
            </a:r>
          </a:p>
          <a:p>
            <a:pPr marL="0" indent="0" algn="ctr">
              <a:spcBef>
                <a:spcPts val="1200"/>
              </a:spcBef>
              <a:buNone/>
            </a:pPr>
            <a:r>
              <a:rPr lang="en-US" sz="2100" dirty="0">
                <a:solidFill>
                  <a:schemeClr val="tx1"/>
                </a:solidFill>
              </a:rPr>
              <a:t>Article 40(2)(b)(iii) of the CRC</a:t>
            </a:r>
          </a:p>
          <a:p>
            <a:pPr marL="0" indent="0" algn="ctr">
              <a:spcBef>
                <a:spcPts val="1200"/>
              </a:spcBef>
              <a:buNone/>
            </a:pPr>
            <a:r>
              <a:rPr lang="en-US" sz="2100" dirty="0">
                <a:solidFill>
                  <a:schemeClr val="tx1"/>
                </a:solidFill>
              </a:rPr>
              <a:t>(Convention on the Rights of the Child):</a:t>
            </a:r>
          </a:p>
          <a:p>
            <a:pPr marL="0" indent="0">
              <a:spcBef>
                <a:spcPts val="1200"/>
              </a:spcBef>
              <a:buNone/>
            </a:pPr>
            <a:r>
              <a:rPr lang="en-US" sz="2100" dirty="0">
                <a:solidFill>
                  <a:schemeClr val="tx1"/>
                </a:solidFill>
                <a:highlight>
                  <a:srgbClr val="FFFF00"/>
                </a:highlight>
              </a:rPr>
              <a:t>“Every child alleged as or accused of having infringed the penal law has at least the following guarantees: … to have the matter determined without delay by a </a:t>
            </a:r>
            <a:r>
              <a:rPr lang="en-US" sz="2100" i="1" u="sng" dirty="0">
                <a:solidFill>
                  <a:schemeClr val="tx1"/>
                </a:solidFill>
                <a:highlight>
                  <a:srgbClr val="FFFF00"/>
                </a:highlight>
              </a:rPr>
              <a:t>competent </a:t>
            </a:r>
            <a:r>
              <a:rPr lang="en-US" sz="2100" dirty="0">
                <a:solidFill>
                  <a:schemeClr val="tx1"/>
                </a:solidFill>
                <a:highlight>
                  <a:srgbClr val="FFFF00"/>
                </a:highlight>
              </a:rPr>
              <a:t>… authority or judicial body in a fair hearing according to law.”</a:t>
            </a:r>
          </a:p>
          <a:p>
            <a:pPr marL="0" indent="0" algn="ctr">
              <a:spcBef>
                <a:spcPts val="1200"/>
              </a:spcBef>
              <a:buNone/>
            </a:pPr>
            <a:endParaRPr lang="en-US" sz="2100" dirty="0">
              <a:solidFill>
                <a:schemeClr val="tx1"/>
              </a:solidFill>
            </a:endParaRPr>
          </a:p>
          <a:p>
            <a:pPr marL="0" indent="0" algn="ctr">
              <a:spcBef>
                <a:spcPts val="1200"/>
              </a:spcBef>
              <a:buNone/>
            </a:pPr>
            <a:r>
              <a:rPr lang="en-US" sz="2100" dirty="0">
                <a:solidFill>
                  <a:schemeClr val="tx1"/>
                </a:solidFill>
              </a:rPr>
              <a:t>Article 14(1) of the ICCPR </a:t>
            </a:r>
          </a:p>
          <a:p>
            <a:pPr marL="0" indent="0" algn="ctr">
              <a:spcBef>
                <a:spcPts val="1200"/>
              </a:spcBef>
              <a:buNone/>
            </a:pPr>
            <a:r>
              <a:rPr lang="en-US" sz="2100" dirty="0">
                <a:solidFill>
                  <a:schemeClr val="tx1"/>
                </a:solidFill>
              </a:rPr>
              <a:t>(International Covenant on Civil and Political Rights):</a:t>
            </a:r>
          </a:p>
          <a:p>
            <a:pPr marL="0" indent="0">
              <a:spcBef>
                <a:spcPts val="1200"/>
              </a:spcBef>
              <a:buNone/>
            </a:pPr>
            <a:r>
              <a:rPr lang="en-US" sz="2100" dirty="0">
                <a:solidFill>
                  <a:schemeClr val="tx1"/>
                </a:solidFill>
                <a:highlight>
                  <a:srgbClr val="FFFF00"/>
                </a:highlight>
              </a:rPr>
              <a:t>“… Everyone shall be entitled to a fair and public hearing by a </a:t>
            </a:r>
            <a:r>
              <a:rPr lang="en-US" sz="2100" i="1" u="sng" dirty="0">
                <a:solidFill>
                  <a:schemeClr val="tx1"/>
                </a:solidFill>
                <a:highlight>
                  <a:srgbClr val="FFFF00"/>
                </a:highlight>
              </a:rPr>
              <a:t>competent</a:t>
            </a:r>
            <a:r>
              <a:rPr lang="en-US" sz="2100" dirty="0">
                <a:solidFill>
                  <a:schemeClr val="tx1"/>
                </a:solidFill>
                <a:highlight>
                  <a:srgbClr val="FFFF00"/>
                </a:highlight>
              </a:rPr>
              <a:t>… tribunal established by law.”  </a:t>
            </a:r>
          </a:p>
        </p:txBody>
      </p:sp>
      <p:sp>
        <p:nvSpPr>
          <p:cNvPr id="4" name="Slide Number Placeholder 3">
            <a:extLst>
              <a:ext uri="{FF2B5EF4-FFF2-40B4-BE49-F238E27FC236}">
                <a16:creationId xmlns:a16="http://schemas.microsoft.com/office/drawing/2014/main" id="{C9481F47-55DB-4675-92D2-D669F1071053}"/>
              </a:ext>
            </a:extLst>
          </p:cNvPr>
          <p:cNvSpPr>
            <a:spLocks noGrp="1"/>
          </p:cNvSpPr>
          <p:nvPr>
            <p:ph type="sldNum" sz="quarter" idx="12"/>
          </p:nvPr>
        </p:nvSpPr>
        <p:spPr/>
        <p:txBody>
          <a:bodyPr/>
          <a:lstStyle/>
          <a:p>
            <a:fld id="{FD8E1D23-4DED-714B-AFDC-138960B063F0}" type="slidenum">
              <a:rPr lang="en-US" smtClean="0"/>
              <a:t>17</a:t>
            </a:fld>
            <a:endParaRPr lang="en-US"/>
          </a:p>
        </p:txBody>
      </p:sp>
    </p:spTree>
    <p:extLst>
      <p:ext uri="{BB962C8B-B14F-4D97-AF65-F5344CB8AC3E}">
        <p14:creationId xmlns:p14="http://schemas.microsoft.com/office/powerpoint/2010/main" val="233124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344558"/>
            <a:ext cx="8852451" cy="410816"/>
          </a:xfrm>
        </p:spPr>
        <p:txBody>
          <a:bodyPr/>
          <a:lstStyle/>
          <a:p>
            <a:pPr algn="l"/>
            <a:br>
              <a:rPr lang="en-US" sz="2250" b="1" dirty="0"/>
            </a:br>
            <a:br>
              <a:rPr lang="en-US" sz="2250" b="1" dirty="0"/>
            </a:br>
            <a:br>
              <a:rPr lang="en-US" sz="2250" b="1" dirty="0"/>
            </a:br>
            <a:br>
              <a:rPr lang="en-US" sz="2250" b="1" dirty="0"/>
            </a:br>
            <a:br>
              <a:rPr lang="en-US" sz="2250" b="1" dirty="0"/>
            </a:br>
            <a:r>
              <a:rPr lang="en-US" sz="2250" b="1" dirty="0"/>
              <a:t>III. Legality of Judicial Waiver under International Law? (cont.) </a:t>
            </a:r>
          </a:p>
        </p:txBody>
      </p:sp>
      <p:sp>
        <p:nvSpPr>
          <p:cNvPr id="3" name="Content Placeholder 2"/>
          <p:cNvSpPr>
            <a:spLocks noGrp="1"/>
          </p:cNvSpPr>
          <p:nvPr>
            <p:ph idx="1"/>
          </p:nvPr>
        </p:nvSpPr>
        <p:spPr>
          <a:xfrm>
            <a:off x="503583" y="901027"/>
            <a:ext cx="8097077" cy="5612415"/>
          </a:xfrm>
        </p:spPr>
        <p:txBody>
          <a:bodyPr>
            <a:noAutofit/>
          </a:bodyPr>
          <a:lstStyle/>
          <a:p>
            <a:pPr marL="0" indent="0">
              <a:spcBef>
                <a:spcPts val="1800"/>
              </a:spcBef>
              <a:buNone/>
            </a:pPr>
            <a:r>
              <a:rPr lang="en-US" sz="2300" b="1" dirty="0">
                <a:solidFill>
                  <a:schemeClr val="tx1"/>
                </a:solidFill>
              </a:rPr>
              <a:t>Children’s Right to Juvenile Justice </a:t>
            </a:r>
            <a:r>
              <a:rPr lang="en-US" sz="2300" dirty="0">
                <a:solidFill>
                  <a:schemeClr val="tx1"/>
                </a:solidFill>
              </a:rPr>
              <a:t>(cont.)</a:t>
            </a:r>
          </a:p>
          <a:p>
            <a:pPr>
              <a:spcBef>
                <a:spcPts val="1800"/>
              </a:spcBef>
              <a:buFont typeface="Wingdings" panose="05000000000000000000" pitchFamily="2" charset="2"/>
              <a:buChar char="q"/>
            </a:pPr>
            <a:r>
              <a:rPr lang="en-US" sz="2300" dirty="0">
                <a:solidFill>
                  <a:schemeClr val="tx1"/>
                </a:solidFill>
              </a:rPr>
              <a:t>The CRC uses the term “competent judicial body” to refer to a juvenile court that is established and specialized to handle all offenses committed by persons under the age of 18 years.</a:t>
            </a:r>
          </a:p>
          <a:p>
            <a:pPr>
              <a:spcBef>
                <a:spcPts val="1800"/>
              </a:spcBef>
              <a:buFont typeface="Wingdings" panose="05000000000000000000" pitchFamily="2" charset="2"/>
              <a:buChar char="q"/>
            </a:pPr>
            <a:r>
              <a:rPr lang="en-US" sz="2300" dirty="0">
                <a:solidFill>
                  <a:schemeClr val="tx1"/>
                </a:solidFill>
              </a:rPr>
              <a:t>One’s right to have his/her case adjudicated by a competent tribunal is a fundamental component of a fair trial. </a:t>
            </a:r>
          </a:p>
          <a:p>
            <a:pPr>
              <a:spcBef>
                <a:spcPts val="1800"/>
              </a:spcBef>
              <a:buFont typeface="Wingdings" panose="05000000000000000000" pitchFamily="2" charset="2"/>
              <a:buChar char="q"/>
            </a:pPr>
            <a:r>
              <a:rPr lang="en-US" sz="2300" dirty="0">
                <a:solidFill>
                  <a:schemeClr val="tx1"/>
                </a:solidFill>
              </a:rPr>
              <a:t>In the context of child offenders, the competent tribunal to hear their cases is the juvenile court. </a:t>
            </a:r>
          </a:p>
          <a:p>
            <a:pPr lvl="1">
              <a:spcBef>
                <a:spcPts val="1800"/>
              </a:spcBef>
              <a:buFont typeface="Courier New" panose="02070309020205020404" pitchFamily="49" charset="0"/>
              <a:buChar char="o"/>
            </a:pPr>
            <a:r>
              <a:rPr lang="en-US" sz="2300" dirty="0">
                <a:solidFill>
                  <a:schemeClr val="tx1"/>
                </a:solidFill>
              </a:rPr>
              <a:t>This is irrespective of the gravity of the acts committed by the child offenders. </a:t>
            </a:r>
            <a:endParaRPr lang="en-US" sz="2300"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6F6D7B6C-6C28-4008-B090-53CF08BB59D8}"/>
              </a:ext>
            </a:extLst>
          </p:cNvPr>
          <p:cNvSpPr>
            <a:spLocks noGrp="1"/>
          </p:cNvSpPr>
          <p:nvPr>
            <p:ph type="sldNum" sz="quarter" idx="12"/>
          </p:nvPr>
        </p:nvSpPr>
        <p:spPr/>
        <p:txBody>
          <a:bodyPr/>
          <a:lstStyle/>
          <a:p>
            <a:fld id="{FD8E1D23-4DED-714B-AFDC-138960B063F0}" type="slidenum">
              <a:rPr lang="en-US" smtClean="0"/>
              <a:t>18</a:t>
            </a:fld>
            <a:endParaRPr lang="en-US"/>
          </a:p>
        </p:txBody>
      </p:sp>
    </p:spTree>
    <p:extLst>
      <p:ext uri="{BB962C8B-B14F-4D97-AF65-F5344CB8AC3E}">
        <p14:creationId xmlns:p14="http://schemas.microsoft.com/office/powerpoint/2010/main" val="336393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70" y="344558"/>
            <a:ext cx="8865703" cy="410816"/>
          </a:xfrm>
        </p:spPr>
        <p:txBody>
          <a:bodyPr/>
          <a:lstStyle/>
          <a:p>
            <a:pPr algn="l"/>
            <a:br>
              <a:rPr lang="en-US" sz="2250" b="1" dirty="0"/>
            </a:br>
            <a:br>
              <a:rPr lang="en-US" sz="2250" b="1" dirty="0"/>
            </a:br>
            <a:br>
              <a:rPr lang="en-US" sz="2250" b="1" dirty="0"/>
            </a:br>
            <a:br>
              <a:rPr lang="en-US" sz="2250" b="1" dirty="0"/>
            </a:br>
            <a:br>
              <a:rPr lang="en-US" sz="2250" b="1" dirty="0"/>
            </a:br>
            <a:r>
              <a:rPr lang="en-US" sz="2250" b="1" dirty="0"/>
              <a:t>III. Legality of Judicial Waiver under International Law? (cont.) </a:t>
            </a:r>
          </a:p>
        </p:txBody>
      </p:sp>
      <p:sp>
        <p:nvSpPr>
          <p:cNvPr id="3" name="Content Placeholder 2"/>
          <p:cNvSpPr>
            <a:spLocks noGrp="1"/>
          </p:cNvSpPr>
          <p:nvPr>
            <p:ph idx="1"/>
          </p:nvPr>
        </p:nvSpPr>
        <p:spPr>
          <a:xfrm>
            <a:off x="406127" y="901027"/>
            <a:ext cx="8419821" cy="5612415"/>
          </a:xfrm>
        </p:spPr>
        <p:txBody>
          <a:bodyPr>
            <a:noAutofit/>
          </a:bodyPr>
          <a:lstStyle/>
          <a:p>
            <a:pPr>
              <a:spcBef>
                <a:spcPts val="1200"/>
              </a:spcBef>
              <a:buFont typeface="Wingdings" panose="05000000000000000000" pitchFamily="2" charset="2"/>
              <a:buChar char="q"/>
            </a:pPr>
            <a:r>
              <a:rPr lang="en-US" sz="2200" b="1" dirty="0">
                <a:solidFill>
                  <a:schemeClr val="tx1"/>
                </a:solidFill>
              </a:rPr>
              <a:t>Juvenile Court as a Specialized and Rehabilitating Court</a:t>
            </a:r>
          </a:p>
          <a:p>
            <a:pPr marL="0" indent="0" algn="ctr">
              <a:spcBef>
                <a:spcPts val="1200"/>
              </a:spcBef>
              <a:buNone/>
            </a:pPr>
            <a:r>
              <a:rPr lang="en-US" sz="2200" dirty="0">
                <a:solidFill>
                  <a:schemeClr val="tx1"/>
                </a:solidFill>
              </a:rPr>
              <a:t>Article 40(3) of the CRC:</a:t>
            </a:r>
          </a:p>
          <a:p>
            <a:pPr marL="619125" lvl="2" indent="0">
              <a:spcBef>
                <a:spcPts val="1200"/>
              </a:spcBef>
              <a:buNone/>
            </a:pPr>
            <a:r>
              <a:rPr lang="en-US" sz="2200" i="1" dirty="0">
                <a:solidFill>
                  <a:schemeClr val="tx1"/>
                </a:solidFill>
                <a:highlight>
                  <a:srgbClr val="FFFF00"/>
                </a:highlight>
              </a:rPr>
              <a:t>“States parties shall seek to promote the establishment of laws, procedures, authorities and institutions specifically applicable to children alleged as, accused of, or recognized as having infringed the penal law.”</a:t>
            </a:r>
          </a:p>
          <a:p>
            <a:pPr>
              <a:spcBef>
                <a:spcPts val="1200"/>
              </a:spcBef>
              <a:buFont typeface="Wingdings" panose="05000000000000000000" pitchFamily="2" charset="2"/>
              <a:buChar char="q"/>
            </a:pPr>
            <a:r>
              <a:rPr lang="en-US" sz="2200" dirty="0">
                <a:solidFill>
                  <a:schemeClr val="tx1"/>
                </a:solidFill>
              </a:rPr>
              <a:t>The juvenile justice should have </a:t>
            </a:r>
            <a:r>
              <a:rPr lang="en-US" sz="2200" u="sng" dirty="0">
                <a:solidFill>
                  <a:schemeClr val="tx1"/>
                </a:solidFill>
              </a:rPr>
              <a:t>two objectives</a:t>
            </a:r>
            <a:r>
              <a:rPr lang="en-US" sz="2200" dirty="0">
                <a:solidFill>
                  <a:schemeClr val="tx1"/>
                </a:solidFill>
              </a:rPr>
              <a:t>: </a:t>
            </a:r>
          </a:p>
          <a:p>
            <a:pPr marL="806450" lvl="1" indent="-457200">
              <a:spcBef>
                <a:spcPts val="1200"/>
              </a:spcBef>
              <a:buFont typeface="+mj-lt"/>
              <a:buAutoNum type="arabicPeriod"/>
            </a:pPr>
            <a:r>
              <a:rPr lang="en-US" dirty="0">
                <a:solidFill>
                  <a:schemeClr val="tx1"/>
                </a:solidFill>
              </a:rPr>
              <a:t>Promoting the well-being of child offenders by emphasizing their rehabilitation rather than seeking merely punitive sanctions</a:t>
            </a:r>
          </a:p>
          <a:p>
            <a:pPr marL="806450" lvl="1" indent="-457200">
              <a:spcBef>
                <a:spcPts val="1200"/>
              </a:spcBef>
              <a:buFont typeface="+mj-lt"/>
              <a:buAutoNum type="arabicPeriod"/>
            </a:pPr>
            <a:r>
              <a:rPr lang="en-US" dirty="0">
                <a:solidFill>
                  <a:schemeClr val="tx1"/>
                </a:solidFill>
              </a:rPr>
              <a:t>Implementing the principle of “proportionality.” </a:t>
            </a:r>
          </a:p>
          <a:p>
            <a:pPr marL="974725" lvl="2" indent="-342900">
              <a:spcBef>
                <a:spcPts val="1200"/>
              </a:spcBef>
              <a:buFont typeface="Wingdings" panose="05000000000000000000" pitchFamily="2" charset="2"/>
              <a:buChar char="q"/>
            </a:pPr>
            <a:r>
              <a:rPr lang="en-US" sz="2200" dirty="0">
                <a:solidFill>
                  <a:schemeClr val="tx1"/>
                </a:solidFill>
              </a:rPr>
              <a:t>The response to the child offenders’ acts must not only consider the seriousness of their offenses, but also the individual circumstances of the offenders. </a:t>
            </a:r>
            <a:endParaRPr lang="en-US" sz="2200"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D73ACDF4-723B-4948-9B43-2C5CB264EFC1}"/>
              </a:ext>
            </a:extLst>
          </p:cNvPr>
          <p:cNvSpPr>
            <a:spLocks noGrp="1"/>
          </p:cNvSpPr>
          <p:nvPr>
            <p:ph type="sldNum" sz="quarter" idx="12"/>
          </p:nvPr>
        </p:nvSpPr>
        <p:spPr/>
        <p:txBody>
          <a:bodyPr/>
          <a:lstStyle/>
          <a:p>
            <a:fld id="{FD8E1D23-4DED-714B-AFDC-138960B063F0}" type="slidenum">
              <a:rPr lang="en-US" smtClean="0"/>
              <a:t>19</a:t>
            </a:fld>
            <a:endParaRPr lang="en-US"/>
          </a:p>
        </p:txBody>
      </p:sp>
    </p:spTree>
    <p:extLst>
      <p:ext uri="{BB962C8B-B14F-4D97-AF65-F5344CB8AC3E}">
        <p14:creationId xmlns:p14="http://schemas.microsoft.com/office/powerpoint/2010/main" val="80505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470" y="355476"/>
            <a:ext cx="8042276" cy="437371"/>
          </a:xfrm>
        </p:spPr>
        <p:txBody>
          <a:bodyPr/>
          <a:lstStyle/>
          <a:p>
            <a:r>
              <a:rPr lang="en-US" sz="3300" b="1" dirty="0"/>
              <a:t>Presentation Objectives</a:t>
            </a:r>
          </a:p>
        </p:txBody>
      </p:sp>
      <p:sp>
        <p:nvSpPr>
          <p:cNvPr id="3" name="Content Placeholder 2"/>
          <p:cNvSpPr>
            <a:spLocks noGrp="1"/>
          </p:cNvSpPr>
          <p:nvPr>
            <p:ph idx="1"/>
          </p:nvPr>
        </p:nvSpPr>
        <p:spPr>
          <a:xfrm>
            <a:off x="540326" y="870217"/>
            <a:ext cx="8348179" cy="5517331"/>
          </a:xfrm>
        </p:spPr>
        <p:txBody>
          <a:bodyPr>
            <a:noAutofit/>
          </a:bodyPr>
          <a:lstStyle/>
          <a:p>
            <a:pPr algn="just">
              <a:buFont typeface="Wingdings" panose="05000000000000000000" pitchFamily="2" charset="2"/>
              <a:buChar char="q"/>
            </a:pPr>
            <a:r>
              <a:rPr lang="en-US" sz="2200" dirty="0">
                <a:solidFill>
                  <a:schemeClr val="tx1"/>
                </a:solidFill>
              </a:rPr>
              <a:t> All states within the U.S have laws authorizing “judicial waiver” or the transfer of child offenders to adult criminal courts for prosecution </a:t>
            </a:r>
          </a:p>
          <a:p>
            <a:pPr algn="just">
              <a:buFont typeface="Wingdings" panose="05000000000000000000" pitchFamily="2" charset="2"/>
              <a:buChar char="q"/>
            </a:pPr>
            <a:r>
              <a:rPr lang="en-US" sz="2200" dirty="0">
                <a:solidFill>
                  <a:schemeClr val="tx1"/>
                </a:solidFill>
              </a:rPr>
              <a:t>There is an ongoing debate over the legality and effectiveness of the use of judicial waiver as a tool against violent crimes committed by children in the U.S. </a:t>
            </a:r>
          </a:p>
          <a:p>
            <a:pPr algn="just">
              <a:buFont typeface="Wingdings" panose="05000000000000000000" pitchFamily="2" charset="2"/>
              <a:buChar char="q"/>
            </a:pPr>
            <a:r>
              <a:rPr lang="en-US" sz="2200" dirty="0">
                <a:solidFill>
                  <a:schemeClr val="tx1"/>
                </a:solidFill>
              </a:rPr>
              <a:t>The presentation seeks to answer a series of questions regarding judicial waiver:</a:t>
            </a:r>
          </a:p>
          <a:p>
            <a:pPr lvl="1" algn="just">
              <a:buFont typeface="Courier New" panose="02070309020205020404" pitchFamily="49" charset="0"/>
              <a:buChar char="o"/>
            </a:pPr>
            <a:r>
              <a:rPr lang="en-US" dirty="0">
                <a:solidFill>
                  <a:schemeClr val="tx1"/>
                </a:solidFill>
              </a:rPr>
              <a:t>Is  the practice compliant with the U.S constitutional standards?</a:t>
            </a:r>
          </a:p>
          <a:p>
            <a:pPr lvl="1" algn="just">
              <a:buFont typeface="Courier New" panose="02070309020205020404" pitchFamily="49" charset="0"/>
              <a:buChar char="o"/>
            </a:pPr>
            <a:r>
              <a:rPr lang="en-US" dirty="0">
                <a:solidFill>
                  <a:schemeClr val="tx1"/>
                </a:solidFill>
              </a:rPr>
              <a:t>Is it a lawful practice under international instruments protecting children’s rights?</a:t>
            </a:r>
          </a:p>
          <a:p>
            <a:pPr lvl="1" algn="just">
              <a:buFont typeface="Courier New" panose="02070309020205020404" pitchFamily="49" charset="0"/>
              <a:buChar char="o"/>
            </a:pPr>
            <a:r>
              <a:rPr lang="en-US" dirty="0">
                <a:solidFill>
                  <a:schemeClr val="tx1"/>
                </a:solidFill>
              </a:rPr>
              <a:t>Is it really an effective tool against youth recidivism and juvenile violent crimes?</a:t>
            </a:r>
          </a:p>
          <a:p>
            <a:pPr algn="just">
              <a:buFont typeface="Wingdings" panose="05000000000000000000" pitchFamily="2" charset="2"/>
              <a:buChar char="q"/>
            </a:pPr>
            <a:endParaRPr lang="en-US" sz="2200" dirty="0">
              <a:solidFill>
                <a:schemeClr val="tx1"/>
              </a:solidFill>
            </a:endParaRPr>
          </a:p>
        </p:txBody>
      </p:sp>
      <p:sp>
        <p:nvSpPr>
          <p:cNvPr id="4" name="Slide Number Placeholder 3">
            <a:extLst>
              <a:ext uri="{FF2B5EF4-FFF2-40B4-BE49-F238E27FC236}">
                <a16:creationId xmlns:a16="http://schemas.microsoft.com/office/drawing/2014/main" id="{FACF5D82-2769-47D0-B640-D988A19691BC}"/>
              </a:ext>
            </a:extLst>
          </p:cNvPr>
          <p:cNvSpPr>
            <a:spLocks noGrp="1"/>
          </p:cNvSpPr>
          <p:nvPr>
            <p:ph type="sldNum" sz="quarter" idx="12"/>
          </p:nvPr>
        </p:nvSpPr>
        <p:spPr/>
        <p:txBody>
          <a:bodyPr/>
          <a:lstStyle/>
          <a:p>
            <a:fld id="{FD8E1D23-4DED-714B-AFDC-138960B063F0}" type="slidenum">
              <a:rPr lang="en-US" smtClean="0"/>
              <a:t>2</a:t>
            </a:fld>
            <a:endParaRPr lang="en-US"/>
          </a:p>
        </p:txBody>
      </p:sp>
    </p:spTree>
    <p:extLst>
      <p:ext uri="{BB962C8B-B14F-4D97-AF65-F5344CB8AC3E}">
        <p14:creationId xmlns:p14="http://schemas.microsoft.com/office/powerpoint/2010/main" val="3889634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043" y="901027"/>
            <a:ext cx="8560905" cy="5612415"/>
          </a:xfrm>
        </p:spPr>
        <p:txBody>
          <a:bodyPr>
            <a:noAutofit/>
          </a:bodyPr>
          <a:lstStyle/>
          <a:p>
            <a:pPr marL="0" indent="0">
              <a:spcBef>
                <a:spcPts val="1200"/>
              </a:spcBef>
              <a:buNone/>
            </a:pPr>
            <a:r>
              <a:rPr lang="en-US" sz="2050" b="1" dirty="0">
                <a:solidFill>
                  <a:schemeClr val="tx1"/>
                </a:solidFill>
              </a:rPr>
              <a:t>Juvenile Court as a Specialized and Rehabilitating Court </a:t>
            </a:r>
            <a:r>
              <a:rPr lang="en-US" sz="2050" dirty="0">
                <a:solidFill>
                  <a:schemeClr val="tx1"/>
                </a:solidFill>
              </a:rPr>
              <a:t>(cont.)</a:t>
            </a:r>
          </a:p>
          <a:p>
            <a:pPr>
              <a:spcBef>
                <a:spcPts val="1200"/>
              </a:spcBef>
              <a:buFont typeface="Wingdings" panose="05000000000000000000" pitchFamily="2" charset="2"/>
              <a:buChar char="q"/>
            </a:pPr>
            <a:r>
              <a:rPr lang="en-US" sz="2050" dirty="0">
                <a:solidFill>
                  <a:schemeClr val="tx1"/>
                </a:solidFill>
              </a:rPr>
              <a:t>In </a:t>
            </a:r>
            <a:r>
              <a:rPr lang="en-US" sz="2050" u="sng" dirty="0">
                <a:solidFill>
                  <a:schemeClr val="tx1"/>
                </a:solidFill>
              </a:rPr>
              <a:t>Roper case </a:t>
            </a:r>
            <a:r>
              <a:rPr lang="en-US" sz="2050" i="1" dirty="0">
                <a:solidFill>
                  <a:schemeClr val="tx1"/>
                </a:solidFill>
              </a:rPr>
              <a:t>(concerning the prohibition of death penalty against juveniles) </a:t>
            </a:r>
            <a:r>
              <a:rPr lang="en-US" sz="2050" dirty="0">
                <a:solidFill>
                  <a:schemeClr val="tx1"/>
                </a:solidFill>
              </a:rPr>
              <a:t>and </a:t>
            </a:r>
            <a:r>
              <a:rPr lang="en-US" sz="2050" u="sng" dirty="0">
                <a:solidFill>
                  <a:schemeClr val="tx1"/>
                </a:solidFill>
              </a:rPr>
              <a:t>Miller case </a:t>
            </a:r>
            <a:r>
              <a:rPr lang="en-US" sz="2050" i="1" dirty="0">
                <a:solidFill>
                  <a:schemeClr val="tx1"/>
                </a:solidFill>
              </a:rPr>
              <a:t>(concerning the abolition of mandatory life sentences without the possibility of parole against juveniles), </a:t>
            </a:r>
            <a:r>
              <a:rPr lang="en-US" sz="2050" dirty="0">
                <a:solidFill>
                  <a:schemeClr val="tx1"/>
                </a:solidFill>
              </a:rPr>
              <a:t>the U.S. Supreme Court highlighted:</a:t>
            </a:r>
          </a:p>
          <a:p>
            <a:pPr lvl="1">
              <a:spcBef>
                <a:spcPts val="1200"/>
              </a:spcBef>
              <a:buFont typeface="Courier New" panose="02070309020205020404" pitchFamily="49" charset="0"/>
              <a:buChar char="o"/>
            </a:pPr>
            <a:r>
              <a:rPr lang="en-US" sz="2050" dirty="0">
                <a:solidFill>
                  <a:schemeClr val="tx1"/>
                </a:solidFill>
              </a:rPr>
              <a:t>The difference between child offenders and adult criminals</a:t>
            </a:r>
          </a:p>
          <a:p>
            <a:pPr lvl="1">
              <a:spcBef>
                <a:spcPts val="1200"/>
              </a:spcBef>
              <a:buFont typeface="Courier New" panose="02070309020205020404" pitchFamily="49" charset="0"/>
              <a:buChar char="o"/>
            </a:pPr>
            <a:r>
              <a:rPr lang="en-US" sz="2050" dirty="0">
                <a:solidFill>
                  <a:schemeClr val="tx1"/>
                </a:solidFill>
              </a:rPr>
              <a:t>Juveniles should not be classified among the worst offenders. Child offenders are less morally inexcusable than adults owing to: </a:t>
            </a:r>
          </a:p>
          <a:p>
            <a:pPr lvl="2">
              <a:spcBef>
                <a:spcPts val="1200"/>
              </a:spcBef>
              <a:buFont typeface="Wingdings" panose="05000000000000000000" pitchFamily="2" charset="2"/>
              <a:buChar char="§"/>
            </a:pPr>
            <a:r>
              <a:rPr lang="en-US" sz="2050" dirty="0">
                <a:solidFill>
                  <a:schemeClr val="tx1"/>
                </a:solidFill>
              </a:rPr>
              <a:t>Their immaturity and irresponsibility;</a:t>
            </a:r>
          </a:p>
          <a:p>
            <a:pPr lvl="2">
              <a:spcBef>
                <a:spcPts val="1200"/>
              </a:spcBef>
              <a:buFont typeface="Wingdings" panose="05000000000000000000" pitchFamily="2" charset="2"/>
              <a:buChar char="§"/>
            </a:pPr>
            <a:r>
              <a:rPr lang="en-US" sz="2050" dirty="0">
                <a:solidFill>
                  <a:schemeClr val="tx1"/>
                </a:solidFill>
              </a:rPr>
              <a:t> Their own vulnerability and lack of control that make them defenseless to escape the negative influences of society compared to adult offenders; </a:t>
            </a:r>
          </a:p>
          <a:p>
            <a:pPr lvl="2">
              <a:spcBef>
                <a:spcPts val="1200"/>
              </a:spcBef>
              <a:buFont typeface="Wingdings" panose="05000000000000000000" pitchFamily="2" charset="2"/>
              <a:buChar char="§"/>
            </a:pPr>
            <a:r>
              <a:rPr lang="en-US" sz="2050" dirty="0">
                <a:solidFill>
                  <a:schemeClr val="tx1"/>
                </a:solidFill>
              </a:rPr>
              <a:t>Their irretrievably depraved character that is linked to their struggle in defining their own identity. </a:t>
            </a:r>
            <a:endParaRPr lang="en-US" sz="2050"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3B936700-6B4F-4B37-BF37-1BD9F5A79652}"/>
              </a:ext>
            </a:extLst>
          </p:cNvPr>
          <p:cNvSpPr>
            <a:spLocks noGrp="1"/>
          </p:cNvSpPr>
          <p:nvPr>
            <p:ph type="sldNum" sz="quarter" idx="12"/>
          </p:nvPr>
        </p:nvSpPr>
        <p:spPr/>
        <p:txBody>
          <a:bodyPr/>
          <a:lstStyle/>
          <a:p>
            <a:fld id="{FD8E1D23-4DED-714B-AFDC-138960B063F0}" type="slidenum">
              <a:rPr lang="en-US" smtClean="0"/>
              <a:t>20</a:t>
            </a:fld>
            <a:endParaRPr lang="en-US"/>
          </a:p>
        </p:txBody>
      </p:sp>
      <p:sp>
        <p:nvSpPr>
          <p:cNvPr id="7" name="Title 1">
            <a:extLst>
              <a:ext uri="{FF2B5EF4-FFF2-40B4-BE49-F238E27FC236}">
                <a16:creationId xmlns:a16="http://schemas.microsoft.com/office/drawing/2014/main" id="{13820831-4BCF-4298-BD45-AA1D19EAF032}"/>
              </a:ext>
            </a:extLst>
          </p:cNvPr>
          <p:cNvSpPr>
            <a:spLocks noGrp="1"/>
          </p:cNvSpPr>
          <p:nvPr>
            <p:ph type="title"/>
          </p:nvPr>
        </p:nvSpPr>
        <p:spPr>
          <a:xfrm>
            <a:off x="119270" y="344558"/>
            <a:ext cx="8865703" cy="410816"/>
          </a:xfrm>
        </p:spPr>
        <p:txBody>
          <a:bodyPr/>
          <a:lstStyle/>
          <a:p>
            <a:pPr algn="l"/>
            <a:br>
              <a:rPr lang="en-US" sz="2250" b="1" dirty="0"/>
            </a:br>
            <a:br>
              <a:rPr lang="en-US" sz="2250" b="1" dirty="0"/>
            </a:br>
            <a:br>
              <a:rPr lang="en-US" sz="2250" b="1" dirty="0"/>
            </a:br>
            <a:br>
              <a:rPr lang="en-US" sz="2250" b="1" dirty="0"/>
            </a:br>
            <a:br>
              <a:rPr lang="en-US" sz="2250" b="1" dirty="0"/>
            </a:br>
            <a:r>
              <a:rPr lang="en-US" sz="2250" b="1" dirty="0"/>
              <a:t>III. Legality of Judicial Waiver under International Law? (cont.) </a:t>
            </a:r>
          </a:p>
        </p:txBody>
      </p:sp>
    </p:spTree>
    <p:extLst>
      <p:ext uri="{BB962C8B-B14F-4D97-AF65-F5344CB8AC3E}">
        <p14:creationId xmlns:p14="http://schemas.microsoft.com/office/powerpoint/2010/main" val="296348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237" y="1060053"/>
            <a:ext cx="8284954" cy="5612415"/>
          </a:xfrm>
        </p:spPr>
        <p:txBody>
          <a:bodyPr>
            <a:noAutofit/>
          </a:bodyPr>
          <a:lstStyle/>
          <a:p>
            <a:pPr marL="0" indent="0">
              <a:spcBef>
                <a:spcPts val="1400"/>
              </a:spcBef>
              <a:buNone/>
            </a:pPr>
            <a:r>
              <a:rPr lang="en-US" sz="2200" b="1" dirty="0">
                <a:solidFill>
                  <a:schemeClr val="tx1"/>
                </a:solidFill>
              </a:rPr>
              <a:t>Children’s Right to Juvenile Justice as Part of Customary International Law</a:t>
            </a:r>
          </a:p>
          <a:p>
            <a:pPr>
              <a:spcBef>
                <a:spcPts val="1400"/>
              </a:spcBef>
              <a:buFont typeface="Wingdings" panose="05000000000000000000" pitchFamily="2" charset="2"/>
              <a:buChar char="q"/>
            </a:pPr>
            <a:r>
              <a:rPr lang="en-US" sz="2200" dirty="0">
                <a:solidFill>
                  <a:schemeClr val="tx1"/>
                </a:solidFill>
              </a:rPr>
              <a:t>Of course, the US has not ratified the CRC</a:t>
            </a:r>
          </a:p>
          <a:p>
            <a:pPr>
              <a:spcBef>
                <a:spcPts val="1400"/>
              </a:spcBef>
              <a:buFont typeface="Wingdings" panose="05000000000000000000" pitchFamily="2" charset="2"/>
              <a:buChar char="q"/>
            </a:pPr>
            <a:r>
              <a:rPr lang="en-US" sz="2200" dirty="0">
                <a:solidFill>
                  <a:schemeClr val="tx1"/>
                </a:solidFill>
              </a:rPr>
              <a:t>Yet, one’s right to have his/her case adjudicated by a competent tribunal is a component of the right to fair trial. </a:t>
            </a:r>
          </a:p>
          <a:p>
            <a:pPr>
              <a:spcBef>
                <a:spcPts val="1400"/>
              </a:spcBef>
              <a:buFont typeface="Wingdings" panose="05000000000000000000" pitchFamily="2" charset="2"/>
              <a:buChar char="q"/>
            </a:pPr>
            <a:r>
              <a:rPr lang="en-US" sz="2200" dirty="0">
                <a:solidFill>
                  <a:schemeClr val="tx1"/>
                </a:solidFill>
              </a:rPr>
              <a:t>The ICTY (International Criminal Tribunal for the former Yugoslavia) ruled that </a:t>
            </a:r>
            <a:r>
              <a:rPr lang="en-US" sz="2200" u="sng" dirty="0">
                <a:solidFill>
                  <a:schemeClr val="tx1"/>
                </a:solidFill>
              </a:rPr>
              <a:t>the right to a fair trial </a:t>
            </a:r>
            <a:r>
              <a:rPr lang="en-US" sz="2200" dirty="0">
                <a:solidFill>
                  <a:schemeClr val="tx1"/>
                </a:solidFill>
              </a:rPr>
              <a:t>as guaranteed by Article 14 of the ICCPR </a:t>
            </a:r>
            <a:r>
              <a:rPr lang="en-US" sz="2200" u="sng" dirty="0">
                <a:solidFill>
                  <a:schemeClr val="tx1"/>
                </a:solidFill>
              </a:rPr>
              <a:t>was a requirement of customary international law</a:t>
            </a:r>
            <a:r>
              <a:rPr lang="en-US" sz="2200" dirty="0">
                <a:solidFill>
                  <a:schemeClr val="tx1"/>
                </a:solidFill>
              </a:rPr>
              <a:t>.</a:t>
            </a:r>
          </a:p>
          <a:p>
            <a:pPr lvl="1">
              <a:spcBef>
                <a:spcPts val="1400"/>
              </a:spcBef>
              <a:buFont typeface="Courier New" panose="02070309020205020404" pitchFamily="49" charset="0"/>
              <a:buChar char="o"/>
            </a:pPr>
            <a:r>
              <a:rPr lang="en-US" sz="1900" dirty="0">
                <a:solidFill>
                  <a:schemeClr val="tx1"/>
                </a:solidFill>
              </a:rPr>
              <a:t>See: In Prosecutor v. </a:t>
            </a:r>
            <a:r>
              <a:rPr lang="en-US" sz="1900" dirty="0" err="1">
                <a:solidFill>
                  <a:schemeClr val="tx1"/>
                </a:solidFill>
              </a:rPr>
              <a:t>Aleksovski</a:t>
            </a:r>
            <a:r>
              <a:rPr lang="en-US" sz="1900" dirty="0">
                <a:solidFill>
                  <a:schemeClr val="tx1"/>
                </a:solidFill>
              </a:rPr>
              <a:t> case (concerning the unlawful treatment of prisoners allegedly committed by the defendant during the Bosnian War) </a:t>
            </a:r>
          </a:p>
          <a:p>
            <a:pPr marL="0" indent="0">
              <a:spcBef>
                <a:spcPts val="1400"/>
              </a:spcBef>
              <a:buNone/>
            </a:pPr>
            <a:endParaRPr lang="en-US" sz="2200"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F955C7BE-ABEA-4558-BF47-92C4033E5E43}"/>
              </a:ext>
            </a:extLst>
          </p:cNvPr>
          <p:cNvSpPr>
            <a:spLocks noGrp="1"/>
          </p:cNvSpPr>
          <p:nvPr>
            <p:ph type="sldNum" sz="quarter" idx="12"/>
          </p:nvPr>
        </p:nvSpPr>
        <p:spPr/>
        <p:txBody>
          <a:bodyPr/>
          <a:lstStyle/>
          <a:p>
            <a:fld id="{FD8E1D23-4DED-714B-AFDC-138960B063F0}" type="slidenum">
              <a:rPr lang="en-US" smtClean="0"/>
              <a:t>21</a:t>
            </a:fld>
            <a:endParaRPr lang="en-US"/>
          </a:p>
        </p:txBody>
      </p:sp>
      <p:sp>
        <p:nvSpPr>
          <p:cNvPr id="8" name="Title 1">
            <a:extLst>
              <a:ext uri="{FF2B5EF4-FFF2-40B4-BE49-F238E27FC236}">
                <a16:creationId xmlns:a16="http://schemas.microsoft.com/office/drawing/2014/main" id="{B5CB632C-F771-4452-8494-B560A5C4F915}"/>
              </a:ext>
            </a:extLst>
          </p:cNvPr>
          <p:cNvSpPr>
            <a:spLocks noGrp="1"/>
          </p:cNvSpPr>
          <p:nvPr>
            <p:ph type="title"/>
          </p:nvPr>
        </p:nvSpPr>
        <p:spPr>
          <a:xfrm>
            <a:off x="119270" y="344558"/>
            <a:ext cx="8865703" cy="410816"/>
          </a:xfrm>
        </p:spPr>
        <p:txBody>
          <a:bodyPr/>
          <a:lstStyle/>
          <a:p>
            <a:pPr algn="l"/>
            <a:br>
              <a:rPr lang="en-US" sz="2250" b="1" dirty="0"/>
            </a:br>
            <a:br>
              <a:rPr lang="en-US" sz="2250" b="1" dirty="0"/>
            </a:br>
            <a:br>
              <a:rPr lang="en-US" sz="2250" b="1" dirty="0"/>
            </a:br>
            <a:br>
              <a:rPr lang="en-US" sz="2250" b="1" dirty="0"/>
            </a:br>
            <a:br>
              <a:rPr lang="en-US" sz="2250" b="1" dirty="0"/>
            </a:br>
            <a:r>
              <a:rPr lang="en-US" sz="2250" b="1" dirty="0"/>
              <a:t>III. Legality of Judicial Waiver under International Law? (cont.) </a:t>
            </a:r>
          </a:p>
        </p:txBody>
      </p:sp>
    </p:spTree>
    <p:extLst>
      <p:ext uri="{BB962C8B-B14F-4D97-AF65-F5344CB8AC3E}">
        <p14:creationId xmlns:p14="http://schemas.microsoft.com/office/powerpoint/2010/main" val="72359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84" y="901027"/>
            <a:ext cx="8384922" cy="5612415"/>
          </a:xfrm>
        </p:spPr>
        <p:txBody>
          <a:bodyPr>
            <a:noAutofit/>
          </a:bodyPr>
          <a:lstStyle/>
          <a:p>
            <a:pPr marL="0" indent="0">
              <a:spcBef>
                <a:spcPts val="1400"/>
              </a:spcBef>
              <a:buNone/>
            </a:pPr>
            <a:r>
              <a:rPr lang="en-US" sz="2200" b="1" dirty="0">
                <a:solidFill>
                  <a:schemeClr val="tx1"/>
                </a:solidFill>
              </a:rPr>
              <a:t>Children’s Right to Juvenile Justice as Part of Customary International Law </a:t>
            </a:r>
            <a:r>
              <a:rPr lang="en-US" sz="2200" dirty="0">
                <a:solidFill>
                  <a:schemeClr val="tx1"/>
                </a:solidFill>
              </a:rPr>
              <a:t>(cont.)</a:t>
            </a:r>
          </a:p>
          <a:p>
            <a:pPr>
              <a:spcBef>
                <a:spcPts val="1400"/>
              </a:spcBef>
              <a:buFont typeface="Wingdings" panose="05000000000000000000" pitchFamily="2" charset="2"/>
              <a:buChar char="q"/>
            </a:pPr>
            <a:r>
              <a:rPr lang="en-US" sz="2200" dirty="0">
                <a:solidFill>
                  <a:schemeClr val="tx1"/>
                </a:solidFill>
              </a:rPr>
              <a:t>The practice of judicial waiver amounts to a violation of customary international law, as it deprives child offenders from their natural judges </a:t>
            </a:r>
          </a:p>
          <a:p>
            <a:pPr>
              <a:spcBef>
                <a:spcPts val="1400"/>
              </a:spcBef>
              <a:buFont typeface="Wingdings" panose="05000000000000000000" pitchFamily="2" charset="2"/>
              <a:buChar char="q"/>
            </a:pPr>
            <a:r>
              <a:rPr lang="en-US" sz="2200" dirty="0">
                <a:solidFill>
                  <a:schemeClr val="tx1"/>
                </a:solidFill>
              </a:rPr>
              <a:t>The particularity of customary international law is that its rules have </a:t>
            </a:r>
            <a:r>
              <a:rPr lang="en-US" sz="2200" i="1" dirty="0" err="1">
                <a:solidFill>
                  <a:schemeClr val="tx1"/>
                </a:solidFill>
              </a:rPr>
              <a:t>erga</a:t>
            </a:r>
            <a:r>
              <a:rPr lang="en-US" sz="2200" i="1" dirty="0">
                <a:solidFill>
                  <a:schemeClr val="tx1"/>
                </a:solidFill>
              </a:rPr>
              <a:t> </a:t>
            </a:r>
            <a:r>
              <a:rPr lang="en-US" sz="2200" i="1" dirty="0" err="1">
                <a:solidFill>
                  <a:schemeClr val="tx1"/>
                </a:solidFill>
              </a:rPr>
              <a:t>omnes</a:t>
            </a:r>
            <a:r>
              <a:rPr lang="en-US" sz="2200" i="1" dirty="0">
                <a:solidFill>
                  <a:schemeClr val="tx1"/>
                </a:solidFill>
              </a:rPr>
              <a:t> </a:t>
            </a:r>
            <a:r>
              <a:rPr lang="en-US" sz="2200" dirty="0">
                <a:solidFill>
                  <a:schemeClr val="tx1"/>
                </a:solidFill>
              </a:rPr>
              <a:t>effects</a:t>
            </a:r>
          </a:p>
          <a:p>
            <a:pPr lvl="1">
              <a:spcBef>
                <a:spcPts val="1400"/>
              </a:spcBef>
              <a:buFont typeface="Courier New" panose="02070309020205020404" pitchFamily="49" charset="0"/>
              <a:buChar char="o"/>
            </a:pPr>
            <a:r>
              <a:rPr lang="en-US" dirty="0">
                <a:solidFill>
                  <a:schemeClr val="tx1"/>
                </a:solidFill>
              </a:rPr>
              <a:t>This means that they should be enforceable by all countries that are part of the international community</a:t>
            </a:r>
          </a:p>
          <a:p>
            <a:pPr>
              <a:spcBef>
                <a:spcPts val="1400"/>
              </a:spcBef>
              <a:buFont typeface="Wingdings" panose="05000000000000000000" pitchFamily="2" charset="2"/>
              <a:buChar char="q"/>
            </a:pPr>
            <a:r>
              <a:rPr lang="en-US" sz="2200" dirty="0">
                <a:solidFill>
                  <a:schemeClr val="tx1"/>
                </a:solidFill>
              </a:rPr>
              <a:t>All nations including those who have ratified the CRC and the ICCPR and those who have not (such as, the U.S) are compelled to respect and enforce child offender’s right to a competent and specialized court under any circumstances.</a:t>
            </a:r>
            <a:endParaRPr lang="en-US" sz="2200"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ADA1A11F-1334-4EBF-9D15-8A94B6FFCB63}"/>
              </a:ext>
            </a:extLst>
          </p:cNvPr>
          <p:cNvSpPr>
            <a:spLocks noGrp="1"/>
          </p:cNvSpPr>
          <p:nvPr>
            <p:ph type="sldNum" sz="quarter" idx="12"/>
          </p:nvPr>
        </p:nvSpPr>
        <p:spPr/>
        <p:txBody>
          <a:bodyPr/>
          <a:lstStyle/>
          <a:p>
            <a:fld id="{FD8E1D23-4DED-714B-AFDC-138960B063F0}" type="slidenum">
              <a:rPr lang="en-US" smtClean="0"/>
              <a:t>22</a:t>
            </a:fld>
            <a:endParaRPr lang="en-US"/>
          </a:p>
        </p:txBody>
      </p:sp>
      <p:sp>
        <p:nvSpPr>
          <p:cNvPr id="7" name="Title 1">
            <a:extLst>
              <a:ext uri="{FF2B5EF4-FFF2-40B4-BE49-F238E27FC236}">
                <a16:creationId xmlns:a16="http://schemas.microsoft.com/office/drawing/2014/main" id="{F2A7A6C1-ED40-4C06-9EB7-22B929C35DC8}"/>
              </a:ext>
            </a:extLst>
          </p:cNvPr>
          <p:cNvSpPr>
            <a:spLocks noGrp="1"/>
          </p:cNvSpPr>
          <p:nvPr>
            <p:ph type="title"/>
          </p:nvPr>
        </p:nvSpPr>
        <p:spPr>
          <a:xfrm>
            <a:off x="119270" y="344558"/>
            <a:ext cx="8865703" cy="410816"/>
          </a:xfrm>
        </p:spPr>
        <p:txBody>
          <a:bodyPr/>
          <a:lstStyle/>
          <a:p>
            <a:pPr algn="l"/>
            <a:br>
              <a:rPr lang="en-US" sz="2250" b="1" dirty="0"/>
            </a:br>
            <a:br>
              <a:rPr lang="en-US" sz="2250" b="1" dirty="0"/>
            </a:br>
            <a:br>
              <a:rPr lang="en-US" sz="2250" b="1" dirty="0"/>
            </a:br>
            <a:br>
              <a:rPr lang="en-US" sz="2250" b="1" dirty="0"/>
            </a:br>
            <a:br>
              <a:rPr lang="en-US" sz="2250" b="1" dirty="0"/>
            </a:br>
            <a:r>
              <a:rPr lang="en-US" sz="2250" b="1" dirty="0"/>
              <a:t>III. Legality of Judicial Waiver under International Law? (cont.) </a:t>
            </a:r>
          </a:p>
        </p:txBody>
      </p:sp>
    </p:spTree>
    <p:extLst>
      <p:ext uri="{BB962C8B-B14F-4D97-AF65-F5344CB8AC3E}">
        <p14:creationId xmlns:p14="http://schemas.microsoft.com/office/powerpoint/2010/main" val="290183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89" y="384196"/>
            <a:ext cx="8287299" cy="914518"/>
          </a:xfrm>
        </p:spPr>
        <p:txBody>
          <a:bodyPr/>
          <a:lstStyle/>
          <a:p>
            <a:pPr algn="l"/>
            <a:r>
              <a:rPr lang="en-US" sz="2500" b="1" dirty="0"/>
              <a:t>IV. Is judicial Waiver an Effective Deterrent Tool against Juvenile Delinquency?</a:t>
            </a:r>
          </a:p>
        </p:txBody>
      </p:sp>
      <p:sp>
        <p:nvSpPr>
          <p:cNvPr id="3" name="Content Placeholder 2"/>
          <p:cNvSpPr>
            <a:spLocks noGrp="1"/>
          </p:cNvSpPr>
          <p:nvPr>
            <p:ph idx="1"/>
          </p:nvPr>
        </p:nvSpPr>
        <p:spPr>
          <a:xfrm>
            <a:off x="481547" y="1571027"/>
            <a:ext cx="8415819" cy="4704641"/>
          </a:xfrm>
        </p:spPr>
        <p:txBody>
          <a:bodyPr>
            <a:noAutofit/>
          </a:bodyPr>
          <a:lstStyle/>
          <a:p>
            <a:pPr>
              <a:spcBef>
                <a:spcPts val="1400"/>
              </a:spcBef>
              <a:buFont typeface="Wingdings" panose="05000000000000000000" pitchFamily="2" charset="2"/>
              <a:buChar char="q"/>
            </a:pPr>
            <a:r>
              <a:rPr lang="en-US" sz="2200" dirty="0">
                <a:solidFill>
                  <a:schemeClr val="tx1"/>
                </a:solidFill>
              </a:rPr>
              <a:t>For the proponents of the judicial waiver, the practice would have:</a:t>
            </a:r>
          </a:p>
          <a:p>
            <a:pPr lvl="1">
              <a:spcBef>
                <a:spcPts val="1400"/>
              </a:spcBef>
              <a:buFont typeface="Courier New" panose="02070309020205020404" pitchFamily="49" charset="0"/>
              <a:buChar char="o"/>
            </a:pPr>
            <a:r>
              <a:rPr lang="en-US" dirty="0">
                <a:solidFill>
                  <a:schemeClr val="tx1"/>
                </a:solidFill>
              </a:rPr>
              <a:t>Specific deterrent effects to the concerned child offenders against recidivism due to the severity of the punishment</a:t>
            </a:r>
          </a:p>
          <a:p>
            <a:pPr lvl="1">
              <a:spcBef>
                <a:spcPts val="1400"/>
              </a:spcBef>
              <a:buFont typeface="Courier New" panose="02070309020205020404" pitchFamily="49" charset="0"/>
              <a:buChar char="o"/>
            </a:pPr>
            <a:r>
              <a:rPr lang="en-US" dirty="0">
                <a:solidFill>
                  <a:schemeClr val="tx1"/>
                </a:solidFill>
              </a:rPr>
              <a:t>General deterrent effects to future child offenders</a:t>
            </a:r>
          </a:p>
          <a:p>
            <a:pPr>
              <a:spcBef>
                <a:spcPts val="1400"/>
              </a:spcBef>
              <a:buFont typeface="Wingdings" panose="05000000000000000000" pitchFamily="2" charset="2"/>
              <a:buChar char="q"/>
            </a:pPr>
            <a:r>
              <a:rPr lang="en-US" sz="2200" dirty="0">
                <a:solidFill>
                  <a:schemeClr val="tx1"/>
                </a:solidFill>
              </a:rPr>
              <a:t>According to the National Center for Juvenile Justice, there were between 7,500 and 8,000 cases of judicial waivers across the country from 2000 to 2009. </a:t>
            </a:r>
          </a:p>
          <a:p>
            <a:pPr>
              <a:spcBef>
                <a:spcPts val="1400"/>
              </a:spcBef>
              <a:buFont typeface="Wingdings" panose="05000000000000000000" pitchFamily="2" charset="2"/>
              <a:buChar char="q"/>
            </a:pPr>
            <a:r>
              <a:rPr lang="en-US" sz="2200" dirty="0">
                <a:solidFill>
                  <a:schemeClr val="tx1"/>
                </a:solidFill>
              </a:rPr>
              <a:t>To evaluate the general deterrent of judicial waiver, we compare the % of all Arrests Involving Persons Under 18 in the State of Georgia, Idaho and Arizona</a:t>
            </a:r>
          </a:p>
        </p:txBody>
      </p:sp>
      <p:sp>
        <p:nvSpPr>
          <p:cNvPr id="4" name="Slide Number Placeholder 3">
            <a:extLst>
              <a:ext uri="{FF2B5EF4-FFF2-40B4-BE49-F238E27FC236}">
                <a16:creationId xmlns:a16="http://schemas.microsoft.com/office/drawing/2014/main" id="{5C7B87D5-1256-4510-8C74-708DA87ED2F5}"/>
              </a:ext>
            </a:extLst>
          </p:cNvPr>
          <p:cNvSpPr>
            <a:spLocks noGrp="1"/>
          </p:cNvSpPr>
          <p:nvPr>
            <p:ph type="sldNum" sz="quarter" idx="12"/>
          </p:nvPr>
        </p:nvSpPr>
        <p:spPr/>
        <p:txBody>
          <a:bodyPr/>
          <a:lstStyle/>
          <a:p>
            <a:fld id="{FD8E1D23-4DED-714B-AFDC-138960B063F0}" type="slidenum">
              <a:rPr lang="en-US" smtClean="0"/>
              <a:t>23</a:t>
            </a:fld>
            <a:endParaRPr lang="en-US"/>
          </a:p>
        </p:txBody>
      </p:sp>
    </p:spTree>
    <p:extLst>
      <p:ext uri="{BB962C8B-B14F-4D97-AF65-F5344CB8AC3E}">
        <p14:creationId xmlns:p14="http://schemas.microsoft.com/office/powerpoint/2010/main" val="318863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89" y="158909"/>
            <a:ext cx="8287299" cy="914518"/>
          </a:xfrm>
        </p:spPr>
        <p:txBody>
          <a:bodyPr/>
          <a:lstStyle/>
          <a:p>
            <a:pPr algn="l"/>
            <a:r>
              <a:rPr lang="en-US" sz="2500" b="1" dirty="0"/>
              <a:t>IV. Is judicial waiver an effective deterrent tool against juvenile delinquency? (cont.)</a:t>
            </a:r>
          </a:p>
        </p:txBody>
      </p:sp>
      <p:graphicFrame>
        <p:nvGraphicFramePr>
          <p:cNvPr id="8" name="Table 7">
            <a:extLst>
              <a:ext uri="{FF2B5EF4-FFF2-40B4-BE49-F238E27FC236}">
                <a16:creationId xmlns:a16="http://schemas.microsoft.com/office/drawing/2014/main" id="{2368A2E2-2202-44FF-83EE-24E930495556}"/>
              </a:ext>
            </a:extLst>
          </p:cNvPr>
          <p:cNvGraphicFramePr>
            <a:graphicFrameLocks noGrp="1"/>
          </p:cNvGraphicFramePr>
          <p:nvPr>
            <p:extLst>
              <p:ext uri="{D42A27DB-BD31-4B8C-83A1-F6EECF244321}">
                <p14:modId xmlns:p14="http://schemas.microsoft.com/office/powerpoint/2010/main" val="3785565220"/>
              </p:ext>
            </p:extLst>
          </p:nvPr>
        </p:nvGraphicFramePr>
        <p:xfrm>
          <a:off x="512144" y="2796209"/>
          <a:ext cx="8092388" cy="3054626"/>
        </p:xfrm>
        <a:graphic>
          <a:graphicData uri="http://schemas.openxmlformats.org/drawingml/2006/table">
            <a:tbl>
              <a:tblPr firstRow="1" firstCol="1" bandRow="1"/>
              <a:tblGrid>
                <a:gridCol w="2871092">
                  <a:extLst>
                    <a:ext uri="{9D8B030D-6E8A-4147-A177-3AD203B41FA5}">
                      <a16:colId xmlns:a16="http://schemas.microsoft.com/office/drawing/2014/main" val="450558188"/>
                    </a:ext>
                  </a:extLst>
                </a:gridCol>
                <a:gridCol w="1207140">
                  <a:extLst>
                    <a:ext uri="{9D8B030D-6E8A-4147-A177-3AD203B41FA5}">
                      <a16:colId xmlns:a16="http://schemas.microsoft.com/office/drawing/2014/main" val="1892461744"/>
                    </a:ext>
                  </a:extLst>
                </a:gridCol>
                <a:gridCol w="1169934">
                  <a:extLst>
                    <a:ext uri="{9D8B030D-6E8A-4147-A177-3AD203B41FA5}">
                      <a16:colId xmlns:a16="http://schemas.microsoft.com/office/drawing/2014/main" val="1727231917"/>
                    </a:ext>
                  </a:extLst>
                </a:gridCol>
                <a:gridCol w="1183370">
                  <a:extLst>
                    <a:ext uri="{9D8B030D-6E8A-4147-A177-3AD203B41FA5}">
                      <a16:colId xmlns:a16="http://schemas.microsoft.com/office/drawing/2014/main" val="2852973158"/>
                    </a:ext>
                  </a:extLst>
                </a:gridCol>
                <a:gridCol w="1660852">
                  <a:extLst>
                    <a:ext uri="{9D8B030D-6E8A-4147-A177-3AD203B41FA5}">
                      <a16:colId xmlns:a16="http://schemas.microsoft.com/office/drawing/2014/main" val="3415451332"/>
                    </a:ext>
                  </a:extLst>
                </a:gridCol>
              </a:tblGrid>
              <a:tr h="510209">
                <a:tc>
                  <a:txBody>
                    <a:bodyPr/>
                    <a:lstStyle/>
                    <a:p>
                      <a:pPr marL="0" marR="0" algn="ctr">
                        <a:spcBef>
                          <a:spcPts val="0"/>
                        </a:spcBef>
                        <a:spcAft>
                          <a:spcPts val="0"/>
                        </a:spcAf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Type of Crime</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2011</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2013</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2014</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431614"/>
                  </a:ext>
                </a:extLst>
              </a:tr>
              <a:tr h="848139">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Robbery</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19%</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20.2%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22.2%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23%</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3533717"/>
                  </a:ext>
                </a:extLst>
              </a:tr>
              <a:tr h="848139">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Motor Vehicle Theft</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22.1%</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24%</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25.9%</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28.4%</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5733277"/>
                  </a:ext>
                </a:extLst>
              </a:tr>
              <a:tr h="848139">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Stolen Property</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11.7%</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13.2%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13.3%</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12.9%</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9834360"/>
                  </a:ext>
                </a:extLst>
              </a:tr>
            </a:tbl>
          </a:graphicData>
        </a:graphic>
      </p:graphicFrame>
      <p:sp>
        <p:nvSpPr>
          <p:cNvPr id="9" name="TextBox 8">
            <a:extLst>
              <a:ext uri="{FF2B5EF4-FFF2-40B4-BE49-F238E27FC236}">
                <a16:creationId xmlns:a16="http://schemas.microsoft.com/office/drawing/2014/main" id="{D7FEB8FC-F037-4336-BC10-A04F09F1E88E}"/>
              </a:ext>
            </a:extLst>
          </p:cNvPr>
          <p:cNvSpPr txBox="1"/>
          <p:nvPr/>
        </p:nvSpPr>
        <p:spPr>
          <a:xfrm>
            <a:off x="172277" y="1895058"/>
            <a:ext cx="8680175" cy="707886"/>
          </a:xfrm>
          <a:prstGeom prst="rect">
            <a:avLst/>
          </a:prstGeom>
          <a:noFill/>
        </p:spPr>
        <p:txBody>
          <a:bodyPr wrap="square" rtlCol="0">
            <a:spAutoFit/>
          </a:bodyPr>
          <a:lstStyle/>
          <a:p>
            <a:pPr algn="ctr"/>
            <a:r>
              <a:rPr lang="en-US" sz="2000" i="1" dirty="0"/>
              <a:t>Percent of All Arrests Involving Persons Under 18 in the State of Georgia: 2011-2014</a:t>
            </a:r>
          </a:p>
        </p:txBody>
      </p:sp>
      <p:sp>
        <p:nvSpPr>
          <p:cNvPr id="10" name="TextBox 9">
            <a:extLst>
              <a:ext uri="{FF2B5EF4-FFF2-40B4-BE49-F238E27FC236}">
                <a16:creationId xmlns:a16="http://schemas.microsoft.com/office/drawing/2014/main" id="{78CDCA0C-802D-402C-87C7-1B1552B2A30B}"/>
              </a:ext>
            </a:extLst>
          </p:cNvPr>
          <p:cNvSpPr txBox="1"/>
          <p:nvPr/>
        </p:nvSpPr>
        <p:spPr>
          <a:xfrm>
            <a:off x="414690" y="6042991"/>
            <a:ext cx="8287298" cy="646331"/>
          </a:xfrm>
          <a:prstGeom prst="rect">
            <a:avLst/>
          </a:prstGeom>
          <a:noFill/>
        </p:spPr>
        <p:txBody>
          <a:bodyPr wrap="square" rtlCol="0">
            <a:spAutoFit/>
          </a:bodyPr>
          <a:lstStyle/>
          <a:p>
            <a:r>
              <a:rPr lang="en-US" i="1" dirty="0"/>
              <a:t>Source: Adapted from </a:t>
            </a:r>
            <a:r>
              <a:rPr lang="en-US" i="1" dirty="0" err="1"/>
              <a:t>Puzzanchera</a:t>
            </a:r>
            <a:r>
              <a:rPr lang="en-US" i="1" dirty="0"/>
              <a:t> &amp; Kang, Easy Access to FBI Arrest Statistics 1994-2014 </a:t>
            </a:r>
          </a:p>
        </p:txBody>
      </p:sp>
      <p:sp>
        <p:nvSpPr>
          <p:cNvPr id="11" name="TextBox 10">
            <a:extLst>
              <a:ext uri="{FF2B5EF4-FFF2-40B4-BE49-F238E27FC236}">
                <a16:creationId xmlns:a16="http://schemas.microsoft.com/office/drawing/2014/main" id="{D71646F1-9989-4E5B-BD07-EDB3EBFC8F7F}"/>
              </a:ext>
            </a:extLst>
          </p:cNvPr>
          <p:cNvSpPr txBox="1"/>
          <p:nvPr/>
        </p:nvSpPr>
        <p:spPr>
          <a:xfrm>
            <a:off x="361681" y="1352830"/>
            <a:ext cx="8242851" cy="446276"/>
          </a:xfrm>
          <a:prstGeom prst="rect">
            <a:avLst/>
          </a:prstGeom>
          <a:noFill/>
        </p:spPr>
        <p:txBody>
          <a:bodyPr wrap="square" rtlCol="0">
            <a:spAutoFit/>
          </a:bodyPr>
          <a:lstStyle/>
          <a:p>
            <a:r>
              <a:rPr lang="en-US" sz="2300" b="1" dirty="0"/>
              <a:t>A. Assessing the General Deterrent of Judicial Waiver</a:t>
            </a:r>
          </a:p>
        </p:txBody>
      </p:sp>
      <p:sp>
        <p:nvSpPr>
          <p:cNvPr id="12" name="Slide Number Placeholder 11">
            <a:extLst>
              <a:ext uri="{FF2B5EF4-FFF2-40B4-BE49-F238E27FC236}">
                <a16:creationId xmlns:a16="http://schemas.microsoft.com/office/drawing/2014/main" id="{1B2D95FC-7D6A-4F1D-A27E-38EA3D0776E6}"/>
              </a:ext>
            </a:extLst>
          </p:cNvPr>
          <p:cNvSpPr>
            <a:spLocks noGrp="1"/>
          </p:cNvSpPr>
          <p:nvPr>
            <p:ph type="sldNum" sz="quarter" idx="12"/>
          </p:nvPr>
        </p:nvSpPr>
        <p:spPr/>
        <p:txBody>
          <a:bodyPr/>
          <a:lstStyle/>
          <a:p>
            <a:fld id="{FD8E1D23-4DED-714B-AFDC-138960B063F0}" type="slidenum">
              <a:rPr lang="en-US" smtClean="0"/>
              <a:t>24</a:t>
            </a:fld>
            <a:endParaRPr lang="en-US"/>
          </a:p>
        </p:txBody>
      </p:sp>
    </p:spTree>
    <p:extLst>
      <p:ext uri="{BB962C8B-B14F-4D97-AF65-F5344CB8AC3E}">
        <p14:creationId xmlns:p14="http://schemas.microsoft.com/office/powerpoint/2010/main" val="1201765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89" y="158909"/>
            <a:ext cx="8287299" cy="914518"/>
          </a:xfrm>
        </p:spPr>
        <p:txBody>
          <a:bodyPr/>
          <a:lstStyle/>
          <a:p>
            <a:pPr algn="l"/>
            <a:r>
              <a:rPr lang="en-US" sz="2500" b="1" dirty="0"/>
              <a:t>IV. Is Judicial Waiver an Effective Deterrent Tool against Juvenile Delinquency? (cont.)</a:t>
            </a:r>
          </a:p>
        </p:txBody>
      </p:sp>
      <p:sp>
        <p:nvSpPr>
          <p:cNvPr id="9" name="TextBox 8">
            <a:extLst>
              <a:ext uri="{FF2B5EF4-FFF2-40B4-BE49-F238E27FC236}">
                <a16:creationId xmlns:a16="http://schemas.microsoft.com/office/drawing/2014/main" id="{D7FEB8FC-F037-4336-BC10-A04F09F1E88E}"/>
              </a:ext>
            </a:extLst>
          </p:cNvPr>
          <p:cNvSpPr txBox="1"/>
          <p:nvPr/>
        </p:nvSpPr>
        <p:spPr>
          <a:xfrm>
            <a:off x="335177" y="1842048"/>
            <a:ext cx="8517275" cy="707886"/>
          </a:xfrm>
          <a:prstGeom prst="rect">
            <a:avLst/>
          </a:prstGeom>
          <a:noFill/>
        </p:spPr>
        <p:txBody>
          <a:bodyPr wrap="square" rtlCol="0">
            <a:spAutoFit/>
          </a:bodyPr>
          <a:lstStyle/>
          <a:p>
            <a:pPr algn="ctr"/>
            <a:r>
              <a:rPr lang="en-US" sz="2000" i="1" dirty="0"/>
              <a:t>Percent of All Arrests Involving Persons Under 18 in the State of Idaho: 2011-2014</a:t>
            </a:r>
          </a:p>
        </p:txBody>
      </p:sp>
      <p:sp>
        <p:nvSpPr>
          <p:cNvPr id="10" name="TextBox 9">
            <a:extLst>
              <a:ext uri="{FF2B5EF4-FFF2-40B4-BE49-F238E27FC236}">
                <a16:creationId xmlns:a16="http://schemas.microsoft.com/office/drawing/2014/main" id="{78CDCA0C-802D-402C-87C7-1B1552B2A30B}"/>
              </a:ext>
            </a:extLst>
          </p:cNvPr>
          <p:cNvSpPr txBox="1"/>
          <p:nvPr/>
        </p:nvSpPr>
        <p:spPr>
          <a:xfrm>
            <a:off x="414690" y="6042991"/>
            <a:ext cx="8287298" cy="646331"/>
          </a:xfrm>
          <a:prstGeom prst="rect">
            <a:avLst/>
          </a:prstGeom>
          <a:noFill/>
        </p:spPr>
        <p:txBody>
          <a:bodyPr wrap="square" rtlCol="0">
            <a:spAutoFit/>
          </a:bodyPr>
          <a:lstStyle/>
          <a:p>
            <a:r>
              <a:rPr lang="en-US" i="1" dirty="0"/>
              <a:t>Source: Adapted from </a:t>
            </a:r>
            <a:r>
              <a:rPr lang="en-US" i="1" dirty="0" err="1"/>
              <a:t>Puzzanchera</a:t>
            </a:r>
            <a:r>
              <a:rPr lang="en-US" i="1" dirty="0"/>
              <a:t> &amp; Kang, Easy Access to FBI Arrest Statistics 1994-2014 </a:t>
            </a:r>
          </a:p>
        </p:txBody>
      </p:sp>
      <p:graphicFrame>
        <p:nvGraphicFramePr>
          <p:cNvPr id="3" name="Table 2">
            <a:extLst>
              <a:ext uri="{FF2B5EF4-FFF2-40B4-BE49-F238E27FC236}">
                <a16:creationId xmlns:a16="http://schemas.microsoft.com/office/drawing/2014/main" id="{7CB05B1E-9A4D-4BEF-98FE-4267FCFA587C}"/>
              </a:ext>
            </a:extLst>
          </p:cNvPr>
          <p:cNvGraphicFramePr>
            <a:graphicFrameLocks noGrp="1"/>
          </p:cNvGraphicFramePr>
          <p:nvPr>
            <p:extLst>
              <p:ext uri="{D42A27DB-BD31-4B8C-83A1-F6EECF244321}">
                <p14:modId xmlns:p14="http://schemas.microsoft.com/office/powerpoint/2010/main" val="3857685349"/>
              </p:ext>
            </p:extLst>
          </p:nvPr>
        </p:nvGraphicFramePr>
        <p:xfrm>
          <a:off x="569844" y="2676937"/>
          <a:ext cx="8083826" cy="3167272"/>
        </p:xfrm>
        <a:graphic>
          <a:graphicData uri="http://schemas.openxmlformats.org/drawingml/2006/table">
            <a:tbl>
              <a:tblPr firstRow="1" firstCol="1" bandRow="1"/>
              <a:tblGrid>
                <a:gridCol w="2770387">
                  <a:extLst>
                    <a:ext uri="{9D8B030D-6E8A-4147-A177-3AD203B41FA5}">
                      <a16:colId xmlns:a16="http://schemas.microsoft.com/office/drawing/2014/main" val="2590453677"/>
                    </a:ext>
                  </a:extLst>
                </a:gridCol>
                <a:gridCol w="1164799">
                  <a:extLst>
                    <a:ext uri="{9D8B030D-6E8A-4147-A177-3AD203B41FA5}">
                      <a16:colId xmlns:a16="http://schemas.microsoft.com/office/drawing/2014/main" val="809553801"/>
                    </a:ext>
                  </a:extLst>
                </a:gridCol>
                <a:gridCol w="1128898">
                  <a:extLst>
                    <a:ext uri="{9D8B030D-6E8A-4147-A177-3AD203B41FA5}">
                      <a16:colId xmlns:a16="http://schemas.microsoft.com/office/drawing/2014/main" val="1759030563"/>
                    </a:ext>
                  </a:extLst>
                </a:gridCol>
                <a:gridCol w="1141862">
                  <a:extLst>
                    <a:ext uri="{9D8B030D-6E8A-4147-A177-3AD203B41FA5}">
                      <a16:colId xmlns:a16="http://schemas.microsoft.com/office/drawing/2014/main" val="4161840608"/>
                    </a:ext>
                  </a:extLst>
                </a:gridCol>
                <a:gridCol w="1877880">
                  <a:extLst>
                    <a:ext uri="{9D8B030D-6E8A-4147-A177-3AD203B41FA5}">
                      <a16:colId xmlns:a16="http://schemas.microsoft.com/office/drawing/2014/main" val="1109542168"/>
                    </a:ext>
                  </a:extLst>
                </a:gridCol>
              </a:tblGrid>
              <a:tr h="791818">
                <a:tc>
                  <a:txBody>
                    <a:bodyPr/>
                    <a:lstStyle/>
                    <a:p>
                      <a:pPr marL="0" marR="0" algn="ctr">
                        <a:spcBef>
                          <a:spcPts val="0"/>
                        </a:spcBef>
                        <a:spcAft>
                          <a:spcPts val="0"/>
                        </a:spcAf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Type of Crime</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2011</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2013</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2014</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7892960"/>
                  </a:ext>
                </a:extLst>
              </a:tr>
              <a:tr h="791818">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Robbery</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12.6%</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17%</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11.9%</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11%</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095331"/>
                  </a:ext>
                </a:extLst>
              </a:tr>
              <a:tr h="791818">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Motor Vehicle Theft</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38.2%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36.7%</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42.2%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39.5%</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1667977"/>
                  </a:ext>
                </a:extLst>
              </a:tr>
              <a:tr h="791818">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Stolen Property</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19.4%</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21%</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12.5%</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15.2%</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539908"/>
                  </a:ext>
                </a:extLst>
              </a:tr>
            </a:tbl>
          </a:graphicData>
        </a:graphic>
      </p:graphicFrame>
      <p:sp>
        <p:nvSpPr>
          <p:cNvPr id="4" name="Slide Number Placeholder 3">
            <a:extLst>
              <a:ext uri="{FF2B5EF4-FFF2-40B4-BE49-F238E27FC236}">
                <a16:creationId xmlns:a16="http://schemas.microsoft.com/office/drawing/2014/main" id="{E7DD6E7C-42A0-4E60-A448-740648937C49}"/>
              </a:ext>
            </a:extLst>
          </p:cNvPr>
          <p:cNvSpPr>
            <a:spLocks noGrp="1"/>
          </p:cNvSpPr>
          <p:nvPr>
            <p:ph type="sldNum" sz="quarter" idx="12"/>
          </p:nvPr>
        </p:nvSpPr>
        <p:spPr/>
        <p:txBody>
          <a:bodyPr/>
          <a:lstStyle/>
          <a:p>
            <a:fld id="{FD8E1D23-4DED-714B-AFDC-138960B063F0}" type="slidenum">
              <a:rPr lang="en-US" smtClean="0"/>
              <a:t>25</a:t>
            </a:fld>
            <a:endParaRPr lang="en-US"/>
          </a:p>
        </p:txBody>
      </p:sp>
      <p:sp>
        <p:nvSpPr>
          <p:cNvPr id="11" name="TextBox 10">
            <a:extLst>
              <a:ext uri="{FF2B5EF4-FFF2-40B4-BE49-F238E27FC236}">
                <a16:creationId xmlns:a16="http://schemas.microsoft.com/office/drawing/2014/main" id="{32C5E2A9-F2DC-4647-87D3-E9CD8EA52E26}"/>
              </a:ext>
            </a:extLst>
          </p:cNvPr>
          <p:cNvSpPr txBox="1"/>
          <p:nvPr/>
        </p:nvSpPr>
        <p:spPr>
          <a:xfrm>
            <a:off x="361681" y="1379334"/>
            <a:ext cx="8447142" cy="430887"/>
          </a:xfrm>
          <a:prstGeom prst="rect">
            <a:avLst/>
          </a:prstGeom>
          <a:noFill/>
        </p:spPr>
        <p:txBody>
          <a:bodyPr wrap="square" rtlCol="0">
            <a:spAutoFit/>
          </a:bodyPr>
          <a:lstStyle/>
          <a:p>
            <a:r>
              <a:rPr lang="en-US" sz="2200" b="1" dirty="0"/>
              <a:t>A. Assessing the General Deterrent of Judicial Waiver (cont.)</a:t>
            </a:r>
          </a:p>
        </p:txBody>
      </p:sp>
    </p:spTree>
    <p:extLst>
      <p:ext uri="{BB962C8B-B14F-4D97-AF65-F5344CB8AC3E}">
        <p14:creationId xmlns:p14="http://schemas.microsoft.com/office/powerpoint/2010/main" val="1207087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89" y="158909"/>
            <a:ext cx="8287299" cy="914518"/>
          </a:xfrm>
        </p:spPr>
        <p:txBody>
          <a:bodyPr/>
          <a:lstStyle/>
          <a:p>
            <a:pPr algn="l"/>
            <a:r>
              <a:rPr lang="en-US" sz="2300" b="1" dirty="0"/>
              <a:t>IV. Is Judicial Waiver an Effective Deterrent Tool against Juvenile Delinquency?</a:t>
            </a:r>
          </a:p>
        </p:txBody>
      </p:sp>
      <p:sp>
        <p:nvSpPr>
          <p:cNvPr id="9" name="TextBox 8">
            <a:extLst>
              <a:ext uri="{FF2B5EF4-FFF2-40B4-BE49-F238E27FC236}">
                <a16:creationId xmlns:a16="http://schemas.microsoft.com/office/drawing/2014/main" id="{D7FEB8FC-F037-4336-BC10-A04F09F1E88E}"/>
              </a:ext>
            </a:extLst>
          </p:cNvPr>
          <p:cNvSpPr txBox="1"/>
          <p:nvPr/>
        </p:nvSpPr>
        <p:spPr>
          <a:xfrm>
            <a:off x="352302" y="1999203"/>
            <a:ext cx="8517275" cy="707886"/>
          </a:xfrm>
          <a:prstGeom prst="rect">
            <a:avLst/>
          </a:prstGeom>
          <a:noFill/>
        </p:spPr>
        <p:txBody>
          <a:bodyPr wrap="square" rtlCol="0">
            <a:spAutoFit/>
          </a:bodyPr>
          <a:lstStyle/>
          <a:p>
            <a:pPr algn="ctr"/>
            <a:r>
              <a:rPr lang="en-US" sz="2000" i="1" dirty="0"/>
              <a:t>Percent of All Arrests Involving Persons Under 18 in the State of Arizona: 2011-2014</a:t>
            </a:r>
          </a:p>
        </p:txBody>
      </p:sp>
      <p:sp>
        <p:nvSpPr>
          <p:cNvPr id="10" name="TextBox 9">
            <a:extLst>
              <a:ext uri="{FF2B5EF4-FFF2-40B4-BE49-F238E27FC236}">
                <a16:creationId xmlns:a16="http://schemas.microsoft.com/office/drawing/2014/main" id="{78CDCA0C-802D-402C-87C7-1B1552B2A30B}"/>
              </a:ext>
            </a:extLst>
          </p:cNvPr>
          <p:cNvSpPr txBox="1"/>
          <p:nvPr/>
        </p:nvSpPr>
        <p:spPr>
          <a:xfrm>
            <a:off x="414690" y="6042991"/>
            <a:ext cx="8287298" cy="646331"/>
          </a:xfrm>
          <a:prstGeom prst="rect">
            <a:avLst/>
          </a:prstGeom>
          <a:noFill/>
        </p:spPr>
        <p:txBody>
          <a:bodyPr wrap="square" rtlCol="0">
            <a:spAutoFit/>
          </a:bodyPr>
          <a:lstStyle/>
          <a:p>
            <a:r>
              <a:rPr lang="en-US" i="1" dirty="0"/>
              <a:t>Source: Adapted from </a:t>
            </a:r>
            <a:r>
              <a:rPr lang="en-US" i="1" dirty="0" err="1"/>
              <a:t>Puzzanchera</a:t>
            </a:r>
            <a:r>
              <a:rPr lang="en-US" i="1" dirty="0"/>
              <a:t> &amp; Kang, Easy Access to FBI Arrest Statistics 1994-2014 </a:t>
            </a:r>
          </a:p>
        </p:txBody>
      </p:sp>
      <p:graphicFrame>
        <p:nvGraphicFramePr>
          <p:cNvPr id="4" name="Table 3">
            <a:extLst>
              <a:ext uri="{FF2B5EF4-FFF2-40B4-BE49-F238E27FC236}">
                <a16:creationId xmlns:a16="http://schemas.microsoft.com/office/drawing/2014/main" id="{D33A2C8D-062B-480E-9A9A-12EFF1FCC02B}"/>
              </a:ext>
            </a:extLst>
          </p:cNvPr>
          <p:cNvGraphicFramePr>
            <a:graphicFrameLocks noGrp="1"/>
          </p:cNvGraphicFramePr>
          <p:nvPr>
            <p:extLst>
              <p:ext uri="{D42A27DB-BD31-4B8C-83A1-F6EECF244321}">
                <p14:modId xmlns:p14="http://schemas.microsoft.com/office/powerpoint/2010/main" val="2004606771"/>
              </p:ext>
            </p:extLst>
          </p:nvPr>
        </p:nvGraphicFramePr>
        <p:xfrm>
          <a:off x="556591" y="2902226"/>
          <a:ext cx="7871792" cy="3049989"/>
        </p:xfrm>
        <a:graphic>
          <a:graphicData uri="http://schemas.openxmlformats.org/drawingml/2006/table">
            <a:tbl>
              <a:tblPr firstRow="1" firstCol="1" bandRow="1"/>
              <a:tblGrid>
                <a:gridCol w="2670066">
                  <a:extLst>
                    <a:ext uri="{9D8B030D-6E8A-4147-A177-3AD203B41FA5}">
                      <a16:colId xmlns:a16="http://schemas.microsoft.com/office/drawing/2014/main" val="685295237"/>
                    </a:ext>
                  </a:extLst>
                </a:gridCol>
                <a:gridCol w="1395585">
                  <a:extLst>
                    <a:ext uri="{9D8B030D-6E8A-4147-A177-3AD203B41FA5}">
                      <a16:colId xmlns:a16="http://schemas.microsoft.com/office/drawing/2014/main" val="3144945243"/>
                    </a:ext>
                  </a:extLst>
                </a:gridCol>
                <a:gridCol w="1211045">
                  <a:extLst>
                    <a:ext uri="{9D8B030D-6E8A-4147-A177-3AD203B41FA5}">
                      <a16:colId xmlns:a16="http://schemas.microsoft.com/office/drawing/2014/main" val="3632955464"/>
                    </a:ext>
                  </a:extLst>
                </a:gridCol>
                <a:gridCol w="1211045">
                  <a:extLst>
                    <a:ext uri="{9D8B030D-6E8A-4147-A177-3AD203B41FA5}">
                      <a16:colId xmlns:a16="http://schemas.microsoft.com/office/drawing/2014/main" val="147386725"/>
                    </a:ext>
                  </a:extLst>
                </a:gridCol>
                <a:gridCol w="1384051">
                  <a:extLst>
                    <a:ext uri="{9D8B030D-6E8A-4147-A177-3AD203B41FA5}">
                      <a16:colId xmlns:a16="http://schemas.microsoft.com/office/drawing/2014/main" val="2687863344"/>
                    </a:ext>
                  </a:extLst>
                </a:gridCol>
              </a:tblGrid>
              <a:tr h="443286">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Type of Crime</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2011</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2013</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b="1">
                          <a:effectLst/>
                          <a:latin typeface="Times New Roman" panose="02020603050405020304" pitchFamily="18" charset="0"/>
                          <a:ea typeface="Calibri" panose="020F0502020204030204" pitchFamily="34" charset="0"/>
                          <a:cs typeface="Times New Roman" panose="02020603050405020304" pitchFamily="18" charset="0"/>
                        </a:rPr>
                        <a:t>2014</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6579270"/>
                  </a:ext>
                </a:extLst>
              </a:tr>
              <a:tr h="805070">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Robbery</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15.1%</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15.2%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14.8%</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13.8%</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8568837"/>
                  </a:ext>
                </a:extLst>
              </a:tr>
              <a:tr h="805070">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Motor Vehicle Theft</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20.8%</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18.5%</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18.8%</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17.7%</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668263"/>
                  </a:ext>
                </a:extLst>
              </a:tr>
              <a:tr h="996563">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Stolen Property</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9.9%</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7.9%</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a:effectLst/>
                          <a:latin typeface="Times New Roman" panose="02020603050405020304" pitchFamily="18" charset="0"/>
                          <a:ea typeface="Calibri" panose="020F0502020204030204" pitchFamily="34" charset="0"/>
                          <a:cs typeface="Times New Roman" panose="02020603050405020304" pitchFamily="18" charset="0"/>
                        </a:rPr>
                        <a:t>7.2%</a:t>
                      </a:r>
                      <a:endParaRPr lang="en-US" sz="2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7%</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5665793"/>
                  </a:ext>
                </a:extLst>
              </a:tr>
            </a:tbl>
          </a:graphicData>
        </a:graphic>
      </p:graphicFrame>
      <p:sp>
        <p:nvSpPr>
          <p:cNvPr id="5" name="Slide Number Placeholder 4">
            <a:extLst>
              <a:ext uri="{FF2B5EF4-FFF2-40B4-BE49-F238E27FC236}">
                <a16:creationId xmlns:a16="http://schemas.microsoft.com/office/drawing/2014/main" id="{0028AC2A-6E38-468A-9E93-9D4A00D9940E}"/>
              </a:ext>
            </a:extLst>
          </p:cNvPr>
          <p:cNvSpPr>
            <a:spLocks noGrp="1"/>
          </p:cNvSpPr>
          <p:nvPr>
            <p:ph type="sldNum" sz="quarter" idx="12"/>
          </p:nvPr>
        </p:nvSpPr>
        <p:spPr/>
        <p:txBody>
          <a:bodyPr/>
          <a:lstStyle/>
          <a:p>
            <a:fld id="{FD8E1D23-4DED-714B-AFDC-138960B063F0}" type="slidenum">
              <a:rPr lang="en-US" smtClean="0"/>
              <a:t>26</a:t>
            </a:fld>
            <a:endParaRPr lang="en-US"/>
          </a:p>
        </p:txBody>
      </p:sp>
      <p:sp>
        <p:nvSpPr>
          <p:cNvPr id="11" name="TextBox 10">
            <a:extLst>
              <a:ext uri="{FF2B5EF4-FFF2-40B4-BE49-F238E27FC236}">
                <a16:creationId xmlns:a16="http://schemas.microsoft.com/office/drawing/2014/main" id="{E0E13C6D-3365-4706-806E-40140B2935EE}"/>
              </a:ext>
            </a:extLst>
          </p:cNvPr>
          <p:cNvSpPr txBox="1"/>
          <p:nvPr/>
        </p:nvSpPr>
        <p:spPr>
          <a:xfrm>
            <a:off x="352302" y="1352830"/>
            <a:ext cx="8536203" cy="430887"/>
          </a:xfrm>
          <a:prstGeom prst="rect">
            <a:avLst/>
          </a:prstGeom>
          <a:noFill/>
        </p:spPr>
        <p:txBody>
          <a:bodyPr wrap="square" rtlCol="0">
            <a:spAutoFit/>
          </a:bodyPr>
          <a:lstStyle/>
          <a:p>
            <a:r>
              <a:rPr lang="en-US" sz="2200" b="1" dirty="0"/>
              <a:t>A. Assessing the General Deterrent of Judicial Waiver (cont.)</a:t>
            </a:r>
          </a:p>
        </p:txBody>
      </p:sp>
    </p:spTree>
    <p:extLst>
      <p:ext uri="{BB962C8B-B14F-4D97-AF65-F5344CB8AC3E}">
        <p14:creationId xmlns:p14="http://schemas.microsoft.com/office/powerpoint/2010/main" val="729331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7FEB8FC-F037-4336-BC10-A04F09F1E88E}"/>
              </a:ext>
            </a:extLst>
          </p:cNvPr>
          <p:cNvSpPr txBox="1"/>
          <p:nvPr/>
        </p:nvSpPr>
        <p:spPr>
          <a:xfrm>
            <a:off x="181182" y="836738"/>
            <a:ext cx="4094865" cy="3785652"/>
          </a:xfrm>
          <a:prstGeom prst="rect">
            <a:avLst/>
          </a:prstGeom>
          <a:solidFill>
            <a:schemeClr val="accent4">
              <a:lumMod val="40000"/>
              <a:lumOff val="60000"/>
            </a:schemeClr>
          </a:solidFill>
        </p:spPr>
        <p:txBody>
          <a:bodyPr wrap="square" rtlCol="0">
            <a:spAutoFit/>
          </a:bodyPr>
          <a:lstStyle/>
          <a:p>
            <a:pPr algn="ctr">
              <a:spcBef>
                <a:spcPts val="600"/>
              </a:spcBef>
            </a:pPr>
            <a:r>
              <a:rPr lang="en-US" sz="2000" b="1" dirty="0"/>
              <a:t>In GA</a:t>
            </a:r>
            <a:r>
              <a:rPr lang="en-US" sz="2000" dirty="0"/>
              <a:t>, there is an increase of the % of  juvenile arrests:</a:t>
            </a:r>
          </a:p>
          <a:p>
            <a:pPr marL="285750" indent="-285750">
              <a:spcBef>
                <a:spcPts val="600"/>
              </a:spcBef>
              <a:buFont typeface="Wingdings" panose="05000000000000000000" pitchFamily="2" charset="2"/>
              <a:buChar char="q"/>
            </a:pPr>
            <a:r>
              <a:rPr lang="en-US" sz="2000" dirty="0"/>
              <a:t>For robbery: An increase from 19% in 2011 to 23% in 2014. </a:t>
            </a:r>
          </a:p>
          <a:p>
            <a:pPr marL="285750" indent="-285750">
              <a:spcBef>
                <a:spcPts val="600"/>
              </a:spcBef>
              <a:buFont typeface="Wingdings" panose="05000000000000000000" pitchFamily="2" charset="2"/>
              <a:buChar char="q"/>
            </a:pPr>
            <a:r>
              <a:rPr lang="en-US" sz="2000" dirty="0"/>
              <a:t>For motor vehicle theft: An increase from 22.1% in 2011 to 28.4% in 2014</a:t>
            </a:r>
          </a:p>
          <a:p>
            <a:pPr marL="285750" indent="-285750">
              <a:spcBef>
                <a:spcPts val="600"/>
              </a:spcBef>
              <a:buFont typeface="Wingdings" panose="05000000000000000000" pitchFamily="2" charset="2"/>
              <a:buChar char="q"/>
            </a:pPr>
            <a:r>
              <a:rPr lang="en-US" sz="2000" dirty="0"/>
              <a:t>For stolen property crime: An increase from 11.7% in 2011 to 12.9% in 2014. </a:t>
            </a:r>
          </a:p>
          <a:p>
            <a:pPr marL="285750" indent="-285750">
              <a:spcBef>
                <a:spcPts val="600"/>
              </a:spcBef>
              <a:buFont typeface="Wingdings" panose="05000000000000000000" pitchFamily="2" charset="2"/>
              <a:buChar char="q"/>
            </a:pPr>
            <a:endParaRPr lang="en-US" sz="2000" dirty="0"/>
          </a:p>
        </p:txBody>
      </p:sp>
      <p:sp>
        <p:nvSpPr>
          <p:cNvPr id="11" name="TextBox 10">
            <a:extLst>
              <a:ext uri="{FF2B5EF4-FFF2-40B4-BE49-F238E27FC236}">
                <a16:creationId xmlns:a16="http://schemas.microsoft.com/office/drawing/2014/main" id="{E0E13C6D-3365-4706-806E-40140B2935EE}"/>
              </a:ext>
            </a:extLst>
          </p:cNvPr>
          <p:cNvSpPr txBox="1"/>
          <p:nvPr/>
        </p:nvSpPr>
        <p:spPr>
          <a:xfrm>
            <a:off x="428647" y="217207"/>
            <a:ext cx="8242851" cy="400110"/>
          </a:xfrm>
          <a:prstGeom prst="rect">
            <a:avLst/>
          </a:prstGeom>
          <a:noFill/>
        </p:spPr>
        <p:txBody>
          <a:bodyPr wrap="square" rtlCol="0">
            <a:spAutoFit/>
          </a:bodyPr>
          <a:lstStyle/>
          <a:p>
            <a:r>
              <a:rPr lang="en-US" sz="2000" b="1" dirty="0"/>
              <a:t>Findings on Assessing the General Deterrent of Judicial Waive</a:t>
            </a:r>
          </a:p>
        </p:txBody>
      </p:sp>
      <p:sp>
        <p:nvSpPr>
          <p:cNvPr id="12" name="TextBox 11">
            <a:extLst>
              <a:ext uri="{FF2B5EF4-FFF2-40B4-BE49-F238E27FC236}">
                <a16:creationId xmlns:a16="http://schemas.microsoft.com/office/drawing/2014/main" id="{6D0DD611-EC60-4B24-BEF3-0AACA6F05A2A}"/>
              </a:ext>
            </a:extLst>
          </p:cNvPr>
          <p:cNvSpPr txBox="1"/>
          <p:nvPr/>
        </p:nvSpPr>
        <p:spPr>
          <a:xfrm>
            <a:off x="4423993" y="806823"/>
            <a:ext cx="4525855" cy="3831818"/>
          </a:xfrm>
          <a:prstGeom prst="rect">
            <a:avLst/>
          </a:prstGeom>
          <a:solidFill>
            <a:schemeClr val="accent5">
              <a:lumMod val="75000"/>
            </a:schemeClr>
          </a:solidFill>
        </p:spPr>
        <p:txBody>
          <a:bodyPr wrap="square" rtlCol="0">
            <a:spAutoFit/>
          </a:bodyPr>
          <a:lstStyle/>
          <a:p>
            <a:pPr algn="ctr">
              <a:spcBef>
                <a:spcPts val="600"/>
              </a:spcBef>
            </a:pPr>
            <a:r>
              <a:rPr lang="en-US" sz="1900" b="1" dirty="0"/>
              <a:t>In Idaho:</a:t>
            </a:r>
          </a:p>
          <a:p>
            <a:pPr marL="285750" indent="-285750">
              <a:spcBef>
                <a:spcPts val="600"/>
              </a:spcBef>
              <a:buFont typeface="Wingdings" panose="05000000000000000000" pitchFamily="2" charset="2"/>
              <a:buChar char="q"/>
            </a:pPr>
            <a:r>
              <a:rPr lang="en-US" sz="1900" dirty="0"/>
              <a:t>There is an increase of the % of juvenile arrests for robbery from 12% in 2011 to 19% in 2012 before decreasing to 11% in 2014. </a:t>
            </a:r>
          </a:p>
          <a:p>
            <a:pPr marL="285750" indent="-285750">
              <a:spcBef>
                <a:spcPts val="600"/>
              </a:spcBef>
              <a:buFont typeface="Wingdings" panose="05000000000000000000" pitchFamily="2" charset="2"/>
              <a:buChar char="q"/>
            </a:pPr>
            <a:r>
              <a:rPr lang="en-US" sz="1900" dirty="0"/>
              <a:t>For motor vehicle theft: An increase from 38% in 2011 to 39.5 in 2014</a:t>
            </a:r>
          </a:p>
          <a:p>
            <a:pPr marL="285750" indent="-285750">
              <a:spcBef>
                <a:spcPts val="600"/>
              </a:spcBef>
              <a:buFont typeface="Wingdings" panose="05000000000000000000" pitchFamily="2" charset="2"/>
              <a:buChar char="q"/>
            </a:pPr>
            <a:r>
              <a:rPr lang="en-US" sz="1900" dirty="0"/>
              <a:t>For stolen property crime: An increase from 19% in 2011 to 21% in 2012 before decreasing to 15% in 2014. </a:t>
            </a:r>
          </a:p>
        </p:txBody>
      </p:sp>
      <p:sp>
        <p:nvSpPr>
          <p:cNvPr id="14" name="TextBox 13">
            <a:extLst>
              <a:ext uri="{FF2B5EF4-FFF2-40B4-BE49-F238E27FC236}">
                <a16:creationId xmlns:a16="http://schemas.microsoft.com/office/drawing/2014/main" id="{66E19BC4-4197-4DEE-8A6B-F22CB79844F0}"/>
              </a:ext>
            </a:extLst>
          </p:cNvPr>
          <p:cNvSpPr txBox="1"/>
          <p:nvPr/>
        </p:nvSpPr>
        <p:spPr>
          <a:xfrm>
            <a:off x="181182" y="4718153"/>
            <a:ext cx="8768666" cy="2077492"/>
          </a:xfrm>
          <a:prstGeom prst="rect">
            <a:avLst/>
          </a:prstGeom>
          <a:solidFill>
            <a:srgbClr val="FFFF00"/>
          </a:solidFill>
        </p:spPr>
        <p:txBody>
          <a:bodyPr wrap="square" rtlCol="0">
            <a:spAutoFit/>
          </a:bodyPr>
          <a:lstStyle/>
          <a:p>
            <a:pPr algn="ctr">
              <a:spcBef>
                <a:spcPts val="600"/>
              </a:spcBef>
            </a:pPr>
            <a:r>
              <a:rPr lang="en-US" sz="1900" b="1" dirty="0"/>
              <a:t>In Arizona, </a:t>
            </a:r>
            <a:r>
              <a:rPr lang="en-US" sz="1900" dirty="0"/>
              <a:t>there is a slight decline of the % of juvenile arrests:</a:t>
            </a:r>
          </a:p>
          <a:p>
            <a:pPr marL="285750" indent="-285750">
              <a:spcBef>
                <a:spcPts val="600"/>
              </a:spcBef>
              <a:buFont typeface="Wingdings" panose="05000000000000000000" pitchFamily="2" charset="2"/>
              <a:buChar char="q"/>
            </a:pPr>
            <a:r>
              <a:rPr lang="en-US" sz="1900" dirty="0"/>
              <a:t>For robbery: A decrease  from 15.1% in 2011 to 13.8% in 2014 2014. </a:t>
            </a:r>
          </a:p>
          <a:p>
            <a:pPr marL="285750" indent="-285750">
              <a:spcBef>
                <a:spcPts val="600"/>
              </a:spcBef>
              <a:buFont typeface="Wingdings" panose="05000000000000000000" pitchFamily="2" charset="2"/>
              <a:buChar char="q"/>
            </a:pPr>
            <a:r>
              <a:rPr lang="en-US" sz="1900" dirty="0"/>
              <a:t>For motor vehicle theft: A decrease from 20.8% in 2011 to 17.7% in 2014</a:t>
            </a:r>
          </a:p>
          <a:p>
            <a:pPr marL="285750" indent="-285750">
              <a:spcBef>
                <a:spcPts val="600"/>
              </a:spcBef>
              <a:buFont typeface="Wingdings" panose="05000000000000000000" pitchFamily="2" charset="2"/>
              <a:buChar char="q"/>
            </a:pPr>
            <a:r>
              <a:rPr lang="en-US" sz="1900" dirty="0"/>
              <a:t>For stolen property crime: A decrease from 9.9 % in 2011 to 7% in 2014</a:t>
            </a:r>
          </a:p>
        </p:txBody>
      </p:sp>
    </p:spTree>
    <p:extLst>
      <p:ext uri="{BB962C8B-B14F-4D97-AF65-F5344CB8AC3E}">
        <p14:creationId xmlns:p14="http://schemas.microsoft.com/office/powerpoint/2010/main" val="762923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1437" y="1999755"/>
            <a:ext cx="8441635" cy="4467305"/>
          </a:xfrm>
        </p:spPr>
        <p:txBody>
          <a:bodyPr>
            <a:noAutofit/>
          </a:bodyPr>
          <a:lstStyle/>
          <a:p>
            <a:pPr>
              <a:spcBef>
                <a:spcPts val="1400"/>
              </a:spcBef>
              <a:buFont typeface="Wingdings" panose="05000000000000000000" pitchFamily="2" charset="2"/>
              <a:buChar char="q"/>
            </a:pPr>
            <a:r>
              <a:rPr lang="en-US" sz="2300" dirty="0">
                <a:solidFill>
                  <a:schemeClr val="tx1"/>
                </a:solidFill>
              </a:rPr>
              <a:t>In 2005, Lanza-</a:t>
            </a:r>
            <a:r>
              <a:rPr lang="en-US" sz="2300" dirty="0" err="1">
                <a:solidFill>
                  <a:schemeClr val="tx1"/>
                </a:solidFill>
              </a:rPr>
              <a:t>Kaduce</a:t>
            </a:r>
            <a:r>
              <a:rPr lang="en-US" sz="2300" dirty="0">
                <a:solidFill>
                  <a:schemeClr val="tx1"/>
                </a:solidFill>
              </a:rPr>
              <a:t> examined the recidivism rates of child offenders </a:t>
            </a:r>
            <a:r>
              <a:rPr lang="en-US" sz="2300">
                <a:solidFill>
                  <a:schemeClr val="tx1"/>
                </a:solidFill>
              </a:rPr>
              <a:t>who were transferred </a:t>
            </a:r>
            <a:r>
              <a:rPr lang="en-US" sz="2300" dirty="0">
                <a:solidFill>
                  <a:schemeClr val="tx1"/>
                </a:solidFill>
              </a:rPr>
              <a:t>to the adult criminal court and those whose cases were adjudicated at the juvenile court.  </a:t>
            </a:r>
          </a:p>
          <a:p>
            <a:pPr>
              <a:spcBef>
                <a:spcPts val="1400"/>
              </a:spcBef>
              <a:buFont typeface="Wingdings" panose="05000000000000000000" pitchFamily="2" charset="2"/>
              <a:buChar char="q"/>
            </a:pPr>
            <a:r>
              <a:rPr lang="en-US" sz="2300" dirty="0">
                <a:solidFill>
                  <a:schemeClr val="tx1"/>
                </a:solidFill>
              </a:rPr>
              <a:t>The study concerned 950 child offenders in Florida, of whom 475 were transferred to the criminal court in 1995 and 1996. </a:t>
            </a:r>
          </a:p>
          <a:p>
            <a:pPr>
              <a:spcBef>
                <a:spcPts val="1400"/>
              </a:spcBef>
              <a:buFont typeface="Wingdings" panose="05000000000000000000" pitchFamily="2" charset="2"/>
              <a:buChar char="q"/>
            </a:pPr>
            <a:r>
              <a:rPr lang="en-US" sz="2300" dirty="0">
                <a:solidFill>
                  <a:schemeClr val="tx1"/>
                </a:solidFill>
              </a:rPr>
              <a:t>And the other 475 remained in the juvenile system. </a:t>
            </a:r>
          </a:p>
          <a:p>
            <a:pPr lvl="1">
              <a:spcBef>
                <a:spcPts val="1400"/>
              </a:spcBef>
              <a:buFont typeface="Wingdings" panose="05000000000000000000" pitchFamily="2" charset="2"/>
              <a:buChar char="q"/>
            </a:pPr>
            <a:r>
              <a:rPr lang="en-US" sz="2100" dirty="0">
                <a:solidFill>
                  <a:schemeClr val="tx1"/>
                </a:solidFill>
              </a:rPr>
              <a:t>See: </a:t>
            </a:r>
            <a:r>
              <a:rPr lang="en-US" sz="2100" dirty="0" err="1">
                <a:solidFill>
                  <a:schemeClr val="tx1"/>
                </a:solidFill>
              </a:rPr>
              <a:t>Lonn</a:t>
            </a:r>
            <a:r>
              <a:rPr lang="en-US" sz="2100" dirty="0">
                <a:solidFill>
                  <a:schemeClr val="tx1"/>
                </a:solidFill>
              </a:rPr>
              <a:t> Lanza-</a:t>
            </a:r>
            <a:r>
              <a:rPr lang="en-US" sz="2100" dirty="0" err="1">
                <a:solidFill>
                  <a:schemeClr val="tx1"/>
                </a:solidFill>
              </a:rPr>
              <a:t>Kaduce</a:t>
            </a:r>
            <a:r>
              <a:rPr lang="en-US" sz="2100" dirty="0">
                <a:solidFill>
                  <a:schemeClr val="tx1"/>
                </a:solidFill>
              </a:rPr>
              <a:t> et al, </a:t>
            </a:r>
            <a:r>
              <a:rPr lang="en-US" sz="2100" i="1" dirty="0">
                <a:solidFill>
                  <a:schemeClr val="tx1"/>
                </a:solidFill>
              </a:rPr>
              <a:t>Juvenile Offenders and Adult Felony Recidivism: The Impact of Transfer</a:t>
            </a:r>
            <a:r>
              <a:rPr lang="en-US" sz="2100" dirty="0">
                <a:solidFill>
                  <a:schemeClr val="tx1"/>
                </a:solidFill>
              </a:rPr>
              <a:t>, 28 Journal of Crime and Justice (2005):59–77. </a:t>
            </a:r>
          </a:p>
        </p:txBody>
      </p:sp>
      <p:sp>
        <p:nvSpPr>
          <p:cNvPr id="5" name="Slide Number Placeholder 4">
            <a:extLst>
              <a:ext uri="{FF2B5EF4-FFF2-40B4-BE49-F238E27FC236}">
                <a16:creationId xmlns:a16="http://schemas.microsoft.com/office/drawing/2014/main" id="{BD935E44-88E5-4620-B00B-010A10C264DA}"/>
              </a:ext>
            </a:extLst>
          </p:cNvPr>
          <p:cNvSpPr>
            <a:spLocks noGrp="1"/>
          </p:cNvSpPr>
          <p:nvPr>
            <p:ph type="sldNum" sz="quarter" idx="12"/>
          </p:nvPr>
        </p:nvSpPr>
        <p:spPr/>
        <p:txBody>
          <a:bodyPr/>
          <a:lstStyle/>
          <a:p>
            <a:fld id="{FD8E1D23-4DED-714B-AFDC-138960B063F0}" type="slidenum">
              <a:rPr lang="en-US" smtClean="0"/>
              <a:t>28</a:t>
            </a:fld>
            <a:endParaRPr lang="en-US"/>
          </a:p>
        </p:txBody>
      </p:sp>
      <p:sp>
        <p:nvSpPr>
          <p:cNvPr id="8" name="Title 1">
            <a:extLst>
              <a:ext uri="{FF2B5EF4-FFF2-40B4-BE49-F238E27FC236}">
                <a16:creationId xmlns:a16="http://schemas.microsoft.com/office/drawing/2014/main" id="{F8080D61-D6AA-44D9-A175-CE66C7569256}"/>
              </a:ext>
            </a:extLst>
          </p:cNvPr>
          <p:cNvSpPr>
            <a:spLocks noGrp="1"/>
          </p:cNvSpPr>
          <p:nvPr>
            <p:ph type="title"/>
          </p:nvPr>
        </p:nvSpPr>
        <p:spPr>
          <a:xfrm>
            <a:off x="414689" y="158909"/>
            <a:ext cx="8287299" cy="914518"/>
          </a:xfrm>
        </p:spPr>
        <p:txBody>
          <a:bodyPr/>
          <a:lstStyle/>
          <a:p>
            <a:pPr algn="l"/>
            <a:r>
              <a:rPr lang="en-US" sz="2500" b="1" dirty="0"/>
              <a:t>IV. Is Judicial Waiver an Effective Deterrent Tool against Juvenile Delinquency? (cont.)</a:t>
            </a:r>
          </a:p>
        </p:txBody>
      </p:sp>
      <p:sp>
        <p:nvSpPr>
          <p:cNvPr id="9" name="TextBox 8">
            <a:extLst>
              <a:ext uri="{FF2B5EF4-FFF2-40B4-BE49-F238E27FC236}">
                <a16:creationId xmlns:a16="http://schemas.microsoft.com/office/drawing/2014/main" id="{5F1EFC24-599A-4D7E-B020-D75505167E7D}"/>
              </a:ext>
            </a:extLst>
          </p:cNvPr>
          <p:cNvSpPr txBox="1"/>
          <p:nvPr/>
        </p:nvSpPr>
        <p:spPr>
          <a:xfrm>
            <a:off x="352302" y="1352830"/>
            <a:ext cx="8349685" cy="446276"/>
          </a:xfrm>
          <a:prstGeom prst="rect">
            <a:avLst/>
          </a:prstGeom>
          <a:noFill/>
        </p:spPr>
        <p:txBody>
          <a:bodyPr wrap="square" rtlCol="0">
            <a:spAutoFit/>
          </a:bodyPr>
          <a:lstStyle/>
          <a:p>
            <a:r>
              <a:rPr lang="en-US" sz="2300" b="1" dirty="0"/>
              <a:t>B. Assessing the Specific Deterrent of Judicial Waiver</a:t>
            </a:r>
          </a:p>
        </p:txBody>
      </p:sp>
    </p:spTree>
    <p:extLst>
      <p:ext uri="{BB962C8B-B14F-4D97-AF65-F5344CB8AC3E}">
        <p14:creationId xmlns:p14="http://schemas.microsoft.com/office/powerpoint/2010/main" val="266174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305" y="957411"/>
            <a:ext cx="8557201" cy="5363878"/>
          </a:xfrm>
        </p:spPr>
        <p:txBody>
          <a:bodyPr>
            <a:noAutofit/>
          </a:bodyPr>
          <a:lstStyle/>
          <a:p>
            <a:pPr>
              <a:spcBef>
                <a:spcPts val="900"/>
              </a:spcBef>
              <a:buFont typeface="Wingdings" panose="05000000000000000000" pitchFamily="2" charset="2"/>
              <a:buChar char="q"/>
            </a:pPr>
            <a:r>
              <a:rPr lang="en-US" sz="2000" b="1" dirty="0">
                <a:solidFill>
                  <a:schemeClr val="tx1"/>
                </a:solidFill>
              </a:rPr>
              <a:t>Findings of Lanza-</a:t>
            </a:r>
            <a:r>
              <a:rPr lang="en-US" sz="2000" b="1" dirty="0" err="1">
                <a:solidFill>
                  <a:schemeClr val="tx1"/>
                </a:solidFill>
              </a:rPr>
              <a:t>Kaduce’s</a:t>
            </a:r>
            <a:r>
              <a:rPr lang="en-US" sz="2000" b="1" dirty="0">
                <a:solidFill>
                  <a:schemeClr val="tx1"/>
                </a:solidFill>
              </a:rPr>
              <a:t> research</a:t>
            </a:r>
            <a:r>
              <a:rPr lang="en-US" sz="2000" dirty="0">
                <a:solidFill>
                  <a:schemeClr val="tx1"/>
                </a:solidFill>
              </a:rPr>
              <a:t>:</a:t>
            </a:r>
          </a:p>
          <a:p>
            <a:pPr lvl="1">
              <a:spcBef>
                <a:spcPts val="900"/>
              </a:spcBef>
              <a:buFont typeface="Courier New" panose="02070309020205020404" pitchFamily="49" charset="0"/>
              <a:buChar char="o"/>
            </a:pPr>
            <a:r>
              <a:rPr lang="en-US" sz="2000" dirty="0">
                <a:solidFill>
                  <a:schemeClr val="tx1"/>
                </a:solidFill>
              </a:rPr>
              <a:t>Child offenders who were transferred to adult criminal court were significantly more likely to reoffend.  </a:t>
            </a:r>
          </a:p>
          <a:p>
            <a:pPr lvl="1">
              <a:spcBef>
                <a:spcPts val="900"/>
              </a:spcBef>
              <a:buFont typeface="Courier New" panose="02070309020205020404" pitchFamily="49" charset="0"/>
              <a:buChar char="o"/>
            </a:pPr>
            <a:r>
              <a:rPr lang="en-US" sz="2000" dirty="0">
                <a:solidFill>
                  <a:schemeClr val="tx1"/>
                </a:solidFill>
              </a:rPr>
              <a:t>Approximately 49% of the transferred child offenders reoffended, compared with 35% of child offenders retained by the juvenile court. </a:t>
            </a:r>
          </a:p>
          <a:p>
            <a:pPr lvl="1">
              <a:spcBef>
                <a:spcPts val="900"/>
              </a:spcBef>
              <a:buFont typeface="Courier New" panose="02070309020205020404" pitchFamily="49" charset="0"/>
              <a:buChar char="o"/>
            </a:pPr>
            <a:r>
              <a:rPr lang="en-US" sz="2000" dirty="0">
                <a:solidFill>
                  <a:schemeClr val="tx1"/>
                </a:solidFill>
              </a:rPr>
              <a:t>Regarding the commission of violent offenses, the survey disclosed that 24% of the transferred child offenders reoffended, compared with 16% of child offenders retained by the juvenile court.  </a:t>
            </a:r>
          </a:p>
          <a:p>
            <a:pPr lvl="1">
              <a:spcBef>
                <a:spcPts val="900"/>
              </a:spcBef>
              <a:buFont typeface="Courier New" panose="02070309020205020404" pitchFamily="49" charset="0"/>
              <a:buChar char="o"/>
            </a:pPr>
            <a:r>
              <a:rPr lang="en-US" sz="2000" dirty="0">
                <a:solidFill>
                  <a:schemeClr val="tx1"/>
                </a:solidFill>
              </a:rPr>
              <a:t>The rate of recidivisms for drug offenses was 11% for the transferred child offenders and 9% for child offenders retained by the juvenile court; </a:t>
            </a:r>
          </a:p>
          <a:p>
            <a:pPr lvl="2">
              <a:spcBef>
                <a:spcPts val="900"/>
              </a:spcBef>
              <a:buFont typeface="Wingdings" panose="05000000000000000000" pitchFamily="2" charset="2"/>
              <a:buChar char="§"/>
            </a:pPr>
            <a:r>
              <a:rPr lang="en-US" dirty="0">
                <a:solidFill>
                  <a:schemeClr val="tx1"/>
                </a:solidFill>
              </a:rPr>
              <a:t>Whereas for property offenses, the rates were 14% for transferred child offenders versus 10% for retained child offenders. </a:t>
            </a:r>
          </a:p>
        </p:txBody>
      </p:sp>
      <p:sp>
        <p:nvSpPr>
          <p:cNvPr id="7" name="Slide Number Placeholder 6">
            <a:extLst>
              <a:ext uri="{FF2B5EF4-FFF2-40B4-BE49-F238E27FC236}">
                <a16:creationId xmlns:a16="http://schemas.microsoft.com/office/drawing/2014/main" id="{07673072-D6A3-485D-B23B-806E0FCB123C}"/>
              </a:ext>
            </a:extLst>
          </p:cNvPr>
          <p:cNvSpPr>
            <a:spLocks noGrp="1"/>
          </p:cNvSpPr>
          <p:nvPr>
            <p:ph type="sldNum" sz="quarter" idx="12"/>
          </p:nvPr>
        </p:nvSpPr>
        <p:spPr/>
        <p:txBody>
          <a:bodyPr/>
          <a:lstStyle/>
          <a:p>
            <a:fld id="{FD8E1D23-4DED-714B-AFDC-138960B063F0}" type="slidenum">
              <a:rPr lang="en-US" smtClean="0"/>
              <a:t>29</a:t>
            </a:fld>
            <a:endParaRPr lang="en-US"/>
          </a:p>
        </p:txBody>
      </p:sp>
      <p:sp>
        <p:nvSpPr>
          <p:cNvPr id="8" name="TextBox 7">
            <a:extLst>
              <a:ext uri="{FF2B5EF4-FFF2-40B4-BE49-F238E27FC236}">
                <a16:creationId xmlns:a16="http://schemas.microsoft.com/office/drawing/2014/main" id="{7D972E9D-BC4E-476A-9CD7-D03D704CA2C6}"/>
              </a:ext>
            </a:extLst>
          </p:cNvPr>
          <p:cNvSpPr txBox="1"/>
          <p:nvPr/>
        </p:nvSpPr>
        <p:spPr>
          <a:xfrm>
            <a:off x="364738" y="351183"/>
            <a:ext cx="8349685" cy="446276"/>
          </a:xfrm>
          <a:prstGeom prst="rect">
            <a:avLst/>
          </a:prstGeom>
          <a:noFill/>
        </p:spPr>
        <p:txBody>
          <a:bodyPr wrap="square" rtlCol="0">
            <a:spAutoFit/>
          </a:bodyPr>
          <a:lstStyle/>
          <a:p>
            <a:r>
              <a:rPr lang="en-US" sz="2300" b="1" dirty="0"/>
              <a:t>B. Assessing the Specific Deterrent of Judicial Waiver</a:t>
            </a:r>
          </a:p>
        </p:txBody>
      </p:sp>
    </p:spTree>
    <p:extLst>
      <p:ext uri="{BB962C8B-B14F-4D97-AF65-F5344CB8AC3E}">
        <p14:creationId xmlns:p14="http://schemas.microsoft.com/office/powerpoint/2010/main" val="316190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6129" y="409360"/>
            <a:ext cx="1404731" cy="665052"/>
          </a:xfrm>
        </p:spPr>
        <p:txBody>
          <a:bodyPr/>
          <a:lstStyle/>
          <a:p>
            <a:r>
              <a:rPr lang="en-US" sz="3300" b="1" dirty="0"/>
              <a:t>Plan </a:t>
            </a:r>
          </a:p>
        </p:txBody>
      </p:sp>
      <p:sp>
        <p:nvSpPr>
          <p:cNvPr id="4" name="Oval 3">
            <a:extLst>
              <a:ext uri="{FF2B5EF4-FFF2-40B4-BE49-F238E27FC236}">
                <a16:creationId xmlns:a16="http://schemas.microsoft.com/office/drawing/2014/main" id="{C4EE4EB6-9F0E-433A-99A5-0249A77FB905}"/>
              </a:ext>
            </a:extLst>
          </p:cNvPr>
          <p:cNvSpPr/>
          <p:nvPr/>
        </p:nvSpPr>
        <p:spPr>
          <a:xfrm>
            <a:off x="344558" y="998315"/>
            <a:ext cx="3802297" cy="2486899"/>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spcBef>
                <a:spcPts val="1800"/>
              </a:spcBef>
            </a:pPr>
            <a:r>
              <a:rPr lang="en-US" sz="2400" dirty="0">
                <a:solidFill>
                  <a:schemeClr val="tx1"/>
                </a:solidFill>
              </a:rPr>
              <a:t>I. Overview of the Concept of Judicial Waiver</a:t>
            </a:r>
          </a:p>
        </p:txBody>
      </p:sp>
      <p:sp>
        <p:nvSpPr>
          <p:cNvPr id="5" name="Oval 4">
            <a:extLst>
              <a:ext uri="{FF2B5EF4-FFF2-40B4-BE49-F238E27FC236}">
                <a16:creationId xmlns:a16="http://schemas.microsoft.com/office/drawing/2014/main" id="{55BE77CF-55F9-4498-B7ED-C40C70A00855}"/>
              </a:ext>
            </a:extLst>
          </p:cNvPr>
          <p:cNvSpPr/>
          <p:nvPr/>
        </p:nvSpPr>
        <p:spPr>
          <a:xfrm>
            <a:off x="4997145" y="1202466"/>
            <a:ext cx="3802297" cy="2226534"/>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800"/>
              </a:spcBef>
            </a:pPr>
            <a:r>
              <a:rPr lang="en-US" sz="2300" dirty="0">
                <a:solidFill>
                  <a:schemeClr val="tx1"/>
                </a:solidFill>
              </a:rPr>
              <a:t>II. Analysis of the Constitutionality of the Transfer Laws in the U.S.</a:t>
            </a:r>
          </a:p>
        </p:txBody>
      </p:sp>
      <p:sp>
        <p:nvSpPr>
          <p:cNvPr id="6" name="Oval 5">
            <a:extLst>
              <a:ext uri="{FF2B5EF4-FFF2-40B4-BE49-F238E27FC236}">
                <a16:creationId xmlns:a16="http://schemas.microsoft.com/office/drawing/2014/main" id="{882ACC13-4B22-4971-9DAB-E4A9E457E342}"/>
              </a:ext>
            </a:extLst>
          </p:cNvPr>
          <p:cNvSpPr/>
          <p:nvPr/>
        </p:nvSpPr>
        <p:spPr>
          <a:xfrm>
            <a:off x="131985" y="4211405"/>
            <a:ext cx="4227441" cy="2075766"/>
          </a:xfrm>
          <a:prstGeom prst="ellipse">
            <a:avLst/>
          </a:prstGeom>
          <a:solidFill>
            <a:schemeClr val="tx2">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800"/>
              </a:spcBef>
            </a:pPr>
            <a:r>
              <a:rPr lang="en-US" sz="2200" dirty="0">
                <a:solidFill>
                  <a:schemeClr val="tx1"/>
                </a:solidFill>
              </a:rPr>
              <a:t>III. Legality of Judicial Waiver under International Law: Child Offenders' Right to be Tried by Juvenile Courts</a:t>
            </a:r>
          </a:p>
        </p:txBody>
      </p:sp>
      <p:sp>
        <p:nvSpPr>
          <p:cNvPr id="8" name="TextBox 7">
            <a:extLst>
              <a:ext uri="{FF2B5EF4-FFF2-40B4-BE49-F238E27FC236}">
                <a16:creationId xmlns:a16="http://schemas.microsoft.com/office/drawing/2014/main" id="{B2824D19-EC59-47FE-8371-C2C5CF231AC0}"/>
              </a:ext>
            </a:extLst>
          </p:cNvPr>
          <p:cNvSpPr txBox="1"/>
          <p:nvPr/>
        </p:nvSpPr>
        <p:spPr>
          <a:xfrm>
            <a:off x="3706758" y="3282956"/>
            <a:ext cx="1684102" cy="892552"/>
          </a:xfrm>
          <a:prstGeom prst="rect">
            <a:avLst/>
          </a:prstGeom>
          <a:solidFill>
            <a:srgbClr val="FFFF00"/>
          </a:solidFill>
        </p:spPr>
        <p:txBody>
          <a:bodyPr wrap="square" rtlCol="0">
            <a:spAutoFit/>
          </a:bodyPr>
          <a:lstStyle/>
          <a:p>
            <a:pPr algn="ctr"/>
            <a:r>
              <a:rPr lang="en-US" sz="2600" b="1" dirty="0"/>
              <a:t>Judicial Waiver</a:t>
            </a:r>
          </a:p>
        </p:txBody>
      </p:sp>
      <p:cxnSp>
        <p:nvCxnSpPr>
          <p:cNvPr id="12" name="Straight Connector 11">
            <a:extLst>
              <a:ext uri="{FF2B5EF4-FFF2-40B4-BE49-F238E27FC236}">
                <a16:creationId xmlns:a16="http://schemas.microsoft.com/office/drawing/2014/main" id="{DC1BCE1F-1D8B-469F-9416-CE79C34E1FE2}"/>
              </a:ext>
            </a:extLst>
          </p:cNvPr>
          <p:cNvCxnSpPr>
            <a:endCxn id="8" idx="0"/>
          </p:cNvCxnSpPr>
          <p:nvPr/>
        </p:nvCxnSpPr>
        <p:spPr>
          <a:xfrm>
            <a:off x="3986129" y="2802835"/>
            <a:ext cx="562680" cy="480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A9BA4CCB-5F63-4B93-A4ED-769A9A5F25AF}"/>
              </a:ext>
            </a:extLst>
          </p:cNvPr>
          <p:cNvCxnSpPr>
            <a:cxnSpLocks/>
          </p:cNvCxnSpPr>
          <p:nvPr/>
        </p:nvCxnSpPr>
        <p:spPr>
          <a:xfrm flipV="1">
            <a:off x="4763731" y="2751668"/>
            <a:ext cx="338356" cy="495391"/>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E48C46C4-78DB-4107-A660-A4A28EA0A900}"/>
              </a:ext>
            </a:extLst>
          </p:cNvPr>
          <p:cNvCxnSpPr>
            <a:cxnSpLocks/>
          </p:cNvCxnSpPr>
          <p:nvPr/>
        </p:nvCxnSpPr>
        <p:spPr>
          <a:xfrm>
            <a:off x="4664765" y="4175508"/>
            <a:ext cx="635255" cy="480121"/>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5C2C4A16-5560-48E4-BE48-6E95103431C6}"/>
              </a:ext>
            </a:extLst>
          </p:cNvPr>
          <p:cNvCxnSpPr>
            <a:cxnSpLocks/>
            <a:stCxn id="8" idx="2"/>
          </p:cNvCxnSpPr>
          <p:nvPr/>
        </p:nvCxnSpPr>
        <p:spPr>
          <a:xfrm flipH="1">
            <a:off x="4027273" y="4175508"/>
            <a:ext cx="521536" cy="480121"/>
          </a:xfrm>
          <a:prstGeom prst="line">
            <a:avLst/>
          </a:prstGeom>
        </p:spPr>
        <p:style>
          <a:lnRef idx="2">
            <a:schemeClr val="accent1"/>
          </a:lnRef>
          <a:fillRef idx="0">
            <a:schemeClr val="accent1"/>
          </a:fillRef>
          <a:effectRef idx="1">
            <a:schemeClr val="accent1"/>
          </a:effectRef>
          <a:fontRef idx="minor">
            <a:schemeClr val="tx1"/>
          </a:fontRef>
        </p:style>
      </p:cxnSp>
      <p:sp>
        <p:nvSpPr>
          <p:cNvPr id="32" name="Oval 31">
            <a:extLst>
              <a:ext uri="{FF2B5EF4-FFF2-40B4-BE49-F238E27FC236}">
                <a16:creationId xmlns:a16="http://schemas.microsoft.com/office/drawing/2014/main" id="{C22D7210-6505-48AA-8030-73FF89453395}"/>
              </a:ext>
            </a:extLst>
          </p:cNvPr>
          <p:cNvSpPr/>
          <p:nvPr/>
        </p:nvSpPr>
        <p:spPr>
          <a:xfrm>
            <a:off x="4878414" y="4285300"/>
            <a:ext cx="3975650" cy="2340605"/>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1800"/>
              </a:spcBef>
            </a:pPr>
            <a:endParaRPr lang="en-US" sz="2500" dirty="0">
              <a:solidFill>
                <a:schemeClr val="tx1"/>
              </a:solidFill>
            </a:endParaRPr>
          </a:p>
          <a:p>
            <a:pPr algn="ctr">
              <a:spcBef>
                <a:spcPts val="1800"/>
              </a:spcBef>
            </a:pPr>
            <a:r>
              <a:rPr lang="en-US" sz="2500" dirty="0">
                <a:solidFill>
                  <a:schemeClr val="tx1"/>
                </a:solidFill>
              </a:rPr>
              <a:t>IV. Effectiveness of the Judicial Waiver Practice</a:t>
            </a:r>
          </a:p>
          <a:p>
            <a:pPr>
              <a:spcBef>
                <a:spcPts val="1800"/>
              </a:spcBef>
            </a:pPr>
            <a:endParaRPr lang="en-US" dirty="0">
              <a:solidFill>
                <a:schemeClr val="tx1"/>
              </a:solidFill>
            </a:endParaRPr>
          </a:p>
        </p:txBody>
      </p:sp>
      <p:sp>
        <p:nvSpPr>
          <p:cNvPr id="34" name="Slide Number Placeholder 33">
            <a:extLst>
              <a:ext uri="{FF2B5EF4-FFF2-40B4-BE49-F238E27FC236}">
                <a16:creationId xmlns:a16="http://schemas.microsoft.com/office/drawing/2014/main" id="{34B72771-C5BB-4899-ACC4-1EF246847E51}"/>
              </a:ext>
            </a:extLst>
          </p:cNvPr>
          <p:cNvSpPr>
            <a:spLocks noGrp="1"/>
          </p:cNvSpPr>
          <p:nvPr>
            <p:ph type="sldNum" sz="quarter" idx="12"/>
          </p:nvPr>
        </p:nvSpPr>
        <p:spPr/>
        <p:txBody>
          <a:bodyPr/>
          <a:lstStyle/>
          <a:p>
            <a:fld id="{FD8E1D23-4DED-714B-AFDC-138960B063F0}" type="slidenum">
              <a:rPr lang="en-US" smtClean="0"/>
              <a:t>3</a:t>
            </a:fld>
            <a:endParaRPr lang="en-US"/>
          </a:p>
        </p:txBody>
      </p:sp>
    </p:spTree>
    <p:extLst>
      <p:ext uri="{BB962C8B-B14F-4D97-AF65-F5344CB8AC3E}">
        <p14:creationId xmlns:p14="http://schemas.microsoft.com/office/powerpoint/2010/main" val="162324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3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13" y="251795"/>
            <a:ext cx="8287299" cy="450575"/>
          </a:xfrm>
        </p:spPr>
        <p:txBody>
          <a:bodyPr/>
          <a:lstStyle/>
          <a:p>
            <a:r>
              <a:rPr lang="en-US" sz="2700" b="1" dirty="0"/>
              <a:t>Conclusion</a:t>
            </a:r>
          </a:p>
        </p:txBody>
      </p:sp>
      <p:sp>
        <p:nvSpPr>
          <p:cNvPr id="3" name="Content Placeholder 2"/>
          <p:cNvSpPr>
            <a:spLocks noGrp="1"/>
          </p:cNvSpPr>
          <p:nvPr>
            <p:ph idx="1"/>
          </p:nvPr>
        </p:nvSpPr>
        <p:spPr>
          <a:xfrm>
            <a:off x="459135" y="795017"/>
            <a:ext cx="8287300" cy="5758180"/>
          </a:xfrm>
        </p:spPr>
        <p:txBody>
          <a:bodyPr>
            <a:noAutofit/>
          </a:bodyPr>
          <a:lstStyle/>
          <a:p>
            <a:pPr>
              <a:spcBef>
                <a:spcPts val="1400"/>
              </a:spcBef>
              <a:buFont typeface="Wingdings" panose="05000000000000000000" pitchFamily="2" charset="2"/>
              <a:buChar char="q"/>
            </a:pPr>
            <a:r>
              <a:rPr lang="en-US" sz="2000" dirty="0">
                <a:solidFill>
                  <a:schemeClr val="tx1"/>
                </a:solidFill>
              </a:rPr>
              <a:t>Judicial waiver is an ineffective practice:</a:t>
            </a:r>
          </a:p>
          <a:p>
            <a:pPr lvl="1">
              <a:spcBef>
                <a:spcPts val="1400"/>
              </a:spcBef>
              <a:buFont typeface="Courier New" panose="02070309020205020404" pitchFamily="49" charset="0"/>
              <a:buChar char="o"/>
            </a:pPr>
            <a:r>
              <a:rPr lang="en-US" sz="2000" dirty="0">
                <a:solidFill>
                  <a:schemeClr val="tx1"/>
                </a:solidFill>
              </a:rPr>
              <a:t>Its deterrent virtue against youth recidivism and juvenile violent crimes is unproven. </a:t>
            </a:r>
          </a:p>
          <a:p>
            <a:pPr lvl="1">
              <a:spcBef>
                <a:spcPts val="1400"/>
              </a:spcBef>
              <a:buFont typeface="Courier New" panose="02070309020205020404" pitchFamily="49" charset="0"/>
              <a:buChar char="o"/>
            </a:pPr>
            <a:r>
              <a:rPr lang="en-US" sz="2000" dirty="0">
                <a:solidFill>
                  <a:schemeClr val="tx1"/>
                </a:solidFill>
              </a:rPr>
              <a:t>Recidivism rates are lower for child offenders tried in juvenile court than for those who are transferred to adult criminal court. </a:t>
            </a:r>
          </a:p>
          <a:p>
            <a:pPr>
              <a:spcBef>
                <a:spcPts val="1400"/>
              </a:spcBef>
              <a:buFont typeface="Wingdings" panose="05000000000000000000" pitchFamily="2" charset="2"/>
              <a:buChar char="q"/>
            </a:pPr>
            <a:r>
              <a:rPr lang="en-US" sz="2000" dirty="0">
                <a:solidFill>
                  <a:schemeClr val="tx1"/>
                </a:solidFill>
              </a:rPr>
              <a:t>The right to a competent court is one of the components of the right to a fair trial. It is also part of the customary international law that should be enforced by all nations (including the USA). </a:t>
            </a:r>
          </a:p>
          <a:p>
            <a:pPr>
              <a:spcBef>
                <a:spcPts val="1400"/>
              </a:spcBef>
              <a:buFont typeface="Wingdings" panose="05000000000000000000" pitchFamily="2" charset="2"/>
              <a:buChar char="q"/>
            </a:pPr>
            <a:r>
              <a:rPr lang="en-US" sz="2000" dirty="0">
                <a:solidFill>
                  <a:schemeClr val="tx1"/>
                </a:solidFill>
              </a:rPr>
              <a:t> Recommendations:</a:t>
            </a:r>
          </a:p>
          <a:p>
            <a:pPr lvl="1">
              <a:spcBef>
                <a:spcPts val="1400"/>
              </a:spcBef>
              <a:buFont typeface="Courier New" panose="02070309020205020404" pitchFamily="49" charset="0"/>
              <a:buChar char="o"/>
            </a:pPr>
            <a:r>
              <a:rPr lang="en-US" sz="2000" dirty="0">
                <a:solidFill>
                  <a:schemeClr val="tx1"/>
                </a:solidFill>
              </a:rPr>
              <a:t>Restoration of the full jurisdiction of the juvenile court over all child offenses </a:t>
            </a:r>
          </a:p>
          <a:p>
            <a:pPr lvl="1">
              <a:spcBef>
                <a:spcPts val="1400"/>
              </a:spcBef>
              <a:buFont typeface="Courier New" panose="02070309020205020404" pitchFamily="49" charset="0"/>
              <a:buChar char="o"/>
            </a:pPr>
            <a:r>
              <a:rPr lang="en-US" sz="2000" dirty="0">
                <a:solidFill>
                  <a:schemeClr val="tx1"/>
                </a:solidFill>
              </a:rPr>
              <a:t>Reversal of the judicial waiver laws because of their failure of ensuring children’s right to a competent and specialized system.</a:t>
            </a:r>
          </a:p>
        </p:txBody>
      </p:sp>
      <p:sp>
        <p:nvSpPr>
          <p:cNvPr id="4" name="Slide Number Placeholder 3">
            <a:extLst>
              <a:ext uri="{FF2B5EF4-FFF2-40B4-BE49-F238E27FC236}">
                <a16:creationId xmlns:a16="http://schemas.microsoft.com/office/drawing/2014/main" id="{46025FDA-53F4-4411-89FE-84DF02BAE7FD}"/>
              </a:ext>
            </a:extLst>
          </p:cNvPr>
          <p:cNvSpPr>
            <a:spLocks noGrp="1"/>
          </p:cNvSpPr>
          <p:nvPr>
            <p:ph type="sldNum" sz="quarter" idx="12"/>
          </p:nvPr>
        </p:nvSpPr>
        <p:spPr/>
        <p:txBody>
          <a:bodyPr/>
          <a:lstStyle/>
          <a:p>
            <a:fld id="{FD8E1D23-4DED-714B-AFDC-138960B063F0}" type="slidenum">
              <a:rPr lang="en-US" smtClean="0"/>
              <a:t>30</a:t>
            </a:fld>
            <a:endParaRPr lang="en-US"/>
          </a:p>
        </p:txBody>
      </p:sp>
    </p:spTree>
    <p:extLst>
      <p:ext uri="{BB962C8B-B14F-4D97-AF65-F5344CB8AC3E}">
        <p14:creationId xmlns:p14="http://schemas.microsoft.com/office/powerpoint/2010/main" val="2441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7529" y="2967335"/>
            <a:ext cx="7993531" cy="677108"/>
          </a:xfrm>
          <a:prstGeom prst="rect">
            <a:avLst/>
          </a:prstGeom>
        </p:spPr>
        <p:txBody>
          <a:bodyPr wrap="square">
            <a:spAutoFit/>
          </a:bodyPr>
          <a:lstStyle/>
          <a:p>
            <a:pPr algn="ctr"/>
            <a:r>
              <a:rPr lang="en-US" sz="3800" b="1">
                <a:solidFill>
                  <a:schemeClr val="tx2">
                    <a:lumMod val="50000"/>
                    <a:lumOff val="50000"/>
                  </a:schemeClr>
                </a:solidFill>
              </a:rPr>
              <a:t>Thank You</a:t>
            </a:r>
            <a:endParaRPr lang="en-US" sz="3800">
              <a:solidFill>
                <a:schemeClr val="tx2">
                  <a:lumMod val="50000"/>
                  <a:lumOff val="50000"/>
                </a:schemeClr>
              </a:solidFill>
            </a:endParaRPr>
          </a:p>
        </p:txBody>
      </p:sp>
      <p:sp>
        <p:nvSpPr>
          <p:cNvPr id="2" name="Slide Number Placeholder 1">
            <a:extLst>
              <a:ext uri="{FF2B5EF4-FFF2-40B4-BE49-F238E27FC236}">
                <a16:creationId xmlns:a16="http://schemas.microsoft.com/office/drawing/2014/main" id="{CC79E2AE-359F-417D-AA19-6714C103D245}"/>
              </a:ext>
            </a:extLst>
          </p:cNvPr>
          <p:cNvSpPr>
            <a:spLocks noGrp="1"/>
          </p:cNvSpPr>
          <p:nvPr>
            <p:ph type="sldNum" sz="quarter" idx="12"/>
          </p:nvPr>
        </p:nvSpPr>
        <p:spPr/>
        <p:txBody>
          <a:bodyPr/>
          <a:lstStyle/>
          <a:p>
            <a:fld id="{FD8E1D23-4DED-714B-AFDC-138960B063F0}" type="slidenum">
              <a:rPr lang="en-US" smtClean="0"/>
              <a:t>31</a:t>
            </a:fld>
            <a:endParaRPr lang="en-US"/>
          </a:p>
        </p:txBody>
      </p:sp>
    </p:spTree>
    <p:extLst>
      <p:ext uri="{BB962C8B-B14F-4D97-AF65-F5344CB8AC3E}">
        <p14:creationId xmlns:p14="http://schemas.microsoft.com/office/powerpoint/2010/main" val="250800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291546"/>
            <a:ext cx="8616145" cy="596348"/>
          </a:xfrm>
        </p:spPr>
        <p:txBody>
          <a:bodyPr/>
          <a:lstStyle/>
          <a:p>
            <a:pPr algn="l"/>
            <a:br>
              <a:rPr lang="en-US" sz="2800" b="1" dirty="0"/>
            </a:br>
            <a:br>
              <a:rPr lang="en-US" sz="2800" b="1" dirty="0"/>
            </a:br>
            <a:br>
              <a:rPr lang="en-US" sz="2800" b="1" dirty="0"/>
            </a:br>
            <a:br>
              <a:rPr lang="en-US" sz="2800" b="1" dirty="0"/>
            </a:br>
            <a:br>
              <a:rPr lang="en-US" sz="2800" b="1" dirty="0"/>
            </a:br>
            <a:r>
              <a:rPr lang="en-US" sz="2800" b="1" dirty="0"/>
              <a:t>I. Overview of the Concept of Judicial Waiver</a:t>
            </a:r>
          </a:p>
        </p:txBody>
      </p:sp>
      <p:sp>
        <p:nvSpPr>
          <p:cNvPr id="3" name="Content Placeholder 2"/>
          <p:cNvSpPr>
            <a:spLocks noGrp="1"/>
          </p:cNvSpPr>
          <p:nvPr>
            <p:ph idx="1"/>
          </p:nvPr>
        </p:nvSpPr>
        <p:spPr>
          <a:xfrm>
            <a:off x="432633" y="1073304"/>
            <a:ext cx="8128272" cy="5493149"/>
          </a:xfrm>
        </p:spPr>
        <p:txBody>
          <a:bodyPr>
            <a:noAutofit/>
          </a:bodyPr>
          <a:lstStyle/>
          <a:p>
            <a:pPr>
              <a:spcBef>
                <a:spcPts val="1800"/>
              </a:spcBef>
              <a:buFont typeface="Wingdings" panose="05000000000000000000" pitchFamily="2" charset="2"/>
              <a:buChar char="q"/>
            </a:pPr>
            <a:r>
              <a:rPr lang="en-US" sz="2500" dirty="0">
                <a:solidFill>
                  <a:schemeClr val="tx1"/>
                </a:solidFill>
              </a:rPr>
              <a:t>In the 1970s and 1980s: rise in the rate of juvenile violent crimes in the U.S.  </a:t>
            </a:r>
          </a:p>
          <a:p>
            <a:pPr>
              <a:spcBef>
                <a:spcPts val="1800"/>
              </a:spcBef>
              <a:buFont typeface="Wingdings" panose="05000000000000000000" pitchFamily="2" charset="2"/>
              <a:buChar char="q"/>
            </a:pPr>
            <a:r>
              <a:rPr lang="en-US" sz="2500" dirty="0">
                <a:solidFill>
                  <a:schemeClr val="tx1"/>
                </a:solidFill>
              </a:rPr>
              <a:t>Most states adopted a “get tough” approach as a response against juvenile delinquency:</a:t>
            </a:r>
          </a:p>
          <a:p>
            <a:pPr lvl="1">
              <a:spcBef>
                <a:spcPts val="1800"/>
              </a:spcBef>
              <a:buFont typeface="Wingdings" panose="05000000000000000000" pitchFamily="2" charset="2"/>
              <a:buChar char="q"/>
            </a:pPr>
            <a:r>
              <a:rPr lang="en-US" sz="2500" dirty="0">
                <a:solidFill>
                  <a:schemeClr val="tx1"/>
                </a:solidFill>
              </a:rPr>
              <a:t>Consisting of implementing the practice of “judicial waiver” </a:t>
            </a:r>
          </a:p>
          <a:p>
            <a:pPr lvl="1">
              <a:spcBef>
                <a:spcPts val="1800"/>
              </a:spcBef>
              <a:buFont typeface="Wingdings" panose="05000000000000000000" pitchFamily="2" charset="2"/>
              <a:buChar char="q"/>
            </a:pPr>
            <a:r>
              <a:rPr lang="en-US" sz="2500" dirty="0">
                <a:solidFill>
                  <a:schemeClr val="tx1"/>
                </a:solidFill>
              </a:rPr>
              <a:t>A procedure in which child offenders are transferred from the juvenile court to the adult criminal court for prosecution and sentencing</a:t>
            </a:r>
          </a:p>
          <a:p>
            <a:pPr>
              <a:spcBef>
                <a:spcPts val="1800"/>
              </a:spcBef>
              <a:buFont typeface="Wingdings" panose="05000000000000000000" pitchFamily="2" charset="2"/>
              <a:buChar char="q"/>
            </a:pPr>
            <a:r>
              <a:rPr lang="en-US" sz="2500" dirty="0">
                <a:solidFill>
                  <a:schemeClr val="tx1"/>
                </a:solidFill>
              </a:rPr>
              <a:t>Today, all states within the U.S have judicial waiver laws</a:t>
            </a:r>
          </a:p>
          <a:p>
            <a:pPr algn="just">
              <a:spcBef>
                <a:spcPts val="1800"/>
              </a:spcBef>
              <a:buFont typeface="Wingdings" panose="05000000000000000000" pitchFamily="2" charset="2"/>
              <a:buChar char="q"/>
            </a:pPr>
            <a:endParaRPr lang="en-US" sz="2500" dirty="0">
              <a:solidFill>
                <a:schemeClr val="tx1"/>
              </a:solidFill>
            </a:endParaRPr>
          </a:p>
        </p:txBody>
      </p:sp>
      <p:sp>
        <p:nvSpPr>
          <p:cNvPr id="4" name="Slide Number Placeholder 3">
            <a:extLst>
              <a:ext uri="{FF2B5EF4-FFF2-40B4-BE49-F238E27FC236}">
                <a16:creationId xmlns:a16="http://schemas.microsoft.com/office/drawing/2014/main" id="{C4DB3BD4-E202-4218-A37D-0FD91C84CD9C}"/>
              </a:ext>
            </a:extLst>
          </p:cNvPr>
          <p:cNvSpPr>
            <a:spLocks noGrp="1"/>
          </p:cNvSpPr>
          <p:nvPr>
            <p:ph type="sldNum" sz="quarter" idx="12"/>
          </p:nvPr>
        </p:nvSpPr>
        <p:spPr/>
        <p:txBody>
          <a:bodyPr/>
          <a:lstStyle/>
          <a:p>
            <a:fld id="{FD8E1D23-4DED-714B-AFDC-138960B063F0}" type="slidenum">
              <a:rPr lang="en-US" smtClean="0"/>
              <a:t>4</a:t>
            </a:fld>
            <a:endParaRPr lang="en-US"/>
          </a:p>
        </p:txBody>
      </p:sp>
    </p:spTree>
    <p:extLst>
      <p:ext uri="{BB962C8B-B14F-4D97-AF65-F5344CB8AC3E}">
        <p14:creationId xmlns:p14="http://schemas.microsoft.com/office/powerpoint/2010/main" val="351900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291546"/>
            <a:ext cx="8616145" cy="596348"/>
          </a:xfrm>
        </p:spPr>
        <p:txBody>
          <a:bodyPr/>
          <a:lstStyle/>
          <a:p>
            <a:pPr algn="l"/>
            <a:br>
              <a:rPr lang="en-US" sz="2600" b="1" dirty="0"/>
            </a:br>
            <a:br>
              <a:rPr lang="en-US" sz="2600" b="1" dirty="0"/>
            </a:br>
            <a:br>
              <a:rPr lang="en-US" sz="2600" b="1" dirty="0"/>
            </a:br>
            <a:br>
              <a:rPr lang="en-US" sz="2600" b="1" dirty="0"/>
            </a:br>
            <a:br>
              <a:rPr lang="en-US" sz="2600" b="1" dirty="0"/>
            </a:br>
            <a:r>
              <a:rPr lang="en-US" sz="2600" b="1" dirty="0"/>
              <a:t>I. Overview of the Concept of Judicial Waiver (cont.)</a:t>
            </a:r>
          </a:p>
        </p:txBody>
      </p:sp>
      <p:sp>
        <p:nvSpPr>
          <p:cNvPr id="3" name="Content Placeholder 2"/>
          <p:cNvSpPr>
            <a:spLocks noGrp="1"/>
          </p:cNvSpPr>
          <p:nvPr>
            <p:ph idx="1"/>
          </p:nvPr>
        </p:nvSpPr>
        <p:spPr>
          <a:xfrm>
            <a:off x="406128" y="1073304"/>
            <a:ext cx="8486082" cy="5493149"/>
          </a:xfrm>
        </p:spPr>
        <p:txBody>
          <a:bodyPr>
            <a:noAutofit/>
          </a:bodyPr>
          <a:lstStyle/>
          <a:p>
            <a:pPr marL="0" indent="0">
              <a:spcBef>
                <a:spcPts val="1800"/>
              </a:spcBef>
              <a:buNone/>
            </a:pPr>
            <a:r>
              <a:rPr lang="en-US" sz="2250" b="1" dirty="0">
                <a:solidFill>
                  <a:schemeClr val="tx1"/>
                </a:solidFill>
              </a:rPr>
              <a:t>Who is a child? Who is a child concerned by judicial waiver?</a:t>
            </a:r>
          </a:p>
          <a:p>
            <a:pPr>
              <a:spcBef>
                <a:spcPts val="1800"/>
              </a:spcBef>
              <a:buFont typeface="Wingdings" panose="05000000000000000000" pitchFamily="2" charset="2"/>
              <a:buChar char="q"/>
            </a:pPr>
            <a:r>
              <a:rPr lang="en-US" sz="2250" dirty="0">
                <a:solidFill>
                  <a:schemeClr val="tx1"/>
                </a:solidFill>
              </a:rPr>
              <a:t>Each U.S. state determines who is qualified for the status of “child” under its criminal justice system</a:t>
            </a:r>
          </a:p>
          <a:p>
            <a:pPr>
              <a:spcBef>
                <a:spcPts val="1800"/>
              </a:spcBef>
              <a:buFont typeface="Wingdings" panose="05000000000000000000" pitchFamily="2" charset="2"/>
              <a:buChar char="q"/>
            </a:pPr>
            <a:r>
              <a:rPr lang="en-US" sz="2250" dirty="0">
                <a:solidFill>
                  <a:schemeClr val="tx1"/>
                </a:solidFill>
              </a:rPr>
              <a:t>Once a person is considered as an adult by the state court/law, he/she is no longer acknowledged as a child ( regardless of his/her age).</a:t>
            </a:r>
          </a:p>
          <a:p>
            <a:pPr>
              <a:spcBef>
                <a:spcPts val="1800"/>
              </a:spcBef>
              <a:buFont typeface="Wingdings" panose="05000000000000000000" pitchFamily="2" charset="2"/>
              <a:buChar char="q"/>
            </a:pPr>
            <a:r>
              <a:rPr lang="en-US" sz="2250" dirty="0">
                <a:solidFill>
                  <a:schemeClr val="tx1"/>
                </a:solidFill>
              </a:rPr>
              <a:t>In some U.S. states, the upper age of juvenile court jurisdiction over juvenile offense is 17 years old</a:t>
            </a:r>
          </a:p>
          <a:p>
            <a:pPr>
              <a:spcBef>
                <a:spcPts val="1800"/>
              </a:spcBef>
              <a:buFont typeface="Wingdings" panose="05000000000000000000" pitchFamily="2" charset="2"/>
              <a:buChar char="q"/>
            </a:pPr>
            <a:r>
              <a:rPr lang="en-US" sz="2250" dirty="0">
                <a:solidFill>
                  <a:schemeClr val="tx1"/>
                </a:solidFill>
              </a:rPr>
              <a:t>In other states, the common law set the minimum age for criminal responsibility at 7 years old,</a:t>
            </a:r>
          </a:p>
          <a:p>
            <a:pPr>
              <a:spcBef>
                <a:spcPts val="1800"/>
              </a:spcBef>
              <a:buFont typeface="Wingdings" panose="05000000000000000000" pitchFamily="2" charset="2"/>
              <a:buChar char="q"/>
            </a:pPr>
            <a:r>
              <a:rPr lang="en-US" sz="2250" dirty="0">
                <a:solidFill>
                  <a:schemeClr val="tx1"/>
                </a:solidFill>
              </a:rPr>
              <a:t>But many states specify the lower age of delinquency ranging from age 7 to age 14. </a:t>
            </a:r>
          </a:p>
        </p:txBody>
      </p:sp>
      <p:sp>
        <p:nvSpPr>
          <p:cNvPr id="4" name="Slide Number Placeholder 3">
            <a:extLst>
              <a:ext uri="{FF2B5EF4-FFF2-40B4-BE49-F238E27FC236}">
                <a16:creationId xmlns:a16="http://schemas.microsoft.com/office/drawing/2014/main" id="{E55B099F-1568-49BB-9726-FE2DD4232127}"/>
              </a:ext>
            </a:extLst>
          </p:cNvPr>
          <p:cNvSpPr>
            <a:spLocks noGrp="1"/>
          </p:cNvSpPr>
          <p:nvPr>
            <p:ph type="sldNum" sz="quarter" idx="12"/>
          </p:nvPr>
        </p:nvSpPr>
        <p:spPr/>
        <p:txBody>
          <a:bodyPr/>
          <a:lstStyle/>
          <a:p>
            <a:fld id="{FD8E1D23-4DED-714B-AFDC-138960B063F0}" type="slidenum">
              <a:rPr lang="en-US" smtClean="0"/>
              <a:t>5</a:t>
            </a:fld>
            <a:endParaRPr lang="en-US"/>
          </a:p>
        </p:txBody>
      </p:sp>
    </p:spTree>
    <p:extLst>
      <p:ext uri="{BB962C8B-B14F-4D97-AF65-F5344CB8AC3E}">
        <p14:creationId xmlns:p14="http://schemas.microsoft.com/office/powerpoint/2010/main" val="269421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291546"/>
            <a:ext cx="8616145" cy="596348"/>
          </a:xfrm>
        </p:spPr>
        <p:txBody>
          <a:bodyPr/>
          <a:lstStyle/>
          <a:p>
            <a:pPr algn="l"/>
            <a:br>
              <a:rPr lang="en-US" sz="2600" b="1" dirty="0"/>
            </a:br>
            <a:br>
              <a:rPr lang="en-US" sz="2600" b="1" dirty="0"/>
            </a:br>
            <a:br>
              <a:rPr lang="en-US" sz="2600" b="1" dirty="0"/>
            </a:br>
            <a:br>
              <a:rPr lang="en-US" sz="2600" b="1" dirty="0"/>
            </a:br>
            <a:br>
              <a:rPr lang="en-US" sz="2600" b="1" dirty="0"/>
            </a:br>
            <a:r>
              <a:rPr lang="en-US" sz="2600" b="1" dirty="0"/>
              <a:t>I. Overview of the Concept of Judicial Waiver (cont.)</a:t>
            </a:r>
          </a:p>
        </p:txBody>
      </p:sp>
      <p:sp>
        <p:nvSpPr>
          <p:cNvPr id="3" name="Content Placeholder 2"/>
          <p:cNvSpPr>
            <a:spLocks noGrp="1"/>
          </p:cNvSpPr>
          <p:nvPr>
            <p:ph idx="1"/>
          </p:nvPr>
        </p:nvSpPr>
        <p:spPr>
          <a:xfrm>
            <a:off x="609599" y="1139564"/>
            <a:ext cx="8176592" cy="1775913"/>
          </a:xfrm>
        </p:spPr>
        <p:txBody>
          <a:bodyPr>
            <a:noAutofit/>
          </a:bodyPr>
          <a:lstStyle/>
          <a:p>
            <a:pPr marL="0" indent="0">
              <a:spcBef>
                <a:spcPts val="1800"/>
              </a:spcBef>
              <a:buNone/>
            </a:pPr>
            <a:r>
              <a:rPr lang="en-US" sz="2500" b="1" dirty="0">
                <a:solidFill>
                  <a:schemeClr val="tx1"/>
                </a:solidFill>
              </a:rPr>
              <a:t>Who is a child? </a:t>
            </a:r>
            <a:r>
              <a:rPr lang="en-US" sz="2500" dirty="0">
                <a:solidFill>
                  <a:schemeClr val="tx1"/>
                </a:solidFill>
              </a:rPr>
              <a:t>(cont.)</a:t>
            </a:r>
          </a:p>
          <a:p>
            <a:pPr>
              <a:spcBef>
                <a:spcPts val="1800"/>
              </a:spcBef>
              <a:buFont typeface="Wingdings" panose="05000000000000000000" pitchFamily="2" charset="2"/>
              <a:buChar char="q"/>
            </a:pPr>
            <a:r>
              <a:rPr lang="en-US" sz="2500" dirty="0">
                <a:solidFill>
                  <a:schemeClr val="tx1"/>
                </a:solidFill>
              </a:rPr>
              <a:t>International standards protecting children define a child as any person below 18 years of age. </a:t>
            </a:r>
          </a:p>
        </p:txBody>
      </p:sp>
      <p:sp>
        <p:nvSpPr>
          <p:cNvPr id="4" name="Slide Number Placeholder 3">
            <a:extLst>
              <a:ext uri="{FF2B5EF4-FFF2-40B4-BE49-F238E27FC236}">
                <a16:creationId xmlns:a16="http://schemas.microsoft.com/office/drawing/2014/main" id="{D4972A67-1AAB-4C85-88A2-BCD4D725FC68}"/>
              </a:ext>
            </a:extLst>
          </p:cNvPr>
          <p:cNvSpPr>
            <a:spLocks noGrp="1"/>
          </p:cNvSpPr>
          <p:nvPr>
            <p:ph type="sldNum" sz="quarter" idx="12"/>
          </p:nvPr>
        </p:nvSpPr>
        <p:spPr/>
        <p:txBody>
          <a:bodyPr/>
          <a:lstStyle/>
          <a:p>
            <a:fld id="{FD8E1D23-4DED-714B-AFDC-138960B063F0}" type="slidenum">
              <a:rPr lang="en-US" smtClean="0"/>
              <a:t>6</a:t>
            </a:fld>
            <a:endParaRPr lang="en-US"/>
          </a:p>
        </p:txBody>
      </p:sp>
      <p:sp>
        <p:nvSpPr>
          <p:cNvPr id="5" name="TextBox 4">
            <a:extLst>
              <a:ext uri="{FF2B5EF4-FFF2-40B4-BE49-F238E27FC236}">
                <a16:creationId xmlns:a16="http://schemas.microsoft.com/office/drawing/2014/main" id="{20B1EB0E-E588-4DA3-BF0A-6B1C95D08D68}"/>
              </a:ext>
            </a:extLst>
          </p:cNvPr>
          <p:cNvSpPr txBox="1"/>
          <p:nvPr/>
        </p:nvSpPr>
        <p:spPr>
          <a:xfrm>
            <a:off x="596346" y="2928729"/>
            <a:ext cx="8292160" cy="1938992"/>
          </a:xfrm>
          <a:prstGeom prst="rect">
            <a:avLst/>
          </a:prstGeom>
          <a:noFill/>
        </p:spPr>
        <p:txBody>
          <a:bodyPr wrap="square" rtlCol="0">
            <a:spAutoFit/>
          </a:bodyPr>
          <a:lstStyle/>
          <a:p>
            <a:pPr algn="ctr">
              <a:spcBef>
                <a:spcPts val="1200"/>
              </a:spcBef>
            </a:pPr>
            <a:r>
              <a:rPr lang="en-US" sz="2500" dirty="0"/>
              <a:t>Article 1 of CRC </a:t>
            </a:r>
          </a:p>
          <a:p>
            <a:pPr algn="ctr">
              <a:spcBef>
                <a:spcPts val="1200"/>
              </a:spcBef>
            </a:pPr>
            <a:r>
              <a:rPr lang="en-US" sz="2500" dirty="0"/>
              <a:t>(Convention on the Rights of the Child of 1989): </a:t>
            </a:r>
          </a:p>
          <a:p>
            <a:pPr lvl="1">
              <a:spcBef>
                <a:spcPts val="1200"/>
              </a:spcBef>
            </a:pPr>
            <a:r>
              <a:rPr lang="en-US" sz="2500" i="1" dirty="0"/>
              <a:t>“A child means every human being below the age of eighteen years.”</a:t>
            </a:r>
          </a:p>
        </p:txBody>
      </p:sp>
      <p:sp>
        <p:nvSpPr>
          <p:cNvPr id="6" name="TextBox 5">
            <a:extLst>
              <a:ext uri="{FF2B5EF4-FFF2-40B4-BE49-F238E27FC236}">
                <a16:creationId xmlns:a16="http://schemas.microsoft.com/office/drawing/2014/main" id="{26EF9F0D-A0E4-4156-A348-AE598887279C}"/>
              </a:ext>
            </a:extLst>
          </p:cNvPr>
          <p:cNvSpPr txBox="1"/>
          <p:nvPr/>
        </p:nvSpPr>
        <p:spPr>
          <a:xfrm>
            <a:off x="530085" y="5199891"/>
            <a:ext cx="8057323" cy="861774"/>
          </a:xfrm>
          <a:prstGeom prst="rect">
            <a:avLst/>
          </a:prstGeom>
          <a:noFill/>
        </p:spPr>
        <p:txBody>
          <a:bodyPr wrap="square" rtlCol="0">
            <a:spAutoFit/>
          </a:bodyPr>
          <a:lstStyle/>
          <a:p>
            <a:pPr marL="285750" indent="-285750">
              <a:buFont typeface="Wingdings" panose="05000000000000000000" pitchFamily="2" charset="2"/>
              <a:buChar char="q"/>
            </a:pPr>
            <a:r>
              <a:rPr lang="en-US" sz="2500" dirty="0"/>
              <a:t>Protections of the CRC are extended to “every human being below the age of eighteen years.”</a:t>
            </a:r>
          </a:p>
        </p:txBody>
      </p:sp>
    </p:spTree>
    <p:extLst>
      <p:ext uri="{BB962C8B-B14F-4D97-AF65-F5344CB8AC3E}">
        <p14:creationId xmlns:p14="http://schemas.microsoft.com/office/powerpoint/2010/main" val="44761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477078"/>
            <a:ext cx="8616145" cy="410816"/>
          </a:xfrm>
        </p:spPr>
        <p:txBody>
          <a:bodyPr/>
          <a:lstStyle/>
          <a:p>
            <a:pPr algn="l"/>
            <a:br>
              <a:rPr lang="en-US" sz="2600" b="1" dirty="0"/>
            </a:br>
            <a:br>
              <a:rPr lang="en-US" sz="2600" b="1" dirty="0"/>
            </a:br>
            <a:br>
              <a:rPr lang="en-US" sz="2600" b="1" dirty="0"/>
            </a:br>
            <a:br>
              <a:rPr lang="en-US" sz="2600" b="1" dirty="0"/>
            </a:br>
            <a:br>
              <a:rPr lang="en-US" sz="2600" b="1" dirty="0"/>
            </a:br>
            <a:r>
              <a:rPr lang="en-US" sz="2600" b="1" dirty="0"/>
              <a:t>I. Overview of the Concept of Judicial Waiver (cont.)</a:t>
            </a:r>
          </a:p>
        </p:txBody>
      </p:sp>
      <p:sp>
        <p:nvSpPr>
          <p:cNvPr id="3" name="Content Placeholder 2"/>
          <p:cNvSpPr>
            <a:spLocks noGrp="1"/>
          </p:cNvSpPr>
          <p:nvPr>
            <p:ph idx="1"/>
          </p:nvPr>
        </p:nvSpPr>
        <p:spPr>
          <a:xfrm>
            <a:off x="503583" y="1268835"/>
            <a:ext cx="7885043" cy="4823911"/>
          </a:xfrm>
        </p:spPr>
        <p:txBody>
          <a:bodyPr>
            <a:noAutofit/>
          </a:bodyPr>
          <a:lstStyle/>
          <a:p>
            <a:pPr marL="0" indent="0" algn="just">
              <a:spcBef>
                <a:spcPts val="1800"/>
              </a:spcBef>
              <a:buNone/>
            </a:pPr>
            <a:r>
              <a:rPr lang="en-US" sz="2500" b="1" dirty="0">
                <a:solidFill>
                  <a:schemeClr val="tx1"/>
                </a:solidFill>
              </a:rPr>
              <a:t>What are the Characteristics of Judicial Waiver?</a:t>
            </a:r>
          </a:p>
          <a:p>
            <a:pPr algn="just">
              <a:spcBef>
                <a:spcPts val="1800"/>
              </a:spcBef>
              <a:buFont typeface="Wingdings" panose="05000000000000000000" pitchFamily="2" charset="2"/>
              <a:buChar char="q"/>
            </a:pPr>
            <a:r>
              <a:rPr lang="en-US" sz="2500" b="1" i="1" dirty="0">
                <a:solidFill>
                  <a:schemeClr val="tx1"/>
                </a:solidFill>
              </a:rPr>
              <a:t>1. Age for Transfer </a:t>
            </a:r>
          </a:p>
          <a:p>
            <a:pPr lvl="1" algn="just">
              <a:spcBef>
                <a:spcPts val="1800"/>
              </a:spcBef>
              <a:buFont typeface="Courier New" panose="02070309020205020404" pitchFamily="49" charset="0"/>
              <a:buChar char="o"/>
            </a:pPr>
            <a:r>
              <a:rPr lang="en-US" sz="2500" dirty="0">
                <a:solidFill>
                  <a:schemeClr val="tx1"/>
                </a:solidFill>
              </a:rPr>
              <a:t>It is not identical across all U.S. states. </a:t>
            </a:r>
          </a:p>
          <a:p>
            <a:pPr lvl="1" algn="just">
              <a:spcBef>
                <a:spcPts val="1800"/>
              </a:spcBef>
              <a:buFont typeface="Courier New" panose="02070309020205020404" pitchFamily="49" charset="0"/>
              <a:buChar char="o"/>
            </a:pPr>
            <a:r>
              <a:rPr lang="en-US" sz="2500" dirty="0">
                <a:solidFill>
                  <a:schemeClr val="tx1"/>
                </a:solidFill>
              </a:rPr>
              <a:t>In most states, the age of transfer is 14 and older (e.g.: Kansas)</a:t>
            </a:r>
          </a:p>
          <a:p>
            <a:pPr lvl="1" algn="just">
              <a:spcBef>
                <a:spcPts val="1800"/>
              </a:spcBef>
              <a:buFont typeface="Courier New" panose="02070309020205020404" pitchFamily="49" charset="0"/>
              <a:buChar char="o"/>
            </a:pPr>
            <a:r>
              <a:rPr lang="en-US" sz="2500" dirty="0">
                <a:solidFill>
                  <a:schemeClr val="tx1"/>
                </a:solidFill>
              </a:rPr>
              <a:t>In Georgia, a child offenders of any age who commit any crime punishable by death or life imprisonment without parole, can be tried as adults (see: Code of Georgia, Sec. 15-11-5)</a:t>
            </a:r>
          </a:p>
          <a:p>
            <a:pPr marL="0" indent="0" algn="just">
              <a:spcBef>
                <a:spcPts val="1800"/>
              </a:spcBef>
              <a:buNone/>
            </a:pPr>
            <a:endParaRPr lang="en-US" sz="2500" dirty="0">
              <a:solidFill>
                <a:schemeClr val="tx1"/>
              </a:solidFill>
            </a:endParaRPr>
          </a:p>
        </p:txBody>
      </p:sp>
      <p:sp>
        <p:nvSpPr>
          <p:cNvPr id="4" name="Slide Number Placeholder 3">
            <a:extLst>
              <a:ext uri="{FF2B5EF4-FFF2-40B4-BE49-F238E27FC236}">
                <a16:creationId xmlns:a16="http://schemas.microsoft.com/office/drawing/2014/main" id="{AD7EAF37-21CF-4B92-8FF8-03380F9068D4}"/>
              </a:ext>
            </a:extLst>
          </p:cNvPr>
          <p:cNvSpPr>
            <a:spLocks noGrp="1"/>
          </p:cNvSpPr>
          <p:nvPr>
            <p:ph type="sldNum" sz="quarter" idx="12"/>
          </p:nvPr>
        </p:nvSpPr>
        <p:spPr/>
        <p:txBody>
          <a:bodyPr/>
          <a:lstStyle/>
          <a:p>
            <a:fld id="{FD8E1D23-4DED-714B-AFDC-138960B063F0}" type="slidenum">
              <a:rPr lang="en-US" smtClean="0"/>
              <a:t>7</a:t>
            </a:fld>
            <a:endParaRPr lang="en-US"/>
          </a:p>
        </p:txBody>
      </p:sp>
    </p:spTree>
    <p:extLst>
      <p:ext uri="{BB962C8B-B14F-4D97-AF65-F5344CB8AC3E}">
        <p14:creationId xmlns:p14="http://schemas.microsoft.com/office/powerpoint/2010/main" val="16328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03" y="344558"/>
            <a:ext cx="8616145" cy="410816"/>
          </a:xfrm>
        </p:spPr>
        <p:txBody>
          <a:bodyPr/>
          <a:lstStyle/>
          <a:p>
            <a:pPr algn="l"/>
            <a:br>
              <a:rPr lang="en-US" sz="2600" b="1" dirty="0"/>
            </a:br>
            <a:br>
              <a:rPr lang="en-US" sz="2600" b="1" dirty="0"/>
            </a:br>
            <a:br>
              <a:rPr lang="en-US" sz="2600" b="1" dirty="0"/>
            </a:br>
            <a:br>
              <a:rPr lang="en-US" sz="2600" b="1" dirty="0"/>
            </a:br>
            <a:br>
              <a:rPr lang="en-US" sz="2600" b="1" dirty="0"/>
            </a:br>
            <a:r>
              <a:rPr lang="en-US" sz="2600" b="1" dirty="0"/>
              <a:t>I. Overview of the Concept of Judicial Waiver (cont.)</a:t>
            </a:r>
          </a:p>
        </p:txBody>
      </p:sp>
      <p:sp>
        <p:nvSpPr>
          <p:cNvPr id="3" name="Content Placeholder 2"/>
          <p:cNvSpPr>
            <a:spLocks noGrp="1"/>
          </p:cNvSpPr>
          <p:nvPr>
            <p:ph idx="1"/>
          </p:nvPr>
        </p:nvSpPr>
        <p:spPr>
          <a:xfrm>
            <a:off x="406127" y="901027"/>
            <a:ext cx="8313804" cy="5493149"/>
          </a:xfrm>
        </p:spPr>
        <p:txBody>
          <a:bodyPr>
            <a:noAutofit/>
          </a:bodyPr>
          <a:lstStyle/>
          <a:p>
            <a:pPr marL="0" indent="0">
              <a:spcBef>
                <a:spcPts val="1800"/>
              </a:spcBef>
              <a:buNone/>
            </a:pPr>
            <a:r>
              <a:rPr lang="en-US" sz="2100" b="1" dirty="0">
                <a:solidFill>
                  <a:schemeClr val="tx1"/>
                </a:solidFill>
              </a:rPr>
              <a:t>Characteristics of Judicial Waiver? (cont.)</a:t>
            </a:r>
          </a:p>
          <a:p>
            <a:pPr>
              <a:spcBef>
                <a:spcPts val="1800"/>
              </a:spcBef>
              <a:buFont typeface="Wingdings" panose="05000000000000000000" pitchFamily="2" charset="2"/>
              <a:buChar char="q"/>
            </a:pPr>
            <a:r>
              <a:rPr lang="en-US" sz="2100" b="1" i="1" dirty="0">
                <a:solidFill>
                  <a:schemeClr val="tx1"/>
                </a:solidFill>
              </a:rPr>
              <a:t>2. Types of Crimes</a:t>
            </a:r>
          </a:p>
          <a:p>
            <a:pPr lvl="1">
              <a:spcBef>
                <a:spcPts val="1200"/>
              </a:spcBef>
              <a:buFont typeface="Courier New" panose="02070309020205020404" pitchFamily="49" charset="0"/>
              <a:buChar char="o"/>
            </a:pPr>
            <a:r>
              <a:rPr lang="en-US" sz="2100" dirty="0">
                <a:solidFill>
                  <a:schemeClr val="tx1"/>
                </a:solidFill>
              </a:rPr>
              <a:t>Any criminal offense committed by a child of 14 or 15 (e.g.: Alabama, California, Tennessee, and Georgia.  </a:t>
            </a:r>
          </a:p>
          <a:p>
            <a:pPr lvl="1">
              <a:spcBef>
                <a:spcPts val="1200"/>
              </a:spcBef>
              <a:buFont typeface="Courier New" panose="02070309020205020404" pitchFamily="49" charset="0"/>
              <a:buChar char="o"/>
            </a:pPr>
            <a:r>
              <a:rPr lang="en-US" sz="2100" dirty="0">
                <a:solidFill>
                  <a:schemeClr val="tx1"/>
                </a:solidFill>
              </a:rPr>
              <a:t>Murder and capital crimes</a:t>
            </a:r>
          </a:p>
          <a:p>
            <a:pPr lvl="1">
              <a:spcBef>
                <a:spcPts val="1200"/>
              </a:spcBef>
              <a:buFont typeface="Courier New" panose="02070309020205020404" pitchFamily="49" charset="0"/>
              <a:buChar char="o"/>
            </a:pPr>
            <a:r>
              <a:rPr lang="en-US" sz="2100" dirty="0">
                <a:solidFill>
                  <a:schemeClr val="tx1"/>
                </a:solidFill>
              </a:rPr>
              <a:t>Certain violent felonies (e.g.: nonnegligent manslaughter, forcible rape, robbery, and aggravated assault, and the property crimes of burglary, larceny-theft, and motor vehicle theft.  </a:t>
            </a:r>
          </a:p>
          <a:p>
            <a:pPr lvl="1">
              <a:spcBef>
                <a:spcPts val="1200"/>
              </a:spcBef>
              <a:buFont typeface="Courier New" panose="02070309020205020404" pitchFamily="49" charset="0"/>
              <a:buChar char="o"/>
            </a:pPr>
            <a:r>
              <a:rPr lang="en-US" sz="2100" dirty="0">
                <a:solidFill>
                  <a:schemeClr val="tx1"/>
                </a:solidFill>
              </a:rPr>
              <a:t>Certain drug offenses </a:t>
            </a:r>
          </a:p>
          <a:p>
            <a:pPr lvl="1">
              <a:spcBef>
                <a:spcPts val="1200"/>
              </a:spcBef>
              <a:buFont typeface="Courier New" panose="02070309020205020404" pitchFamily="49" charset="0"/>
              <a:buChar char="o"/>
            </a:pPr>
            <a:r>
              <a:rPr lang="en-US" sz="2100" dirty="0">
                <a:solidFill>
                  <a:schemeClr val="tx1"/>
                </a:solidFill>
              </a:rPr>
              <a:t>Certain crimes committed by juveniles with prior records. </a:t>
            </a:r>
          </a:p>
          <a:p>
            <a:pPr>
              <a:spcBef>
                <a:spcPts val="1200"/>
              </a:spcBef>
              <a:buFont typeface="Wingdings" panose="05000000000000000000" pitchFamily="2" charset="2"/>
              <a:buChar char="q"/>
            </a:pPr>
            <a:r>
              <a:rPr lang="en-US" sz="2100" dirty="0">
                <a:solidFill>
                  <a:schemeClr val="tx1"/>
                </a:solidFill>
              </a:rPr>
              <a:t>Commonly, over 90% of juvenile’ transfers involved felonies rather than misdemeanors. (e.g.: Arizona, Florida &amp; California)  </a:t>
            </a:r>
          </a:p>
          <a:p>
            <a:pPr>
              <a:spcBef>
                <a:spcPts val="1800"/>
              </a:spcBef>
              <a:buFont typeface="Wingdings" panose="05000000000000000000" pitchFamily="2" charset="2"/>
              <a:buChar char="q"/>
            </a:pPr>
            <a:endParaRPr lang="en-US" sz="2100" dirty="0">
              <a:solidFill>
                <a:schemeClr val="tx1"/>
              </a:solidFill>
            </a:endParaRPr>
          </a:p>
        </p:txBody>
      </p:sp>
      <p:sp>
        <p:nvSpPr>
          <p:cNvPr id="4" name="Slide Number Placeholder 3">
            <a:extLst>
              <a:ext uri="{FF2B5EF4-FFF2-40B4-BE49-F238E27FC236}">
                <a16:creationId xmlns:a16="http://schemas.microsoft.com/office/drawing/2014/main" id="{3E646148-7B48-4B88-8098-07A7CDAB473A}"/>
              </a:ext>
            </a:extLst>
          </p:cNvPr>
          <p:cNvSpPr>
            <a:spLocks noGrp="1"/>
          </p:cNvSpPr>
          <p:nvPr>
            <p:ph type="sldNum" sz="quarter" idx="12"/>
          </p:nvPr>
        </p:nvSpPr>
        <p:spPr/>
        <p:txBody>
          <a:bodyPr/>
          <a:lstStyle/>
          <a:p>
            <a:fld id="{FD8E1D23-4DED-714B-AFDC-138960B063F0}" type="slidenum">
              <a:rPr lang="en-US" smtClean="0"/>
              <a:t>8</a:t>
            </a:fld>
            <a:endParaRPr lang="en-US"/>
          </a:p>
        </p:txBody>
      </p:sp>
    </p:spTree>
    <p:extLst>
      <p:ext uri="{BB962C8B-B14F-4D97-AF65-F5344CB8AC3E}">
        <p14:creationId xmlns:p14="http://schemas.microsoft.com/office/powerpoint/2010/main" val="282848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127" y="344558"/>
            <a:ext cx="8616145" cy="410816"/>
          </a:xfrm>
        </p:spPr>
        <p:txBody>
          <a:bodyPr/>
          <a:lstStyle/>
          <a:p>
            <a:pPr algn="l"/>
            <a:br>
              <a:rPr lang="en-US" sz="2600" b="1" dirty="0"/>
            </a:br>
            <a:br>
              <a:rPr lang="en-US" sz="2600" b="1" dirty="0"/>
            </a:br>
            <a:br>
              <a:rPr lang="en-US" sz="2600" b="1" dirty="0"/>
            </a:br>
            <a:br>
              <a:rPr lang="en-US" sz="2600" b="1" dirty="0"/>
            </a:br>
            <a:br>
              <a:rPr lang="en-US" sz="2600" b="1" dirty="0"/>
            </a:br>
            <a:r>
              <a:rPr lang="en-US" sz="2600" b="1" dirty="0"/>
              <a:t>I. Overview of the Concept of Judicial Waiver (cont.)</a:t>
            </a:r>
          </a:p>
        </p:txBody>
      </p:sp>
      <p:sp>
        <p:nvSpPr>
          <p:cNvPr id="3" name="Content Placeholder 2"/>
          <p:cNvSpPr>
            <a:spLocks noGrp="1"/>
          </p:cNvSpPr>
          <p:nvPr>
            <p:ph idx="1"/>
          </p:nvPr>
        </p:nvSpPr>
        <p:spPr>
          <a:xfrm>
            <a:off x="272360" y="901027"/>
            <a:ext cx="8616145" cy="5493149"/>
          </a:xfrm>
        </p:spPr>
        <p:txBody>
          <a:bodyPr>
            <a:noAutofit/>
          </a:bodyPr>
          <a:lstStyle/>
          <a:p>
            <a:pPr marL="0" indent="0">
              <a:spcBef>
                <a:spcPts val="1200"/>
              </a:spcBef>
              <a:buNone/>
            </a:pPr>
            <a:r>
              <a:rPr lang="en-US" sz="2100" b="1" dirty="0">
                <a:solidFill>
                  <a:schemeClr val="tx1"/>
                </a:solidFill>
              </a:rPr>
              <a:t>Category of Transfer of Juveniles Laws in the U.S.?</a:t>
            </a:r>
          </a:p>
          <a:p>
            <a:pPr>
              <a:spcBef>
                <a:spcPts val="1200"/>
              </a:spcBef>
              <a:buFont typeface="Wingdings" panose="05000000000000000000" pitchFamily="2" charset="2"/>
              <a:buChar char="q"/>
            </a:pPr>
            <a:r>
              <a:rPr lang="en-US" sz="2100" dirty="0">
                <a:solidFill>
                  <a:schemeClr val="tx1"/>
                </a:solidFill>
              </a:rPr>
              <a:t>Can be categorized into four groups: </a:t>
            </a:r>
          </a:p>
          <a:p>
            <a:pPr>
              <a:spcBef>
                <a:spcPts val="1200"/>
              </a:spcBef>
              <a:buFont typeface="Courier New" panose="02070309020205020404" pitchFamily="49" charset="0"/>
              <a:buChar char="o"/>
            </a:pPr>
            <a:r>
              <a:rPr lang="en-US" sz="2100" b="1" i="1" dirty="0">
                <a:solidFill>
                  <a:schemeClr val="tx1"/>
                </a:solidFill>
              </a:rPr>
              <a:t>1. Statutory exclusion or automatic transfer laws </a:t>
            </a:r>
          </a:p>
          <a:p>
            <a:pPr lvl="1">
              <a:spcBef>
                <a:spcPts val="1200"/>
              </a:spcBef>
              <a:buFont typeface="Wingdings" panose="05000000000000000000" pitchFamily="2" charset="2"/>
              <a:buChar char="§"/>
            </a:pPr>
            <a:r>
              <a:rPr lang="en-US" sz="2100" dirty="0">
                <a:solidFill>
                  <a:schemeClr val="tx1"/>
                </a:solidFill>
              </a:rPr>
              <a:t>Some offenses (e.g.: murder, drug trafficking, weapons offenses, and other felonies) committed by children (16 -17 years) are automatically excluded from the jurisdiction of the juvenile courts. </a:t>
            </a:r>
          </a:p>
          <a:p>
            <a:pPr lvl="2">
              <a:spcBef>
                <a:spcPts val="1200"/>
              </a:spcBef>
              <a:buFont typeface="Wingdings" panose="05000000000000000000" pitchFamily="2" charset="2"/>
              <a:buChar char="§"/>
            </a:pPr>
            <a:r>
              <a:rPr lang="en-US" sz="1900" dirty="0">
                <a:solidFill>
                  <a:schemeClr val="tx1"/>
                </a:solidFill>
              </a:rPr>
              <a:t>E.g.:  S. Carolina, Illinois, Oregon</a:t>
            </a:r>
          </a:p>
          <a:p>
            <a:pPr>
              <a:spcBef>
                <a:spcPts val="1200"/>
              </a:spcBef>
              <a:buFont typeface="Courier New" panose="02070309020205020404" pitchFamily="49" charset="0"/>
              <a:buChar char="o"/>
            </a:pPr>
            <a:r>
              <a:rPr lang="en-US" sz="2100" b="1" i="1" dirty="0">
                <a:solidFill>
                  <a:schemeClr val="tx1"/>
                </a:solidFill>
              </a:rPr>
              <a:t>2. Judicial-discretionary laws or judicially controlled transfer</a:t>
            </a:r>
          </a:p>
          <a:p>
            <a:pPr lvl="1">
              <a:spcBef>
                <a:spcPts val="1200"/>
              </a:spcBef>
              <a:buFont typeface="Wingdings" panose="05000000000000000000" pitchFamily="2" charset="2"/>
              <a:buChar char="§"/>
            </a:pPr>
            <a:r>
              <a:rPr lang="en-US" sz="2100" dirty="0">
                <a:solidFill>
                  <a:schemeClr val="tx1"/>
                </a:solidFill>
              </a:rPr>
              <a:t>The juvenile courts decide if the child offenders must be sent to the adult criminal courts (after the prosecutors’ filing of the transfer motions). </a:t>
            </a:r>
          </a:p>
          <a:p>
            <a:pPr lvl="2">
              <a:spcBef>
                <a:spcPts val="1200"/>
              </a:spcBef>
              <a:buFont typeface="Wingdings" panose="05000000000000000000" pitchFamily="2" charset="2"/>
              <a:buChar char="§"/>
            </a:pPr>
            <a:r>
              <a:rPr lang="en-US" sz="1900" dirty="0">
                <a:solidFill>
                  <a:schemeClr val="tx1"/>
                </a:solidFill>
              </a:rPr>
              <a:t>E.g.: Maine, Missouri, N. Carolina, N. Dakota, Tennessee, and Texas </a:t>
            </a:r>
          </a:p>
        </p:txBody>
      </p:sp>
      <p:sp>
        <p:nvSpPr>
          <p:cNvPr id="4" name="Slide Number Placeholder 3">
            <a:extLst>
              <a:ext uri="{FF2B5EF4-FFF2-40B4-BE49-F238E27FC236}">
                <a16:creationId xmlns:a16="http://schemas.microsoft.com/office/drawing/2014/main" id="{B91F3CDA-AA3E-421B-9BE8-F425AFAEB99C}"/>
              </a:ext>
            </a:extLst>
          </p:cNvPr>
          <p:cNvSpPr>
            <a:spLocks noGrp="1"/>
          </p:cNvSpPr>
          <p:nvPr>
            <p:ph type="sldNum" sz="quarter" idx="12"/>
          </p:nvPr>
        </p:nvSpPr>
        <p:spPr/>
        <p:txBody>
          <a:bodyPr/>
          <a:lstStyle/>
          <a:p>
            <a:fld id="{FD8E1D23-4DED-714B-AFDC-138960B063F0}" type="slidenum">
              <a:rPr lang="en-US" smtClean="0"/>
              <a:t>9</a:t>
            </a:fld>
            <a:endParaRPr lang="en-US"/>
          </a:p>
        </p:txBody>
      </p:sp>
    </p:spTree>
    <p:extLst>
      <p:ext uri="{BB962C8B-B14F-4D97-AF65-F5344CB8AC3E}">
        <p14:creationId xmlns:p14="http://schemas.microsoft.com/office/powerpoint/2010/main" val="382787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19851</TotalTime>
  <Words>3230</Words>
  <Application>Microsoft Office PowerPoint</Application>
  <PresentationFormat>On-screen Show (4:3)</PresentationFormat>
  <Paragraphs>292</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Courier New</vt:lpstr>
      <vt:lpstr>News Gothic MT</vt:lpstr>
      <vt:lpstr>Times New Roman</vt:lpstr>
      <vt:lpstr>Wingdings</vt:lpstr>
      <vt:lpstr>Wingdings 2</vt:lpstr>
      <vt:lpstr>Breeze</vt:lpstr>
      <vt:lpstr> CJAG Conference </vt:lpstr>
      <vt:lpstr>Presentation Objectives</vt:lpstr>
      <vt:lpstr>Plan </vt:lpstr>
      <vt:lpstr>     I. Overview of the Concept of Judicial Waiver</vt:lpstr>
      <vt:lpstr>     I. Overview of the Concept of Judicial Waiver (cont.)</vt:lpstr>
      <vt:lpstr>     I. Overview of the Concept of Judicial Waiver (cont.)</vt:lpstr>
      <vt:lpstr>     I. Overview of the Concept of Judicial Waiver (cont.)</vt:lpstr>
      <vt:lpstr>     I. Overview of the Concept of Judicial Waiver (cont.)</vt:lpstr>
      <vt:lpstr>     I. Overview of the Concept of Judicial Waiver (cont.)</vt:lpstr>
      <vt:lpstr>     I. Overview of the Concept of Judicial Waiver (cont.)</vt:lpstr>
      <vt:lpstr>     II. Constitutionality of Judicial Waiver in the U.S.?</vt:lpstr>
      <vt:lpstr>     II. Constitutionality of Judicial Waiver in the U.S.? (cont.)</vt:lpstr>
      <vt:lpstr>     II. Constitutionality of Judicial Waiver in the U.S.? (cont.)</vt:lpstr>
      <vt:lpstr>     II. Constitutionality of Judicial Waiver in the U.S.? (cont.)</vt:lpstr>
      <vt:lpstr>     II. Constitutionality of Judicial Waiver in the U.S.? (cont.)</vt:lpstr>
      <vt:lpstr>PowerPoint Presentation</vt:lpstr>
      <vt:lpstr>     III. Legality of Judicial Waiver under International Law? </vt:lpstr>
      <vt:lpstr>     III. Legality of Judicial Waiver under International Law? (cont.) </vt:lpstr>
      <vt:lpstr>     III. Legality of Judicial Waiver under International Law? (cont.) </vt:lpstr>
      <vt:lpstr>     III. Legality of Judicial Waiver under International Law? (cont.) </vt:lpstr>
      <vt:lpstr>     III. Legality of Judicial Waiver under International Law? (cont.) </vt:lpstr>
      <vt:lpstr>     III. Legality of Judicial Waiver under International Law? (cont.) </vt:lpstr>
      <vt:lpstr>IV. Is judicial Waiver an Effective Deterrent Tool against Juvenile Delinquency?</vt:lpstr>
      <vt:lpstr>IV. Is judicial waiver an effective deterrent tool against juvenile delinquency? (cont.)</vt:lpstr>
      <vt:lpstr>IV. Is Judicial Waiver an Effective Deterrent Tool against Juvenile Delinquency? (cont.)</vt:lpstr>
      <vt:lpstr>IV. Is Judicial Waiver an Effective Deterrent Tool against Juvenile Delinquency?</vt:lpstr>
      <vt:lpstr>PowerPoint Presentation</vt:lpstr>
      <vt:lpstr>IV. Is Judicial Waiver an Effective Deterrent Tool against Juvenile Delinquency? (cont.)</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Roger Liwanga</cp:lastModifiedBy>
  <cp:revision>1025</cp:revision>
  <dcterms:created xsi:type="dcterms:W3CDTF">2016-01-26T17:33:06Z</dcterms:created>
  <dcterms:modified xsi:type="dcterms:W3CDTF">2019-10-25T13:24:38Z</dcterms:modified>
</cp:coreProperties>
</file>