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76" r:id="rId8"/>
    <p:sldId id="277" r:id="rId9"/>
    <p:sldId id="280" r:id="rId10"/>
    <p:sldId id="278" r:id="rId11"/>
    <p:sldId id="279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Sheet1!$A$117:$A$165</c:f>
              <c:numCache>
                <c:formatCode>General</c:formatCode>
                <c:ptCount val="49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</c:numCache>
            </c:numRef>
          </c:cat>
          <c:val>
            <c:numRef>
              <c:f>Sheet1!$B$117:$B$165</c:f>
              <c:numCache>
                <c:formatCode>General</c:formatCode>
                <c:ptCount val="49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5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7</c:v>
                </c:pt>
                <c:pt idx="33">
                  <c:v>4</c:v>
                </c:pt>
                <c:pt idx="34">
                  <c:v>8</c:v>
                </c:pt>
                <c:pt idx="35">
                  <c:v>7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4</c:v>
                </c:pt>
                <c:pt idx="47">
                  <c:v>7</c:v>
                </c:pt>
                <c:pt idx="48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A5-4B9D-BBD2-FA59A7419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385984"/>
        <c:axId val="129387520"/>
      </c:lineChart>
      <c:catAx>
        <c:axId val="12938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87520"/>
        <c:crosses val="autoZero"/>
        <c:auto val="1"/>
        <c:lblAlgn val="ctr"/>
        <c:lblOffset val="100"/>
        <c:noMultiLvlLbl val="0"/>
      </c:catAx>
      <c:valAx>
        <c:axId val="12938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99072843167335E-2"/>
          <c:y val="5.9259259259259262E-2"/>
          <c:w val="0.92476889252479799"/>
          <c:h val="0.87691338582677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Sheet1!$B$40</c:f>
              <c:strCache>
                <c:ptCount val="1"/>
                <c:pt idx="0">
                  <c:v>Events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Sheet1!$A$41:$A$45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Sheet1!$B$41:$B$45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58-47ED-8FA0-28FA058F0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27648"/>
        <c:axId val="129629184"/>
      </c:lineChart>
      <c:catAx>
        <c:axId val="1296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29184"/>
        <c:crosses val="autoZero"/>
        <c:auto val="1"/>
        <c:lblAlgn val="ctr"/>
        <c:lblOffset val="100"/>
        <c:noMultiLvlLbl val="0"/>
      </c:catAx>
      <c:valAx>
        <c:axId val="12962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2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Sheet1!$A$70:$A$123</c:f>
              <c:numCache>
                <c:formatCode>General</c:formatCode>
                <c:ptCount val="54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</c:numCache>
            </c:numRef>
          </c:cat>
          <c:val>
            <c:numRef>
              <c:f>Sheet1!$B$70:$B$123</c:f>
              <c:numCache>
                <c:formatCode>General</c:formatCode>
                <c:ptCount val="5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5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7</c:v>
                </c:pt>
                <c:pt idx="33">
                  <c:v>4</c:v>
                </c:pt>
                <c:pt idx="34">
                  <c:v>8</c:v>
                </c:pt>
                <c:pt idx="35">
                  <c:v>7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4</c:v>
                </c:pt>
                <c:pt idx="47">
                  <c:v>7</c:v>
                </c:pt>
                <c:pt idx="48">
                  <c:v>3</c:v>
                </c:pt>
                <c:pt idx="49">
                  <c:v>3</c:v>
                </c:pt>
                <c:pt idx="50">
                  <c:v>5</c:v>
                </c:pt>
                <c:pt idx="51">
                  <c:v>6</c:v>
                </c:pt>
                <c:pt idx="52">
                  <c:v>7</c:v>
                </c:pt>
                <c:pt idx="5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74-4902-9E6D-433E69D26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95744"/>
        <c:axId val="129697280"/>
      </c:lineChart>
      <c:catAx>
        <c:axId val="1296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97280"/>
        <c:crosses val="autoZero"/>
        <c:auto val="1"/>
        <c:lblAlgn val="ctr"/>
        <c:lblOffset val="100"/>
        <c:noMultiLvlLbl val="0"/>
      </c:catAx>
      <c:valAx>
        <c:axId val="12969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266A51-F330-4A34-AD13-8055FE48EBA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7D52A2-6A62-4685-A786-9A7FE5C73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50 Year Survey of U.S. Mass Shooting Incidents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R. Neal McIntyre, DPA</a:t>
            </a:r>
          </a:p>
          <a:p>
            <a:r>
              <a:rPr lang="en-US" dirty="0"/>
              <a:t>	Valdosta State University</a:t>
            </a:r>
          </a:p>
          <a:p>
            <a:r>
              <a:rPr lang="en-US" dirty="0"/>
              <a:t>F. E. Knowles, Ph.D.</a:t>
            </a:r>
          </a:p>
          <a:p>
            <a:r>
              <a:rPr lang="en-US" dirty="0"/>
              <a:t>	Valdosta State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0135C-5F75-41A5-903A-99A0224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 Regression: DV Middle Class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A8FB26-3F87-403E-A8EC-F3494EDB8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997580"/>
              </p:ext>
            </p:extLst>
          </p:nvPr>
        </p:nvGraphicFramePr>
        <p:xfrm>
          <a:off x="533400" y="2362200"/>
          <a:ext cx="8153399" cy="3505200"/>
        </p:xfrm>
        <a:graphic>
          <a:graphicData uri="http://schemas.openxmlformats.org/drawingml/2006/table">
            <a:tbl>
              <a:tblPr/>
              <a:tblGrid>
                <a:gridCol w="2077186">
                  <a:extLst>
                    <a:ext uri="{9D8B030D-6E8A-4147-A177-3AD203B41FA5}">
                      <a16:colId xmlns:a16="http://schemas.microsoft.com/office/drawing/2014/main" val="1812066942"/>
                    </a:ext>
                  </a:extLst>
                </a:gridCol>
                <a:gridCol w="1584520">
                  <a:extLst>
                    <a:ext uri="{9D8B030D-6E8A-4147-A177-3AD203B41FA5}">
                      <a16:colId xmlns:a16="http://schemas.microsoft.com/office/drawing/2014/main" val="916675675"/>
                    </a:ext>
                  </a:extLst>
                </a:gridCol>
                <a:gridCol w="1296022">
                  <a:extLst>
                    <a:ext uri="{9D8B030D-6E8A-4147-A177-3AD203B41FA5}">
                      <a16:colId xmlns:a16="http://schemas.microsoft.com/office/drawing/2014/main" val="140597841"/>
                    </a:ext>
                  </a:extLst>
                </a:gridCol>
                <a:gridCol w="958701">
                  <a:extLst>
                    <a:ext uri="{9D8B030D-6E8A-4147-A177-3AD203B41FA5}">
                      <a16:colId xmlns:a16="http://schemas.microsoft.com/office/drawing/2014/main" val="901274719"/>
                    </a:ext>
                  </a:extLst>
                </a:gridCol>
                <a:gridCol w="2236970">
                  <a:extLst>
                    <a:ext uri="{9D8B030D-6E8A-4147-A177-3AD203B41FA5}">
                      <a16:colId xmlns:a16="http://schemas.microsoft.com/office/drawing/2014/main" val="275535231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Odds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Coefficient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Error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Confidence Interval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9565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 (Feb-May=1)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.268 - 2.090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0117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(Monday/Friday = 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.750 - 4.046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20375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(South or West) = 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.252 - 2.288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83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Race (White=1)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.999 - 7.523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63835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(7 AM - 1 PM=1)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.524 - 4.305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675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Signs of Mental Illness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.323 - 2.287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78088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Handgun Present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1.418 - 12.018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75915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Suspect Suicide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.486 - 4.457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2876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= p&lt;.05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20186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= p&lt;.01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03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8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0135C-5F75-41A5-903A-99A0224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 Regression: DV Middle Class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A8FB26-3F87-403E-A8EC-F3494EDB8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644571"/>
              </p:ext>
            </p:extLst>
          </p:nvPr>
        </p:nvGraphicFramePr>
        <p:xfrm>
          <a:off x="533400" y="2362200"/>
          <a:ext cx="8153399" cy="3505200"/>
        </p:xfrm>
        <a:graphic>
          <a:graphicData uri="http://schemas.openxmlformats.org/drawingml/2006/table">
            <a:tbl>
              <a:tblPr/>
              <a:tblGrid>
                <a:gridCol w="2077186">
                  <a:extLst>
                    <a:ext uri="{9D8B030D-6E8A-4147-A177-3AD203B41FA5}">
                      <a16:colId xmlns:a16="http://schemas.microsoft.com/office/drawing/2014/main" val="1812066942"/>
                    </a:ext>
                  </a:extLst>
                </a:gridCol>
                <a:gridCol w="1584520">
                  <a:extLst>
                    <a:ext uri="{9D8B030D-6E8A-4147-A177-3AD203B41FA5}">
                      <a16:colId xmlns:a16="http://schemas.microsoft.com/office/drawing/2014/main" val="916675675"/>
                    </a:ext>
                  </a:extLst>
                </a:gridCol>
                <a:gridCol w="1296022">
                  <a:extLst>
                    <a:ext uri="{9D8B030D-6E8A-4147-A177-3AD203B41FA5}">
                      <a16:colId xmlns:a16="http://schemas.microsoft.com/office/drawing/2014/main" val="140597841"/>
                    </a:ext>
                  </a:extLst>
                </a:gridCol>
                <a:gridCol w="958701">
                  <a:extLst>
                    <a:ext uri="{9D8B030D-6E8A-4147-A177-3AD203B41FA5}">
                      <a16:colId xmlns:a16="http://schemas.microsoft.com/office/drawing/2014/main" val="901274719"/>
                    </a:ext>
                  </a:extLst>
                </a:gridCol>
                <a:gridCol w="2236970">
                  <a:extLst>
                    <a:ext uri="{9D8B030D-6E8A-4147-A177-3AD203B41FA5}">
                      <a16:colId xmlns:a16="http://schemas.microsoft.com/office/drawing/2014/main" val="275535231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Odds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Coefficient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Error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Confidence Interval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9565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 (Feb-May=1)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.351 - 2.571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0117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(Monday/Friday = 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.561 - 4.884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20375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(South or West) = 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.281 - 2.420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83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Race (White=1)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 – 9.155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63835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(7 AM - 1 PM=1)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.472 – 3.937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675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Signs of Mental Illness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.277 - 2.022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78088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Assault Rifle Present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0.979*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.960 - 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75915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Suspect Suicide (Yes=1)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.502 - 4.456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2876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= p&lt;.05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20186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03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14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8C9A-76E1-4834-AA6D-8EC32AE8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B6572-0E78-40E3-84EC-2A26F2868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component – categorization or establishment of the self as occupying a particular role along with the adoption of meanings/expectations associated with that role</a:t>
            </a:r>
          </a:p>
          <a:p>
            <a:r>
              <a:rPr lang="en-US" dirty="0"/>
              <a:t>To be “male” or “masculine”:</a:t>
            </a:r>
          </a:p>
          <a:p>
            <a:pPr lvl="1"/>
            <a:r>
              <a:rPr lang="en-US" dirty="0"/>
              <a:t>Power</a:t>
            </a:r>
          </a:p>
          <a:p>
            <a:pPr lvl="1"/>
            <a:r>
              <a:rPr lang="en-US" dirty="0"/>
              <a:t>Success</a:t>
            </a:r>
          </a:p>
          <a:p>
            <a:pPr lvl="1"/>
            <a:r>
              <a:rPr lang="en-US" dirty="0"/>
              <a:t>Achievement (personal and professional)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2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DD3F-C75F-4320-8ABE-82597EE4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5668-498E-4F93-AC14-FEEEC731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research found that working-class men who lack opportunities to express their </a:t>
            </a:r>
            <a:r>
              <a:rPr lang="en-US" dirty="0" smtClean="0"/>
              <a:t>identity</a:t>
            </a:r>
            <a:r>
              <a:rPr lang="en-US" dirty="0"/>
              <a:t>, particularly masculinity, through occupational success often rely on other available methods of expression which often emphasize aggression, violence, and strength.</a:t>
            </a:r>
          </a:p>
        </p:txBody>
      </p:sp>
    </p:spTree>
    <p:extLst>
      <p:ext uri="{BB962C8B-B14F-4D97-AF65-F5344CB8AC3E}">
        <p14:creationId xmlns:p14="http://schemas.microsoft.com/office/powerpoint/2010/main" val="22565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BD40-82E9-4161-8730-D79ACC6E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Gender, Identity, and Mass Shootings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6C533-CB19-4BA2-9FC7-88111F9C0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perpetrators in this study:</a:t>
            </a:r>
          </a:p>
          <a:p>
            <a:pPr lvl="1"/>
            <a:r>
              <a:rPr lang="en-US" dirty="0"/>
              <a:t>Had experienced a recent traumatic situation or a culmination of events that placed them in a vulnerable position in a struggle for identity and self-worth</a:t>
            </a:r>
          </a:p>
          <a:p>
            <a:pPr lvl="1"/>
            <a:r>
              <a:rPr lang="en-US" dirty="0"/>
              <a:t>Occupied powerless positions (personally &amp; professionally)</a:t>
            </a:r>
          </a:p>
          <a:p>
            <a:r>
              <a:rPr lang="en-US" dirty="0"/>
              <a:t>Mass shootings in this study could be argued to have been an effort for these perpetrators to re-establish identity, power, and self</a:t>
            </a:r>
          </a:p>
        </p:txBody>
      </p:sp>
    </p:spTree>
    <p:extLst>
      <p:ext uri="{BB962C8B-B14F-4D97-AF65-F5344CB8AC3E}">
        <p14:creationId xmlns:p14="http://schemas.microsoft.com/office/powerpoint/2010/main" val="107503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1885-A13A-4B5C-B3BC-3B65435C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F7954-C051-4907-8256-D9ADCA91D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936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Events Per Year 2014 - 2018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C8BCFB-2ACA-4FCD-BE83-9984819B6F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41397"/>
              </p:ext>
            </p:extLst>
          </p:nvPr>
        </p:nvGraphicFramePr>
        <p:xfrm>
          <a:off x="533400" y="2971800"/>
          <a:ext cx="7620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117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35E9-E5B3-43BE-99AB-30E2DE5A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8A57E-ABFF-46B4-9019-4257B3828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Events per year 1965 – 2018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2ADD47-E6C3-4A89-B2DE-BEFAFB87A5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706957"/>
              </p:ext>
            </p:extLst>
          </p:nvPr>
        </p:nvGraphicFramePr>
        <p:xfrm>
          <a:off x="457200" y="2819400"/>
          <a:ext cx="8077200" cy="375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4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Background</a:t>
            </a:r>
            <a:br>
              <a:rPr lang="en-US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American society has a history of violence.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Homicide, although relatively rare, is often perceived to be the most severe form of violence.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43F7-1E00-481D-9BCD-C0625003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Background</a:t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Multiple victim homicides, or mass murders, receive substantially more interest and cause more alarm than homicides involving a single victim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Most mass murders are perpetrated using firearms. </a:t>
            </a:r>
          </a:p>
        </p:txBody>
      </p:sp>
    </p:spTree>
    <p:extLst>
      <p:ext uri="{BB962C8B-B14F-4D97-AF65-F5344CB8AC3E}">
        <p14:creationId xmlns:p14="http://schemas.microsoft.com/office/powerpoint/2010/main" val="193636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3EBD1-6D4E-4C6F-9F30-8C68A40A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What is a Mass Murder?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 single, commonly agreed upon definition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FBI Definition: the killing of four or more people, excluding the offender, within a 24-hour time period.</a:t>
            </a:r>
          </a:p>
        </p:txBody>
      </p:sp>
    </p:spTree>
    <p:extLst>
      <p:ext uri="{BB962C8B-B14F-4D97-AF65-F5344CB8AC3E}">
        <p14:creationId xmlns:p14="http://schemas.microsoft.com/office/powerpoint/2010/main" val="341313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5EBC-2C91-4358-9C13-C57FB089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This Study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present study, which was recently published, examines mass shooting incidents in the U.S. </a:t>
            </a:r>
            <a:r>
              <a:rPr lang="en-US"/>
              <a:t>from </a:t>
            </a:r>
            <a:r>
              <a:rPr lang="en-US" smtClean="0"/>
              <a:t>1965 </a:t>
            </a:r>
            <a:r>
              <a:rPr lang="en-US" dirty="0"/>
              <a:t>– 2013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In addition, preliminary information of mass shooting events from 2014 – 2018 will also be presented.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0621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Methodology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Based off of major newspaper reports, a data base was constructed of known multiple victim homicides that occurred in the years 1962-2013.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For the purposes of this study, multiple victim homicides are those events resulting in five, or more, victims. In some events, that number did include the shooter(s).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C0E4-84F0-4FDA-B473-21E083BF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Findings: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109 total events (106; 97% perpetrated by males)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*Since this is a male dominated act, the study focuses on male perpetrators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260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C0E4-84F0-4FDA-B473-21E083BF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590800"/>
          </a:xfrm>
        </p:spPr>
        <p:txBody>
          <a:bodyPr>
            <a:normAutofit/>
          </a:bodyPr>
          <a:lstStyle/>
          <a:p>
            <a:r>
              <a:rPr lang="en-US" u="sng" dirty="0"/>
              <a:t>Findings: Mass Shootings Per Year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u="sng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3D8A8E-1805-4307-9C62-AF640C106A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090714"/>
              </p:ext>
            </p:extLst>
          </p:nvPr>
        </p:nvGraphicFramePr>
        <p:xfrm>
          <a:off x="457200" y="2133600"/>
          <a:ext cx="8077199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34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49B474-D761-4A8B-B42F-4F446E19A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General </a:t>
            </a:r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C7AE9-B2AD-4E92-B82C-F32EA579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SES: 75.5 % came from the middle class</a:t>
            </a:r>
          </a:p>
          <a:p>
            <a:endParaRPr lang="en-US" dirty="0"/>
          </a:p>
          <a:p>
            <a:r>
              <a:rPr lang="en-US" dirty="0"/>
              <a:t>Perpetrators were, on average, 33 years of age</a:t>
            </a:r>
          </a:p>
          <a:p>
            <a:endParaRPr lang="en-US" dirty="0"/>
          </a:p>
          <a:p>
            <a:r>
              <a:rPr lang="en-US" dirty="0"/>
              <a:t>Race: 59% of perpetrators were white</a:t>
            </a:r>
          </a:p>
          <a:p>
            <a:endParaRPr lang="en-US" dirty="0"/>
          </a:p>
          <a:p>
            <a:r>
              <a:rPr lang="en-US" dirty="0"/>
              <a:t>64% of mass shooting events occurred in the south or west regions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1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391</TotalTime>
  <Words>520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Trebuchet MS</vt:lpstr>
      <vt:lpstr>Wingdings 2</vt:lpstr>
      <vt:lpstr>Urban</vt:lpstr>
      <vt:lpstr>A 50 Year Survey of U.S. Mass Shooting Incidents</vt:lpstr>
      <vt:lpstr>Background  American society has a history of violence.  Homicide, although relatively rare, is often perceived to be the most severe form of violence. </vt:lpstr>
      <vt:lpstr>Background  Multiple victim homicides, or mass murders, receive substantially more interest and cause more alarm than homicides involving a single victim  Most mass murders are perpetrated using firearms. </vt:lpstr>
      <vt:lpstr>What is a Mass Murder?   No single, commonly agreed upon definition  FBI Definition: the killing of four or more people, excluding the offender, within a 24-hour time period.</vt:lpstr>
      <vt:lpstr>This Study  The present study, which was recently published, examines mass shooting incidents in the U.S. from 1965 – 2013  In addition, preliminary information of mass shooting events from 2014 – 2018 will also be presented.</vt:lpstr>
      <vt:lpstr>Methodology Based off of major newspaper reports, a data base was constructed of known multiple victim homicides that occurred in the years 1962-2013.   For the purposes of this study, multiple victim homicides are those events resulting in five, or more, victims. In some events, that number did include the shooter(s).  </vt:lpstr>
      <vt:lpstr>Findings:  109 total events (106; 97% perpetrated by males)  *Since this is a male dominated act, the study focuses on male perpetrators  </vt:lpstr>
      <vt:lpstr>Findings: Mass Shootings Per Year   </vt:lpstr>
      <vt:lpstr>Findings: General Demographics</vt:lpstr>
      <vt:lpstr>Logistic Regression: DV Middle Class</vt:lpstr>
      <vt:lpstr>Logistic Regression: DV Middle Class</vt:lpstr>
      <vt:lpstr>Identity Theory</vt:lpstr>
      <vt:lpstr>Identity Theory</vt:lpstr>
      <vt:lpstr>Gender, Identity, and Mass Shootings</vt:lpstr>
      <vt:lpstr>Epilogue</vt:lpstr>
      <vt:lpstr>Epilogue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years of Mass Murder</dc:title>
  <dc:creator>Hawk</dc:creator>
  <cp:lastModifiedBy>Cynthia Atwood</cp:lastModifiedBy>
  <cp:revision>25</cp:revision>
  <dcterms:created xsi:type="dcterms:W3CDTF">2013-11-05T21:33:14Z</dcterms:created>
  <dcterms:modified xsi:type="dcterms:W3CDTF">2019-10-25T15:29:20Z</dcterms:modified>
</cp:coreProperties>
</file>