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5" r:id="rId9"/>
    <p:sldId id="266" r:id="rId10"/>
    <p:sldId id="260" r:id="rId11"/>
    <p:sldId id="261" r:id="rId12"/>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EC661B-C186-469E-8DAE-1DF81FB730B9}"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CCB99-EB17-4A5D-8959-03C7F4605EB6}" type="slidenum">
              <a:rPr lang="en-US" smtClean="0"/>
              <a:t>‹#›</a:t>
            </a:fld>
            <a:endParaRPr lang="en-US"/>
          </a:p>
        </p:txBody>
      </p:sp>
    </p:spTree>
    <p:extLst>
      <p:ext uri="{BB962C8B-B14F-4D97-AF65-F5344CB8AC3E}">
        <p14:creationId xmlns:p14="http://schemas.microsoft.com/office/powerpoint/2010/main" val="225159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EC661B-C186-469E-8DAE-1DF81FB730B9}"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CCB99-EB17-4A5D-8959-03C7F4605EB6}" type="slidenum">
              <a:rPr lang="en-US" smtClean="0"/>
              <a:t>‹#›</a:t>
            </a:fld>
            <a:endParaRPr lang="en-US"/>
          </a:p>
        </p:txBody>
      </p:sp>
    </p:spTree>
    <p:extLst>
      <p:ext uri="{BB962C8B-B14F-4D97-AF65-F5344CB8AC3E}">
        <p14:creationId xmlns:p14="http://schemas.microsoft.com/office/powerpoint/2010/main" val="2773529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EC661B-C186-469E-8DAE-1DF81FB730B9}"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CCB99-EB17-4A5D-8959-03C7F4605EB6}" type="slidenum">
              <a:rPr lang="en-US" smtClean="0"/>
              <a:t>‹#›</a:t>
            </a:fld>
            <a:endParaRPr lang="en-US"/>
          </a:p>
        </p:txBody>
      </p:sp>
    </p:spTree>
    <p:extLst>
      <p:ext uri="{BB962C8B-B14F-4D97-AF65-F5344CB8AC3E}">
        <p14:creationId xmlns:p14="http://schemas.microsoft.com/office/powerpoint/2010/main" val="4011241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EC661B-C186-469E-8DAE-1DF81FB730B9}"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CCB99-EB17-4A5D-8959-03C7F4605EB6}" type="slidenum">
              <a:rPr lang="en-US" smtClean="0"/>
              <a:t>‹#›</a:t>
            </a:fld>
            <a:endParaRPr lang="en-US"/>
          </a:p>
        </p:txBody>
      </p:sp>
    </p:spTree>
    <p:extLst>
      <p:ext uri="{BB962C8B-B14F-4D97-AF65-F5344CB8AC3E}">
        <p14:creationId xmlns:p14="http://schemas.microsoft.com/office/powerpoint/2010/main" val="3317789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EC661B-C186-469E-8DAE-1DF81FB730B9}"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CCB99-EB17-4A5D-8959-03C7F4605EB6}" type="slidenum">
              <a:rPr lang="en-US" smtClean="0"/>
              <a:t>‹#›</a:t>
            </a:fld>
            <a:endParaRPr lang="en-US"/>
          </a:p>
        </p:txBody>
      </p:sp>
    </p:spTree>
    <p:extLst>
      <p:ext uri="{BB962C8B-B14F-4D97-AF65-F5344CB8AC3E}">
        <p14:creationId xmlns:p14="http://schemas.microsoft.com/office/powerpoint/2010/main" val="1631094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EC661B-C186-469E-8DAE-1DF81FB730B9}"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ECCB99-EB17-4A5D-8959-03C7F4605EB6}" type="slidenum">
              <a:rPr lang="en-US" smtClean="0"/>
              <a:t>‹#›</a:t>
            </a:fld>
            <a:endParaRPr lang="en-US"/>
          </a:p>
        </p:txBody>
      </p:sp>
    </p:spTree>
    <p:extLst>
      <p:ext uri="{BB962C8B-B14F-4D97-AF65-F5344CB8AC3E}">
        <p14:creationId xmlns:p14="http://schemas.microsoft.com/office/powerpoint/2010/main" val="1904722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EC661B-C186-469E-8DAE-1DF81FB730B9}" type="datetimeFigureOut">
              <a:rPr lang="en-US" smtClean="0"/>
              <a:t>10/24/2019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ECCB99-EB17-4A5D-8959-03C7F4605EB6}" type="slidenum">
              <a:rPr lang="en-US" smtClean="0"/>
              <a:t>‹#›</a:t>
            </a:fld>
            <a:endParaRPr lang="en-US"/>
          </a:p>
        </p:txBody>
      </p:sp>
    </p:spTree>
    <p:extLst>
      <p:ext uri="{BB962C8B-B14F-4D97-AF65-F5344CB8AC3E}">
        <p14:creationId xmlns:p14="http://schemas.microsoft.com/office/powerpoint/2010/main" val="90592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EC661B-C186-469E-8DAE-1DF81FB730B9}" type="datetimeFigureOut">
              <a:rPr lang="en-US" smtClean="0"/>
              <a:t>10/24/2019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ECCB99-EB17-4A5D-8959-03C7F4605EB6}" type="slidenum">
              <a:rPr lang="en-US" smtClean="0"/>
              <a:t>‹#›</a:t>
            </a:fld>
            <a:endParaRPr lang="en-US"/>
          </a:p>
        </p:txBody>
      </p:sp>
    </p:spTree>
    <p:extLst>
      <p:ext uri="{BB962C8B-B14F-4D97-AF65-F5344CB8AC3E}">
        <p14:creationId xmlns:p14="http://schemas.microsoft.com/office/powerpoint/2010/main" val="22121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EC661B-C186-469E-8DAE-1DF81FB730B9}" type="datetimeFigureOut">
              <a:rPr lang="en-US" smtClean="0"/>
              <a:t>10/24/2019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ECCB99-EB17-4A5D-8959-03C7F4605EB6}" type="slidenum">
              <a:rPr lang="en-US" smtClean="0"/>
              <a:t>‹#›</a:t>
            </a:fld>
            <a:endParaRPr lang="en-US"/>
          </a:p>
        </p:txBody>
      </p:sp>
    </p:spTree>
    <p:extLst>
      <p:ext uri="{BB962C8B-B14F-4D97-AF65-F5344CB8AC3E}">
        <p14:creationId xmlns:p14="http://schemas.microsoft.com/office/powerpoint/2010/main" val="139611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EC661B-C186-469E-8DAE-1DF81FB730B9}"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ECCB99-EB17-4A5D-8959-03C7F4605EB6}" type="slidenum">
              <a:rPr lang="en-US" smtClean="0"/>
              <a:t>‹#›</a:t>
            </a:fld>
            <a:endParaRPr lang="en-US"/>
          </a:p>
        </p:txBody>
      </p:sp>
    </p:spTree>
    <p:extLst>
      <p:ext uri="{BB962C8B-B14F-4D97-AF65-F5344CB8AC3E}">
        <p14:creationId xmlns:p14="http://schemas.microsoft.com/office/powerpoint/2010/main" val="309532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EC661B-C186-469E-8DAE-1DF81FB730B9}"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ECCB99-EB17-4A5D-8959-03C7F4605EB6}" type="slidenum">
              <a:rPr lang="en-US" smtClean="0"/>
              <a:t>‹#›</a:t>
            </a:fld>
            <a:endParaRPr lang="en-US"/>
          </a:p>
        </p:txBody>
      </p:sp>
    </p:spTree>
    <p:extLst>
      <p:ext uri="{BB962C8B-B14F-4D97-AF65-F5344CB8AC3E}">
        <p14:creationId xmlns:p14="http://schemas.microsoft.com/office/powerpoint/2010/main" val="62849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EC661B-C186-469E-8DAE-1DF81FB730B9}" type="datetimeFigureOut">
              <a:rPr lang="en-US" smtClean="0"/>
              <a:t>10/24/2019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ECCB99-EB17-4A5D-8959-03C7F4605EB6}" type="slidenum">
              <a:rPr lang="en-US" smtClean="0"/>
              <a:t>‹#›</a:t>
            </a:fld>
            <a:endParaRPr lang="en-US"/>
          </a:p>
        </p:txBody>
      </p:sp>
    </p:spTree>
    <p:extLst>
      <p:ext uri="{BB962C8B-B14F-4D97-AF65-F5344CB8AC3E}">
        <p14:creationId xmlns:p14="http://schemas.microsoft.com/office/powerpoint/2010/main" val="3014733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2637"/>
            <a:ext cx="9144000" cy="3407326"/>
          </a:xfrm>
        </p:spPr>
        <p:txBody>
          <a:bodyPr>
            <a:normAutofit/>
          </a:bodyPr>
          <a:lstStyle/>
          <a:p>
            <a:r>
              <a:rPr lang="en-US" b="1" dirty="0">
                <a:solidFill>
                  <a:srgbClr val="C00000"/>
                </a:solidFill>
              </a:rPr>
              <a:t>THE INTERNATIONAL CRIMINAL </a:t>
            </a:r>
            <a:r>
              <a:rPr lang="en-US" b="1" dirty="0" smtClean="0">
                <a:solidFill>
                  <a:srgbClr val="C00000"/>
                </a:solidFill>
              </a:rPr>
              <a:t>COURT</a:t>
            </a:r>
            <a:r>
              <a:rPr lang="en-US" dirty="0">
                <a:solidFill>
                  <a:srgbClr val="C00000"/>
                </a:solidFill>
              </a:rPr>
              <a:t/>
            </a:r>
            <a:br>
              <a:rPr lang="en-US" dirty="0">
                <a:solidFill>
                  <a:srgbClr val="C00000"/>
                </a:solidFill>
              </a:rPr>
            </a:br>
            <a:endParaRPr lang="en-US" dirty="0">
              <a:solidFill>
                <a:srgbClr val="C00000"/>
              </a:solidFill>
            </a:endParaRPr>
          </a:p>
        </p:txBody>
      </p:sp>
      <p:sp>
        <p:nvSpPr>
          <p:cNvPr id="3" name="Subtitle 2"/>
          <p:cNvSpPr>
            <a:spLocks noGrp="1"/>
          </p:cNvSpPr>
          <p:nvPr>
            <p:ph type="subTitle" idx="1"/>
          </p:nvPr>
        </p:nvSpPr>
        <p:spPr/>
        <p:txBody>
          <a:bodyPr>
            <a:normAutofit/>
          </a:bodyPr>
          <a:lstStyle/>
          <a:p>
            <a:r>
              <a:rPr lang="en-US" sz="2800" b="1" dirty="0" smtClean="0">
                <a:solidFill>
                  <a:srgbClr val="002060"/>
                </a:solidFill>
              </a:rPr>
              <a:t>EFFICACY AND LEGITIMACY 21 YEARS LATER</a:t>
            </a:r>
            <a:endParaRPr lang="en-US" sz="2800" dirty="0">
              <a:solidFill>
                <a:srgbClr val="002060"/>
              </a:solidFill>
            </a:endParaRPr>
          </a:p>
        </p:txBody>
      </p:sp>
    </p:spTree>
    <p:extLst>
      <p:ext uri="{BB962C8B-B14F-4D97-AF65-F5344CB8AC3E}">
        <p14:creationId xmlns:p14="http://schemas.microsoft.com/office/powerpoint/2010/main" val="1607186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Efficacy and Legitimacy of the Court 21 Years Later?</a:t>
            </a:r>
            <a:endParaRPr lang="en-US" dirty="0">
              <a:solidFill>
                <a:srgbClr val="C00000"/>
              </a:solidFill>
            </a:endParaRPr>
          </a:p>
        </p:txBody>
      </p:sp>
      <p:sp>
        <p:nvSpPr>
          <p:cNvPr id="3" name="Content Placeholder 2"/>
          <p:cNvSpPr>
            <a:spLocks noGrp="1"/>
          </p:cNvSpPr>
          <p:nvPr>
            <p:ph idx="1"/>
          </p:nvPr>
        </p:nvSpPr>
        <p:spPr/>
        <p:txBody>
          <a:bodyPr/>
          <a:lstStyle/>
          <a:p>
            <a:pPr marL="0" indent="0">
              <a:buNone/>
            </a:pPr>
            <a:r>
              <a:rPr lang="en-US" dirty="0" smtClean="0"/>
              <a:t>Considering the issues ranging from the efficacy and legitimacy of the ICC since its inception in 2002, is the court widely perceived by the international community as an effective and a legitimate body 21 years later? </a:t>
            </a:r>
            <a:endParaRPr lang="en-US" dirty="0"/>
          </a:p>
        </p:txBody>
      </p:sp>
    </p:spTree>
    <p:extLst>
      <p:ext uri="{BB962C8B-B14F-4D97-AF65-F5344CB8AC3E}">
        <p14:creationId xmlns:p14="http://schemas.microsoft.com/office/powerpoint/2010/main" val="1004276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C00000"/>
                </a:solidFill>
              </a:rPr>
              <a:t>Conclusion</a:t>
            </a:r>
            <a:endParaRPr lang="en-US" dirty="0">
              <a:solidFill>
                <a:srgbClr val="C00000"/>
              </a:solidFill>
            </a:endParaRPr>
          </a:p>
        </p:txBody>
      </p:sp>
      <p:sp>
        <p:nvSpPr>
          <p:cNvPr id="3" name="Content Placeholder 2"/>
          <p:cNvSpPr>
            <a:spLocks noGrp="1"/>
          </p:cNvSpPr>
          <p:nvPr>
            <p:ph idx="1"/>
          </p:nvPr>
        </p:nvSpPr>
        <p:spPr/>
        <p:txBody>
          <a:bodyPr>
            <a:normAutofit/>
          </a:bodyPr>
          <a:lstStyle/>
          <a:p>
            <a:pPr marL="0" indent="0">
              <a:buNone/>
            </a:pPr>
            <a:r>
              <a:rPr lang="en-US" dirty="0" smtClean="0"/>
              <a:t>Be </a:t>
            </a:r>
            <a:r>
              <a:rPr lang="en-US" dirty="0"/>
              <a:t>that as it may with all of its </a:t>
            </a:r>
            <a:r>
              <a:rPr lang="en-US" dirty="0" smtClean="0"/>
              <a:t>issues, </a:t>
            </a:r>
            <a:r>
              <a:rPr lang="en-US" dirty="0"/>
              <a:t>the establishment of the International Criminal Court provides a watershed in the historical struggle by the International community to create a permanent court for the trial and punishment of war criminals and to fill the gap left by national criminal justice jurisdictions in this area. With the establishment of the court </a:t>
            </a:r>
            <a:r>
              <a:rPr lang="en-US" dirty="0" smtClean="0"/>
              <a:t>with its organs, </a:t>
            </a:r>
            <a:r>
              <a:rPr lang="en-US" dirty="0"/>
              <a:t>proactive and reactive machineries for global criminal justice system can be achieved </a:t>
            </a:r>
            <a:r>
              <a:rPr lang="en-US" dirty="0" smtClean="0"/>
              <a:t>if </a:t>
            </a:r>
            <a:r>
              <a:rPr lang="en-US" dirty="0"/>
              <a:t>it is administered evenly, fairly and justly so that it can </a:t>
            </a:r>
            <a:r>
              <a:rPr lang="en-US" dirty="0" smtClean="0"/>
              <a:t>be widely perceived by the international community as an effective and a </a:t>
            </a:r>
            <a:r>
              <a:rPr lang="en-US"/>
              <a:t>legitimate </a:t>
            </a:r>
            <a:r>
              <a:rPr lang="en-US" smtClean="0"/>
              <a:t>body</a:t>
            </a:r>
            <a:r>
              <a:rPr lang="en-US" dirty="0" smtClean="0"/>
              <a:t>. Unfortunately, it is the view of this paper that thus far, the state of the ICC </a:t>
            </a:r>
            <a:r>
              <a:rPr lang="en-US" dirty="0"/>
              <a:t>21 years later are not </a:t>
            </a:r>
            <a:r>
              <a:rPr lang="en-US" dirty="0" smtClean="0"/>
              <a:t>encouraging. </a:t>
            </a:r>
            <a:endParaRPr lang="en-US" dirty="0"/>
          </a:p>
        </p:txBody>
      </p:sp>
    </p:spTree>
    <p:extLst>
      <p:ext uri="{BB962C8B-B14F-4D97-AF65-F5344CB8AC3E}">
        <p14:creationId xmlns:p14="http://schemas.microsoft.com/office/powerpoint/2010/main" val="3583785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C00000"/>
                </a:solidFill>
              </a:rPr>
              <a:t>Brief Background Information</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sz="2400" dirty="0"/>
              <a:t>The history of the International Criminal Court </a:t>
            </a:r>
            <a:r>
              <a:rPr lang="en-US" sz="2400" dirty="0" smtClean="0"/>
              <a:t>goes way back than most people could imagine, in that, </a:t>
            </a:r>
            <a:r>
              <a:rPr lang="en-US" sz="2400" dirty="0"/>
              <a:t>available records show </a:t>
            </a:r>
            <a:r>
              <a:rPr lang="en-US" sz="2400" dirty="0" smtClean="0"/>
              <a:t>that the earliest recorded attempts </a:t>
            </a:r>
            <a:r>
              <a:rPr lang="en-US" sz="2400" dirty="0"/>
              <a:t>by the international community to establish international </a:t>
            </a:r>
            <a:r>
              <a:rPr lang="en-US" sz="2400" dirty="0" smtClean="0"/>
              <a:t>tribunals </a:t>
            </a:r>
            <a:r>
              <a:rPr lang="en-US" sz="2400" dirty="0"/>
              <a:t>or </a:t>
            </a:r>
            <a:r>
              <a:rPr lang="en-US" sz="2400" dirty="0" smtClean="0"/>
              <a:t>courts </a:t>
            </a:r>
            <a:r>
              <a:rPr lang="en-US" sz="2400" dirty="0"/>
              <a:t>to try persons who committed war </a:t>
            </a:r>
            <a:r>
              <a:rPr lang="en-US" sz="2400" dirty="0" smtClean="0"/>
              <a:t>crimes occurred </a:t>
            </a:r>
            <a:r>
              <a:rPr lang="en-US" sz="2400" dirty="0"/>
              <a:t>in the year 1474</a:t>
            </a:r>
            <a:r>
              <a:rPr lang="en-US" sz="2400" dirty="0" smtClean="0"/>
              <a:t>.</a:t>
            </a:r>
          </a:p>
          <a:p>
            <a:r>
              <a:rPr lang="en-US" sz="2400" dirty="0" smtClean="0"/>
              <a:t> </a:t>
            </a:r>
            <a:r>
              <a:rPr lang="en-US" sz="2400" dirty="0"/>
              <a:t>However, </a:t>
            </a:r>
            <a:r>
              <a:rPr lang="en-US" sz="2400" dirty="0" smtClean="0"/>
              <a:t>it was not until after World War 2, that the </a:t>
            </a:r>
            <a:r>
              <a:rPr lang="en-US" sz="2400" dirty="0"/>
              <a:t>international community sought to establish a </a:t>
            </a:r>
            <a:r>
              <a:rPr lang="en-US" sz="2400" dirty="0" smtClean="0"/>
              <a:t>permanent court </a:t>
            </a:r>
            <a:r>
              <a:rPr lang="en-US" sz="2400" dirty="0"/>
              <a:t>to prosecute perpetrators of major international </a:t>
            </a:r>
            <a:r>
              <a:rPr lang="en-US" sz="2400" dirty="0" smtClean="0"/>
              <a:t>crimes. </a:t>
            </a:r>
          </a:p>
          <a:p>
            <a:r>
              <a:rPr lang="en-US" sz="2400" dirty="0" smtClean="0"/>
              <a:t>The establishment </a:t>
            </a:r>
            <a:r>
              <a:rPr lang="en-US" sz="2400" dirty="0"/>
              <a:t>of the Nuremburg and Tokyo International Military Tribunals </a:t>
            </a:r>
            <a:r>
              <a:rPr lang="en-US" sz="2400" dirty="0" smtClean="0"/>
              <a:t>for the </a:t>
            </a:r>
            <a:r>
              <a:rPr lang="en-US" sz="2400" dirty="0"/>
              <a:t>Prosecution and Punishment of the Major War Criminals of the European Axis, of August 8, </a:t>
            </a:r>
            <a:r>
              <a:rPr lang="en-US" sz="2400" dirty="0" smtClean="0"/>
              <a:t>1945 is important in understanding one of the significant antecedents that led to the formation of the court. </a:t>
            </a:r>
            <a:endParaRPr lang="en-US" sz="2400" dirty="0"/>
          </a:p>
          <a:p>
            <a:endParaRPr lang="en-US" dirty="0"/>
          </a:p>
        </p:txBody>
      </p:sp>
    </p:spTree>
    <p:extLst>
      <p:ext uri="{BB962C8B-B14F-4D97-AF65-F5344CB8AC3E}">
        <p14:creationId xmlns:p14="http://schemas.microsoft.com/office/powerpoint/2010/main" val="1878275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C00000"/>
                </a:solidFill>
              </a:rPr>
              <a:t>Brief Background Information Continued</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After couple of other significant </a:t>
            </a:r>
            <a:r>
              <a:rPr lang="en-US" dirty="0" smtClean="0"/>
              <a:t>antecedents such as the International Criminal Tribunal for </a:t>
            </a:r>
            <a:r>
              <a:rPr lang="en-US" smtClean="0"/>
              <a:t>the former </a:t>
            </a:r>
            <a:r>
              <a:rPr lang="en-US" dirty="0" smtClean="0"/>
              <a:t>Yugoslavia </a:t>
            </a:r>
            <a:r>
              <a:rPr lang="en-US" smtClean="0"/>
              <a:t>and Rwandan, </a:t>
            </a:r>
            <a:r>
              <a:rPr lang="en-US" dirty="0" smtClean="0"/>
              <a:t>ICC was established </a:t>
            </a:r>
            <a:r>
              <a:rPr lang="en-US" dirty="0"/>
              <a:t>through a treaty adopted in Rome on July 17, 1998 </a:t>
            </a:r>
            <a:r>
              <a:rPr lang="en-US" dirty="0" smtClean="0"/>
              <a:t>and entered into force on July 1, 2002 when its Statute was ratified by </a:t>
            </a:r>
            <a:r>
              <a:rPr lang="en-US" dirty="0"/>
              <a:t>120 </a:t>
            </a:r>
            <a:r>
              <a:rPr lang="en-US" dirty="0" smtClean="0"/>
              <a:t>nation states. </a:t>
            </a:r>
            <a:r>
              <a:rPr lang="en-US" dirty="0"/>
              <a:t>It is called the Rome Statute of the ICC. One of the primary objectives of the UN is securing universal respect for human rights and fundamental freedoms of individuals throughout the world. </a:t>
            </a:r>
          </a:p>
          <a:p>
            <a:endParaRPr lang="en-US" dirty="0"/>
          </a:p>
        </p:txBody>
      </p:sp>
    </p:spTree>
    <p:extLst>
      <p:ext uri="{BB962C8B-B14F-4D97-AF65-F5344CB8AC3E}">
        <p14:creationId xmlns:p14="http://schemas.microsoft.com/office/powerpoint/2010/main" val="1652959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C00000"/>
                </a:solidFill>
              </a:rPr>
              <a:t>Issues of Efficacy and Legitimacy of the Court</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dirty="0"/>
              <a:t>Membership issues</a:t>
            </a:r>
          </a:p>
          <a:p>
            <a:r>
              <a:rPr lang="en-US" dirty="0" smtClean="0"/>
              <a:t>Jurisdictional issues</a:t>
            </a:r>
          </a:p>
          <a:p>
            <a:r>
              <a:rPr lang="en-US" dirty="0" smtClean="0"/>
              <a:t>Complementarity issues</a:t>
            </a:r>
          </a:p>
          <a:p>
            <a:r>
              <a:rPr lang="en-US" dirty="0" smtClean="0"/>
              <a:t>Prosecutorial issues </a:t>
            </a:r>
          </a:p>
          <a:p>
            <a:r>
              <a:rPr lang="en-US" dirty="0" smtClean="0"/>
              <a:t>The control of the court issues</a:t>
            </a:r>
          </a:p>
          <a:p>
            <a:endParaRPr lang="en-US" dirty="0"/>
          </a:p>
        </p:txBody>
      </p:sp>
    </p:spTree>
    <p:extLst>
      <p:ext uri="{BB962C8B-B14F-4D97-AF65-F5344CB8AC3E}">
        <p14:creationId xmlns:p14="http://schemas.microsoft.com/office/powerpoint/2010/main" val="1006483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Issues of Efficacy and Legitimacy of the Court</a:t>
            </a:r>
            <a:endParaRPr lang="en-US" dirty="0"/>
          </a:p>
        </p:txBody>
      </p:sp>
      <p:sp>
        <p:nvSpPr>
          <p:cNvPr id="3" name="Content Placeholder 2"/>
          <p:cNvSpPr>
            <a:spLocks noGrp="1"/>
          </p:cNvSpPr>
          <p:nvPr>
            <p:ph idx="1"/>
          </p:nvPr>
        </p:nvSpPr>
        <p:spPr>
          <a:xfrm>
            <a:off x="922176" y="1974914"/>
            <a:ext cx="10515600" cy="4351338"/>
          </a:xfrm>
        </p:spPr>
        <p:txBody>
          <a:bodyPr>
            <a:normAutofit/>
          </a:bodyPr>
          <a:lstStyle/>
          <a:p>
            <a:pPr marL="0" indent="0">
              <a:buNone/>
            </a:pPr>
            <a:r>
              <a:rPr lang="en-US" sz="3600" dirty="0"/>
              <a:t>Membership </a:t>
            </a:r>
            <a:r>
              <a:rPr lang="en-US" sz="3600" dirty="0" smtClean="0"/>
              <a:t>Issues</a:t>
            </a:r>
            <a:endParaRPr lang="en-US" sz="3600" dirty="0"/>
          </a:p>
          <a:p>
            <a:r>
              <a:rPr lang="en-US" dirty="0" smtClean="0"/>
              <a:t>114 </a:t>
            </a:r>
            <a:r>
              <a:rPr lang="en-US" dirty="0"/>
              <a:t>states are ICC members. Fifteen are Asia states; eighteen are Eastern </a:t>
            </a:r>
            <a:r>
              <a:rPr lang="en-US" dirty="0" smtClean="0"/>
              <a:t>European states; </a:t>
            </a:r>
            <a:r>
              <a:rPr lang="en-US" dirty="0"/>
              <a:t>twenty-five are Latin American and Caribbean states; twenty-five are Western European and other states; and thirty-one are </a:t>
            </a:r>
            <a:r>
              <a:rPr lang="en-US" smtClean="0"/>
              <a:t>African states, </a:t>
            </a:r>
            <a:r>
              <a:rPr lang="en-US" dirty="0"/>
              <a:t>making Africa the region with the most member states.  </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816578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C00000"/>
                </a:solidFill>
              </a:rPr>
              <a:t>Issues of Efficacy and Legitimacy of the Court</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sz="5800" dirty="0"/>
              <a:t>Jurisdictional </a:t>
            </a:r>
            <a:r>
              <a:rPr lang="en-US" sz="5800" dirty="0" smtClean="0"/>
              <a:t>Issues</a:t>
            </a:r>
            <a:endParaRPr lang="en-US" sz="5800" dirty="0"/>
          </a:p>
          <a:p>
            <a:r>
              <a:rPr lang="en-US" sz="6000" dirty="0"/>
              <a:t>According to Articles 5, 6, 7 and 8 of the ICC Statute, the Court has jurisdiction over four categories of core crimes of concern to the international community namely: genocide, crimes against humanity, war crimes and the crime of aggression.</a:t>
            </a:r>
          </a:p>
          <a:p>
            <a:r>
              <a:rPr lang="en-US" sz="6000" dirty="0"/>
              <a:t>One of the most critical developments under the Rome Statute is that nobody has immunity from prosecution including heads of State, members of Parliaments, governments, commanders and superiors of military or civilian forces (Article 28, ICC Statute).  </a:t>
            </a:r>
          </a:p>
          <a:p>
            <a:r>
              <a:rPr lang="en-US" sz="6000" dirty="0"/>
              <a:t>However, Article 1, of ICC Statute stipulates that the ICC should not infringe on the jurisdiction of national courts. It will not supersede, but will complement national jurisdiction. The ICC Statute, provides national courts with primary jurisdiction to prosecute heinous crimes, but that this primacy is not absolute because a state may lose its primacy when it manifests unwillingness or inability to exercise its jurisdiction over a specific case. </a:t>
            </a:r>
          </a:p>
          <a:p>
            <a:endParaRPr lang="en-US" dirty="0"/>
          </a:p>
          <a:p>
            <a:endParaRPr lang="en-US" dirty="0"/>
          </a:p>
        </p:txBody>
      </p:sp>
    </p:spTree>
    <p:extLst>
      <p:ext uri="{BB962C8B-B14F-4D97-AF65-F5344CB8AC3E}">
        <p14:creationId xmlns:p14="http://schemas.microsoft.com/office/powerpoint/2010/main" val="2289463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Issues of Efficacy and Legitimacy of the Court</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a:t>Complementarity </a:t>
            </a:r>
            <a:r>
              <a:rPr lang="en-US" sz="3600" dirty="0" smtClean="0"/>
              <a:t>Issues</a:t>
            </a:r>
            <a:endParaRPr lang="en-US" sz="3600" dirty="0"/>
          </a:p>
          <a:p>
            <a:pPr marL="0" indent="0">
              <a:buNone/>
            </a:pPr>
            <a:r>
              <a:rPr lang="en-US" dirty="0"/>
              <a:t>According to the </a:t>
            </a:r>
            <a:r>
              <a:rPr lang="en-US" dirty="0" smtClean="0"/>
              <a:t>ICC Statute</a:t>
            </a:r>
            <a:r>
              <a:rPr lang="en-US" dirty="0"/>
              <a:t>, the court would complement prosecutions in national courts; acting when states were unwilling or unable to bring perpetrators to justice.</a:t>
            </a:r>
          </a:p>
          <a:p>
            <a:endParaRPr lang="en-US" dirty="0"/>
          </a:p>
        </p:txBody>
      </p:sp>
    </p:spTree>
    <p:extLst>
      <p:ext uri="{BB962C8B-B14F-4D97-AF65-F5344CB8AC3E}">
        <p14:creationId xmlns:p14="http://schemas.microsoft.com/office/powerpoint/2010/main" val="2398457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Issues of Efficacy and Legitimacy of the Court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900" dirty="0" smtClean="0"/>
              <a:t>Prosecutorial Issues</a:t>
            </a:r>
          </a:p>
          <a:p>
            <a:r>
              <a:rPr lang="en-US" dirty="0" smtClean="0"/>
              <a:t>According to </a:t>
            </a:r>
            <a:r>
              <a:rPr lang="en-US" dirty="0"/>
              <a:t>the court, the international community could bring to justice those accused of the most outrageous crimes against human rights and humanitarian law in proceedings </a:t>
            </a:r>
            <a:r>
              <a:rPr lang="en-US" dirty="0" smtClean="0"/>
              <a:t>that </a:t>
            </a:r>
            <a:r>
              <a:rPr lang="en-US" dirty="0"/>
              <a:t>guarantee all recognized safeguards for fair trial adopted by the international community. It would hold individuals personally responsible for planning, ordering or committing gross crimes under international law. It would prosecute them whether they were committed in war or peace time and regardless of whether the perpetrators were leaders or subordinates, civilians or members of military, paramilitary or police forces. </a:t>
            </a:r>
          </a:p>
          <a:p>
            <a:r>
              <a:rPr lang="en-US" dirty="0" smtClean="0"/>
              <a:t>One of the </a:t>
            </a:r>
            <a:r>
              <a:rPr lang="en-US" dirty="0"/>
              <a:t>central </a:t>
            </a:r>
            <a:r>
              <a:rPr lang="en-US" dirty="0" smtClean="0"/>
              <a:t>issues </a:t>
            </a:r>
            <a:r>
              <a:rPr lang="en-US" dirty="0"/>
              <a:t>here is that prosecutorial action of the court has been focused on African countries and has avoided powerful states such as the United Kingdom and the United States over the past two decades. </a:t>
            </a:r>
          </a:p>
        </p:txBody>
      </p:sp>
    </p:spTree>
    <p:extLst>
      <p:ext uri="{BB962C8B-B14F-4D97-AF65-F5344CB8AC3E}">
        <p14:creationId xmlns:p14="http://schemas.microsoft.com/office/powerpoint/2010/main" val="2574083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Issues of Efficacy and Legitimacy of the Court</a:t>
            </a:r>
            <a:endParaRPr lang="en-US" dirty="0"/>
          </a:p>
        </p:txBody>
      </p:sp>
      <p:sp>
        <p:nvSpPr>
          <p:cNvPr id="3" name="Content Placeholder 2"/>
          <p:cNvSpPr>
            <a:spLocks noGrp="1"/>
          </p:cNvSpPr>
          <p:nvPr>
            <p:ph idx="1"/>
          </p:nvPr>
        </p:nvSpPr>
        <p:spPr/>
        <p:txBody>
          <a:bodyPr/>
          <a:lstStyle/>
          <a:p>
            <a:pPr marL="0" indent="0">
              <a:buNone/>
            </a:pPr>
            <a:r>
              <a:rPr lang="en-US" sz="3600" dirty="0" smtClean="0"/>
              <a:t>The Control of the Court Issues</a:t>
            </a:r>
          </a:p>
          <a:p>
            <a:pPr marL="0" indent="0">
              <a:buNone/>
            </a:pPr>
            <a:r>
              <a:rPr lang="en-US" dirty="0" smtClean="0"/>
              <a:t>Powerful </a:t>
            </a:r>
            <a:r>
              <a:rPr lang="en-US" dirty="0"/>
              <a:t>states such as the United Kingdom and the United States that </a:t>
            </a:r>
            <a:r>
              <a:rPr lang="en-US" dirty="0" smtClean="0"/>
              <a:t>have over </a:t>
            </a:r>
            <a:r>
              <a:rPr lang="en-US" dirty="0"/>
              <a:t>the last two decades </a:t>
            </a:r>
            <a:r>
              <a:rPr lang="en-US" dirty="0" smtClean="0"/>
              <a:t>avoided </a:t>
            </a:r>
            <a:r>
              <a:rPr lang="en-US" dirty="0"/>
              <a:t>prosecutorial action of the court are the ones that are controlling the court in systematic ways to their best interest.</a:t>
            </a:r>
          </a:p>
          <a:p>
            <a:pPr marL="0" indent="0">
              <a:buNone/>
            </a:pPr>
            <a:endParaRPr lang="en-US" dirty="0"/>
          </a:p>
        </p:txBody>
      </p:sp>
    </p:spTree>
    <p:extLst>
      <p:ext uri="{BB962C8B-B14F-4D97-AF65-F5344CB8AC3E}">
        <p14:creationId xmlns:p14="http://schemas.microsoft.com/office/powerpoint/2010/main" val="1954429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1837</TotalTime>
  <Words>905</Words>
  <Application>Microsoft Office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THE INTERNATIONAL CRIMINAL COURT </vt:lpstr>
      <vt:lpstr>Brief Background Information</vt:lpstr>
      <vt:lpstr>Brief Background Information Continued</vt:lpstr>
      <vt:lpstr>Issues of Efficacy and Legitimacy of the Court</vt:lpstr>
      <vt:lpstr>Issues of Efficacy and Legitimacy of the Court</vt:lpstr>
      <vt:lpstr>Issues of Efficacy and Legitimacy of the Court</vt:lpstr>
      <vt:lpstr>Issues of Efficacy and Legitimacy of the Court</vt:lpstr>
      <vt:lpstr>Issues of Efficacy and Legitimacy of the Court</vt:lpstr>
      <vt:lpstr>Issues of Efficacy and Legitimacy of the Court</vt:lpstr>
      <vt:lpstr>Efficacy and Legitimacy of the Court 21 Years Later?</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INTERNATIONAL CRIMINAL COURT AND THE UNITED STATES OF AMERICA</dc:title>
  <dc:creator>Charles Ubah</dc:creator>
  <cp:lastModifiedBy>Charles Ubah</cp:lastModifiedBy>
  <cp:revision>70</cp:revision>
  <cp:lastPrinted>2019-10-23T16:10:55Z</cp:lastPrinted>
  <dcterms:created xsi:type="dcterms:W3CDTF">2019-02-06T18:51:46Z</dcterms:created>
  <dcterms:modified xsi:type="dcterms:W3CDTF">2019-10-25T12:36:07Z</dcterms:modified>
</cp:coreProperties>
</file>