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70" r:id="rId7"/>
    <p:sldId id="267" r:id="rId8"/>
    <p:sldId id="268" r:id="rId9"/>
    <p:sldId id="269" r:id="rId10"/>
    <p:sldId id="266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FF66"/>
    <a:srgbClr val="66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igh school">
            <a:extLst>
              <a:ext uri="{FF2B5EF4-FFF2-40B4-BE49-F238E27FC236}">
                <a16:creationId xmlns:a16="http://schemas.microsoft.com/office/drawing/2014/main" id="{E1DCE290-94CF-4D72-BBFD-981BB83EA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  <a14:imgEffect>
                      <a14:brightnessContrast brigh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9"/>
          <a:stretch/>
        </p:blipFill>
        <p:spPr bwMode="auto">
          <a:xfrm>
            <a:off x="1155983" y="1"/>
            <a:ext cx="9870643" cy="68580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0BC49C-C777-4CE8-A803-12FD8D897EC5}"/>
              </a:ext>
            </a:extLst>
          </p:cNvPr>
          <p:cNvSpPr txBox="1"/>
          <p:nvPr/>
        </p:nvSpPr>
        <p:spPr>
          <a:xfrm>
            <a:off x="1180262" y="1501471"/>
            <a:ext cx="97933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K-12 Alma Mater School Shootings with </a:t>
            </a:r>
            <a:r>
              <a:rPr lang="en-US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&gt;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 Killed, 1990-2018</a:t>
            </a:r>
          </a:p>
          <a:p>
            <a:pPr algn="ctr"/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Thomas R. Hochschild Jr.</a:t>
            </a:r>
          </a:p>
          <a:p>
            <a:pPr algn="ctr"/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Lorna Alvarez-Rivera</a:t>
            </a:r>
          </a:p>
          <a:p>
            <a:pPr algn="ctr"/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Michael Noll</a:t>
            </a:r>
          </a:p>
          <a:p>
            <a:pPr algn="ctr"/>
            <a:r>
              <a:rPr lang="en-US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Valdosta State University</a:t>
            </a:r>
          </a:p>
          <a:p>
            <a:pPr algn="ctr"/>
            <a:endParaRPr lang="en-US" sz="27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Kathryn Grant</a:t>
            </a:r>
          </a:p>
          <a:p>
            <a:pPr algn="ctr"/>
            <a:r>
              <a:rPr lang="en-US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Campaign to Keep Guns Off  Campus</a:t>
            </a:r>
          </a:p>
        </p:txBody>
      </p:sp>
    </p:spTree>
    <p:extLst>
      <p:ext uri="{BB962C8B-B14F-4D97-AF65-F5344CB8AC3E}">
        <p14:creationId xmlns:p14="http://schemas.microsoft.com/office/powerpoint/2010/main" val="333635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0BC49C-C777-4CE8-A803-12FD8D897EC5}"/>
              </a:ext>
            </a:extLst>
          </p:cNvPr>
          <p:cNvSpPr txBox="1"/>
          <p:nvPr/>
        </p:nvSpPr>
        <p:spPr>
          <a:xfrm>
            <a:off x="1166191" y="388796"/>
            <a:ext cx="979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Can We Do?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16954-AFE0-41D7-AEC6-3A8E5355ADF3}"/>
              </a:ext>
            </a:extLst>
          </p:cNvPr>
          <p:cNvSpPr txBox="1"/>
          <p:nvPr/>
        </p:nvSpPr>
        <p:spPr>
          <a:xfrm>
            <a:off x="1696278" y="1390645"/>
            <a:ext cx="8825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Healthy male socialization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3A249-8F9B-4E6E-AA81-64637874AAD5}"/>
              </a:ext>
            </a:extLst>
          </p:cNvPr>
          <p:cNvSpPr txBox="1"/>
          <p:nvPr/>
        </p:nvSpPr>
        <p:spPr>
          <a:xfrm>
            <a:off x="0" y="226797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 on alert for “leakage” about potential violence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AC3C4-6979-463B-B717-674493A5CA06}"/>
              </a:ext>
            </a:extLst>
          </p:cNvPr>
          <p:cNvSpPr txBox="1"/>
          <p:nvPr/>
        </p:nvSpPr>
        <p:spPr>
          <a:xfrm>
            <a:off x="584616" y="3180320"/>
            <a:ext cx="111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Increase access to mental health professionals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3B9FC-EBC7-42B3-846C-88917355B620}"/>
              </a:ext>
            </a:extLst>
          </p:cNvPr>
          <p:cNvSpPr txBox="1"/>
          <p:nvPr/>
        </p:nvSpPr>
        <p:spPr>
          <a:xfrm>
            <a:off x="984739" y="4142831"/>
            <a:ext cx="1046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Anti-bullying programs: Olweus &amp; Kiva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ED0E4-E149-4520-9934-6A12FB80D7CC}"/>
              </a:ext>
            </a:extLst>
          </p:cNvPr>
          <p:cNvSpPr txBox="1"/>
          <p:nvPr/>
        </p:nvSpPr>
        <p:spPr>
          <a:xfrm>
            <a:off x="956603" y="5120638"/>
            <a:ext cx="1045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School hardening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9F72D-5957-4FB7-A162-DFBFD4FFABB3}"/>
              </a:ext>
            </a:extLst>
          </p:cNvPr>
          <p:cNvSpPr txBox="1"/>
          <p:nvPr/>
        </p:nvSpPr>
        <p:spPr>
          <a:xfrm>
            <a:off x="942534" y="5970487"/>
            <a:ext cx="1046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Gun safety legislation</a:t>
            </a:r>
          </a:p>
        </p:txBody>
      </p:sp>
    </p:spTree>
    <p:extLst>
      <p:ext uri="{BB962C8B-B14F-4D97-AF65-F5344CB8AC3E}">
        <p14:creationId xmlns:p14="http://schemas.microsoft.com/office/powerpoint/2010/main" val="33121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igh school">
            <a:extLst>
              <a:ext uri="{FF2B5EF4-FFF2-40B4-BE49-F238E27FC236}">
                <a16:creationId xmlns:a16="http://schemas.microsoft.com/office/drawing/2014/main" id="{E1DCE290-94CF-4D72-BBFD-981BB83EA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  <a14:imgEffect>
                      <a14:brightnessContrast brigh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9"/>
          <a:stretch/>
        </p:blipFill>
        <p:spPr bwMode="auto">
          <a:xfrm>
            <a:off x="1155983" y="1"/>
            <a:ext cx="9870643" cy="68580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0BC49C-C777-4CE8-A803-12FD8D897EC5}"/>
              </a:ext>
            </a:extLst>
          </p:cNvPr>
          <p:cNvSpPr txBox="1"/>
          <p:nvPr/>
        </p:nvSpPr>
        <p:spPr>
          <a:xfrm>
            <a:off x="1180262" y="1501471"/>
            <a:ext cx="97933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K-12 Alma Mater School Shootings with </a:t>
            </a:r>
            <a:r>
              <a:rPr lang="en-US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&gt;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 Killed, 1990-2018</a:t>
            </a:r>
          </a:p>
          <a:p>
            <a:pPr algn="ctr"/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Thomas R. Hochschild Jr.</a:t>
            </a:r>
          </a:p>
          <a:p>
            <a:pPr algn="ctr"/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Lorna Alvarez-Rivera</a:t>
            </a:r>
          </a:p>
          <a:p>
            <a:pPr algn="ctr"/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Michael Noll</a:t>
            </a:r>
          </a:p>
          <a:p>
            <a:pPr algn="ctr"/>
            <a:r>
              <a:rPr lang="en-US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Valdosta State University</a:t>
            </a:r>
          </a:p>
          <a:p>
            <a:pPr algn="ctr"/>
            <a:endParaRPr lang="en-US" sz="27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Kathryn Grant</a:t>
            </a:r>
          </a:p>
          <a:p>
            <a:pPr algn="ctr"/>
            <a:r>
              <a:rPr lang="en-US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Campaign to Keep Guns Off  Campus</a:t>
            </a:r>
          </a:p>
        </p:txBody>
      </p:sp>
    </p:spTree>
    <p:extLst>
      <p:ext uri="{BB962C8B-B14F-4D97-AF65-F5344CB8AC3E}">
        <p14:creationId xmlns:p14="http://schemas.microsoft.com/office/powerpoint/2010/main" val="92854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0BC49C-C777-4CE8-A803-12FD8D897EC5}"/>
              </a:ext>
            </a:extLst>
          </p:cNvPr>
          <p:cNvSpPr txBox="1"/>
          <p:nvPr/>
        </p:nvSpPr>
        <p:spPr>
          <a:xfrm>
            <a:off x="1166191" y="914398"/>
            <a:ext cx="514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Mass Shooting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6AA22-C5BA-4009-8684-94B4AF8D1E00}"/>
              </a:ext>
            </a:extLst>
          </p:cNvPr>
          <p:cNvSpPr txBox="1"/>
          <p:nvPr/>
        </p:nvSpPr>
        <p:spPr>
          <a:xfrm>
            <a:off x="3988905" y="2782960"/>
            <a:ext cx="3856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Georgia" panose="02040502050405020303" pitchFamily="18" charset="0"/>
              </a:rPr>
              <a:t>Why </a:t>
            </a:r>
            <a:r>
              <a:rPr lang="en-US" sz="5400" u="sng" dirty="0">
                <a:solidFill>
                  <a:srgbClr val="FFFF00"/>
                </a:solidFill>
                <a:latin typeface="Georgia" panose="02040502050405020303" pitchFamily="18" charset="0"/>
              </a:rPr>
              <a:t>&gt;</a:t>
            </a:r>
            <a:r>
              <a:rPr lang="en-US" sz="5400" dirty="0">
                <a:solidFill>
                  <a:srgbClr val="FFFF00"/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98EE3-CE6D-4AEB-BCDB-8345EBA2C73D}"/>
              </a:ext>
            </a:extLst>
          </p:cNvPr>
          <p:cNvSpPr txBox="1"/>
          <p:nvPr/>
        </p:nvSpPr>
        <p:spPr>
          <a:xfrm>
            <a:off x="6308035" y="1961322"/>
            <a:ext cx="5393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Rampage Shooting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E0E37-6A00-4861-8E95-69CE5A13F74A}"/>
              </a:ext>
            </a:extLst>
          </p:cNvPr>
          <p:cNvSpPr txBox="1"/>
          <p:nvPr/>
        </p:nvSpPr>
        <p:spPr>
          <a:xfrm>
            <a:off x="768625" y="4147930"/>
            <a:ext cx="561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Spree Shooting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D0C7D-9C04-4ECA-80D1-125973B34F6E}"/>
              </a:ext>
            </a:extLst>
          </p:cNvPr>
          <p:cNvSpPr txBox="1"/>
          <p:nvPr/>
        </p:nvSpPr>
        <p:spPr>
          <a:xfrm>
            <a:off x="6559827" y="4863548"/>
            <a:ext cx="514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Serial Shootings</a:t>
            </a:r>
          </a:p>
        </p:txBody>
      </p:sp>
    </p:spTree>
    <p:extLst>
      <p:ext uri="{BB962C8B-B14F-4D97-AF65-F5344CB8AC3E}">
        <p14:creationId xmlns:p14="http://schemas.microsoft.com/office/powerpoint/2010/main" val="31143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0BC49C-C777-4CE8-A803-12FD8D897EC5}"/>
              </a:ext>
            </a:extLst>
          </p:cNvPr>
          <p:cNvSpPr txBox="1"/>
          <p:nvPr/>
        </p:nvSpPr>
        <p:spPr>
          <a:xfrm>
            <a:off x="1166191" y="2332382"/>
            <a:ext cx="979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7D828-107B-435E-8D2E-42D819E397E1}"/>
              </a:ext>
            </a:extLst>
          </p:cNvPr>
          <p:cNvSpPr txBox="1"/>
          <p:nvPr/>
        </p:nvSpPr>
        <p:spPr>
          <a:xfrm>
            <a:off x="2546252" y="2438400"/>
            <a:ext cx="7160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 Naming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69531-44A4-43F4-A428-8ED0C4E4988B}"/>
              </a:ext>
            </a:extLst>
          </p:cNvPr>
          <p:cNvSpPr txBox="1"/>
          <p:nvPr/>
        </p:nvSpPr>
        <p:spPr>
          <a:xfrm>
            <a:off x="2955235" y="3525078"/>
            <a:ext cx="61092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 Notoriety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(https://nonotoriety.com) </a:t>
            </a:r>
          </a:p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Don’t Name Them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(www.dontnamethem.org)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EBE06-BFA9-4E1C-A291-36F981F09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9" t="28349" r="20543" b="12251"/>
          <a:stretch/>
        </p:blipFill>
        <p:spPr>
          <a:xfrm>
            <a:off x="225286" y="155713"/>
            <a:ext cx="11675165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0BC49C-C777-4CE8-A803-12FD8D897EC5}"/>
              </a:ext>
            </a:extLst>
          </p:cNvPr>
          <p:cNvSpPr txBox="1"/>
          <p:nvPr/>
        </p:nvSpPr>
        <p:spPr>
          <a:xfrm>
            <a:off x="212035" y="344556"/>
            <a:ext cx="11767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Why do shooters go back to their alma mater?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57ED0-E2EC-4DF0-8205-92C3D0F47454}"/>
              </a:ext>
            </a:extLst>
          </p:cNvPr>
          <p:cNvSpPr txBox="1"/>
          <p:nvPr/>
        </p:nvSpPr>
        <p:spPr>
          <a:xfrm>
            <a:off x="318053" y="1139685"/>
            <a:ext cx="11661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Place Trauma: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Emotional pain associated with a location.</a:t>
            </a:r>
          </a:p>
        </p:txBody>
      </p:sp>
      <p:pic>
        <p:nvPicPr>
          <p:cNvPr id="2050" name="Picture 2" descr="Image result for high school">
            <a:extLst>
              <a:ext uri="{FF2B5EF4-FFF2-40B4-BE49-F238E27FC236}">
                <a16:creationId xmlns:a16="http://schemas.microsoft.com/office/drawing/2014/main" id="{75FA4DAC-0388-42D6-8AE9-1EDAF145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68" y="2703443"/>
            <a:ext cx="5625841" cy="37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lassroom">
            <a:extLst>
              <a:ext uri="{FF2B5EF4-FFF2-40B4-BE49-F238E27FC236}">
                <a16:creationId xmlns:a16="http://schemas.microsoft.com/office/drawing/2014/main" id="{B9C914EF-B72F-4FCC-97D0-EC24DAF4B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20" y="2703443"/>
            <a:ext cx="5646298" cy="37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chool lockers">
            <a:extLst>
              <a:ext uri="{FF2B5EF4-FFF2-40B4-BE49-F238E27FC236}">
                <a16:creationId xmlns:a16="http://schemas.microsoft.com/office/drawing/2014/main" id="{F8D108B6-CEB8-4E17-8DCD-78E3C19F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09" y="2703443"/>
            <a:ext cx="5919758" cy="38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chool cafeteria">
            <a:extLst>
              <a:ext uri="{FF2B5EF4-FFF2-40B4-BE49-F238E27FC236}">
                <a16:creationId xmlns:a16="http://schemas.microsoft.com/office/drawing/2014/main" id="{7867E6AF-B908-486B-8238-CDFB15AD8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"/>
          <a:stretch/>
        </p:blipFill>
        <p:spPr bwMode="auto">
          <a:xfrm>
            <a:off x="3092761" y="2592458"/>
            <a:ext cx="6175043" cy="39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rincipal's office">
            <a:extLst>
              <a:ext uri="{FF2B5EF4-FFF2-40B4-BE49-F238E27FC236}">
                <a16:creationId xmlns:a16="http://schemas.microsoft.com/office/drawing/2014/main" id="{16DA9D11-2EE4-47DB-B8E8-7AE88ECD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96" y="2592458"/>
            <a:ext cx="6475010" cy="40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chool bus in parking lot">
            <a:extLst>
              <a:ext uri="{FF2B5EF4-FFF2-40B4-BE49-F238E27FC236}">
                <a16:creationId xmlns:a16="http://schemas.microsoft.com/office/drawing/2014/main" id="{5ADD0CC5-012A-4A31-869A-263DF9D29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6671" r="8175" b="14270"/>
          <a:stretch/>
        </p:blipFill>
        <p:spPr bwMode="auto">
          <a:xfrm>
            <a:off x="2755221" y="2511287"/>
            <a:ext cx="6776676" cy="41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0BC49C-C777-4CE8-A803-12FD8D897EC5}"/>
              </a:ext>
            </a:extLst>
          </p:cNvPr>
          <p:cNvSpPr txBox="1"/>
          <p:nvPr/>
        </p:nvSpPr>
        <p:spPr>
          <a:xfrm>
            <a:off x="1166191" y="1359471"/>
            <a:ext cx="979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Demographic Characteristics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16954-AFE0-41D7-AEC6-3A8E5355ADF3}"/>
              </a:ext>
            </a:extLst>
          </p:cNvPr>
          <p:cNvSpPr txBox="1"/>
          <p:nvPr/>
        </p:nvSpPr>
        <p:spPr>
          <a:xfrm>
            <a:off x="1696278" y="2674505"/>
            <a:ext cx="8825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All Males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3A249-8F9B-4E6E-AA81-64637874AAD5}"/>
              </a:ext>
            </a:extLst>
          </p:cNvPr>
          <p:cNvSpPr txBox="1"/>
          <p:nvPr/>
        </p:nvSpPr>
        <p:spPr>
          <a:xfrm>
            <a:off x="1683026" y="3970173"/>
            <a:ext cx="8931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 White &amp; 3 Native American</a:t>
            </a:r>
          </a:p>
        </p:txBody>
      </p:sp>
    </p:spTree>
    <p:extLst>
      <p:ext uri="{BB962C8B-B14F-4D97-AF65-F5344CB8AC3E}">
        <p14:creationId xmlns:p14="http://schemas.microsoft.com/office/powerpoint/2010/main" val="22694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0BC49C-C777-4CE8-A803-12FD8D897EC5}"/>
              </a:ext>
            </a:extLst>
          </p:cNvPr>
          <p:cNvSpPr txBox="1"/>
          <p:nvPr/>
        </p:nvSpPr>
        <p:spPr>
          <a:xfrm>
            <a:off x="1166191" y="768626"/>
            <a:ext cx="979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Shooters’ Personal Troubles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16954-AFE0-41D7-AEC6-3A8E5355ADF3}"/>
              </a:ext>
            </a:extLst>
          </p:cNvPr>
          <p:cNvSpPr txBox="1"/>
          <p:nvPr/>
        </p:nvSpPr>
        <p:spPr>
          <a:xfrm>
            <a:off x="1696278" y="1802299"/>
            <a:ext cx="8825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Poor Academic Performance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3A249-8F9B-4E6E-AA81-64637874AAD5}"/>
              </a:ext>
            </a:extLst>
          </p:cNvPr>
          <p:cNvSpPr txBox="1"/>
          <p:nvPr/>
        </p:nvSpPr>
        <p:spPr>
          <a:xfrm>
            <a:off x="1683026" y="2774416"/>
            <a:ext cx="8931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Physical and Mental Abuse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AC3C4-6979-463B-B717-674493A5CA06}"/>
              </a:ext>
            </a:extLst>
          </p:cNvPr>
          <p:cNvSpPr txBox="1"/>
          <p:nvPr/>
        </p:nvSpPr>
        <p:spPr>
          <a:xfrm>
            <a:off x="1696278" y="3869637"/>
            <a:ext cx="8931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Mental Health 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3B9FC-EBC7-42B3-846C-88917355B620}"/>
              </a:ext>
            </a:extLst>
          </p:cNvPr>
          <p:cNvSpPr txBox="1"/>
          <p:nvPr/>
        </p:nvSpPr>
        <p:spPr>
          <a:xfrm>
            <a:off x="2239616" y="4916556"/>
            <a:ext cx="7633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Violent Thoughts</a:t>
            </a:r>
          </a:p>
        </p:txBody>
      </p:sp>
    </p:spTree>
    <p:extLst>
      <p:ext uri="{BB962C8B-B14F-4D97-AF65-F5344CB8AC3E}">
        <p14:creationId xmlns:p14="http://schemas.microsoft.com/office/powerpoint/2010/main" val="19068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0BC49C-C777-4CE8-A803-12FD8D897EC5}"/>
              </a:ext>
            </a:extLst>
          </p:cNvPr>
          <p:cNvSpPr txBox="1"/>
          <p:nvPr/>
        </p:nvSpPr>
        <p:spPr>
          <a:xfrm>
            <a:off x="1166191" y="901146"/>
            <a:ext cx="979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Spatiotemporal Characteristics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16954-AFE0-41D7-AEC6-3A8E5355ADF3}"/>
              </a:ext>
            </a:extLst>
          </p:cNvPr>
          <p:cNvSpPr txBox="1"/>
          <p:nvPr/>
        </p:nvSpPr>
        <p:spPr>
          <a:xfrm>
            <a:off x="1696278" y="1934819"/>
            <a:ext cx="88259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 out of 23 in the South: 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Texas, Oklahoma, Arkansas, Louisiana, Mississippi, Alabama, Georgia, Florida, South Carolina, North Carolina, Tennessee, Kentucky, West Virginia, Virginia, Maryland, and Delaware.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A7FBB-DB76-4E7B-95FC-6AC88E2B2F2F}"/>
              </a:ext>
            </a:extLst>
          </p:cNvPr>
          <p:cNvPicPr/>
          <p:nvPr/>
        </p:nvPicPr>
        <p:blipFill rotWithShape="1">
          <a:blip r:embed="rId2"/>
          <a:srcRect l="3747" t="30795" r="51677" b="13357"/>
          <a:stretch/>
        </p:blipFill>
        <p:spPr bwMode="auto">
          <a:xfrm>
            <a:off x="1510747" y="390002"/>
            <a:ext cx="9197009" cy="6321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98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0BC49C-C777-4CE8-A803-12FD8D897EC5}"/>
              </a:ext>
            </a:extLst>
          </p:cNvPr>
          <p:cNvSpPr txBox="1"/>
          <p:nvPr/>
        </p:nvSpPr>
        <p:spPr>
          <a:xfrm>
            <a:off x="1166191" y="967406"/>
            <a:ext cx="979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Spatiotemporal Characteristics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16954-AFE0-41D7-AEC6-3A8E5355ADF3}"/>
              </a:ext>
            </a:extLst>
          </p:cNvPr>
          <p:cNvSpPr txBox="1"/>
          <p:nvPr/>
        </p:nvSpPr>
        <p:spPr>
          <a:xfrm>
            <a:off x="1696278" y="2001079"/>
            <a:ext cx="8825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 out of 23 in the South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E22B7-4489-4938-900F-B0D95FD7000B}"/>
              </a:ext>
            </a:extLst>
          </p:cNvPr>
          <p:cNvSpPr txBox="1"/>
          <p:nvPr/>
        </p:nvSpPr>
        <p:spPr>
          <a:xfrm>
            <a:off x="2305878" y="3154017"/>
            <a:ext cx="7553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All public schools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D2D18-82D8-4F79-B4B7-FBC767097FDA}"/>
              </a:ext>
            </a:extLst>
          </p:cNvPr>
          <p:cNvSpPr txBox="1"/>
          <p:nvPr/>
        </p:nvSpPr>
        <p:spPr>
          <a:xfrm>
            <a:off x="2305878" y="4306955"/>
            <a:ext cx="7553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13 out of 23 in February-May</a:t>
            </a:r>
          </a:p>
        </p:txBody>
      </p:sp>
    </p:spTree>
    <p:extLst>
      <p:ext uri="{BB962C8B-B14F-4D97-AF65-F5344CB8AC3E}">
        <p14:creationId xmlns:p14="http://schemas.microsoft.com/office/powerpoint/2010/main" val="8452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0BC49C-C777-4CE8-A803-12FD8D897EC5}"/>
              </a:ext>
            </a:extLst>
          </p:cNvPr>
          <p:cNvSpPr txBox="1"/>
          <p:nvPr/>
        </p:nvSpPr>
        <p:spPr>
          <a:xfrm>
            <a:off x="1166191" y="834886"/>
            <a:ext cx="979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Acquisition of Firearms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16954-AFE0-41D7-AEC6-3A8E5355ADF3}"/>
              </a:ext>
            </a:extLst>
          </p:cNvPr>
          <p:cNvSpPr txBox="1"/>
          <p:nvPr/>
        </p:nvSpPr>
        <p:spPr>
          <a:xfrm>
            <a:off x="1696278" y="1868559"/>
            <a:ext cx="8825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Two shooters acquired guns legally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3A249-8F9B-4E6E-AA81-64637874AAD5}"/>
              </a:ext>
            </a:extLst>
          </p:cNvPr>
          <p:cNvSpPr txBox="1"/>
          <p:nvPr/>
        </p:nvSpPr>
        <p:spPr>
          <a:xfrm>
            <a:off x="742122" y="2906936"/>
            <a:ext cx="10734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Two shooters used firearms that were gifts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AC3C4-6979-463B-B717-674493A5CA06}"/>
              </a:ext>
            </a:extLst>
          </p:cNvPr>
          <p:cNvSpPr txBox="1"/>
          <p:nvPr/>
        </p:nvSpPr>
        <p:spPr>
          <a:xfrm>
            <a:off x="1908313" y="4002157"/>
            <a:ext cx="90512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18 out of 23 stole the firearm of a family member</a:t>
            </a:r>
          </a:p>
        </p:txBody>
      </p:sp>
    </p:spTree>
    <p:extLst>
      <p:ext uri="{BB962C8B-B14F-4D97-AF65-F5344CB8AC3E}">
        <p14:creationId xmlns:p14="http://schemas.microsoft.com/office/powerpoint/2010/main" val="42927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136</TotalTime>
  <Words>267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Georgia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Hochschild</dc:creator>
  <cp:lastModifiedBy>Thomas Hochschild</cp:lastModifiedBy>
  <cp:revision>19</cp:revision>
  <dcterms:created xsi:type="dcterms:W3CDTF">2019-10-24T13:47:55Z</dcterms:created>
  <dcterms:modified xsi:type="dcterms:W3CDTF">2019-10-25T02:11:59Z</dcterms:modified>
</cp:coreProperties>
</file>