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1"/>
  </p:handoutMasterIdLst>
  <p:sldIdLst>
    <p:sldId id="256" r:id="rId2"/>
    <p:sldId id="332" r:id="rId3"/>
    <p:sldId id="270" r:id="rId4"/>
    <p:sldId id="309" r:id="rId5"/>
    <p:sldId id="259" r:id="rId6"/>
    <p:sldId id="323" r:id="rId7"/>
    <p:sldId id="315" r:id="rId8"/>
    <p:sldId id="322" r:id="rId9"/>
    <p:sldId id="333" r:id="rId10"/>
    <p:sldId id="321" r:id="rId11"/>
    <p:sldId id="334" r:id="rId12"/>
    <p:sldId id="324" r:id="rId13"/>
    <p:sldId id="320" r:id="rId14"/>
    <p:sldId id="274" r:id="rId15"/>
    <p:sldId id="316" r:id="rId16"/>
    <p:sldId id="264" r:id="rId17"/>
    <p:sldId id="329" r:id="rId18"/>
    <p:sldId id="335" r:id="rId19"/>
    <p:sldId id="330" r:id="rId20"/>
    <p:sldId id="327" r:id="rId21"/>
    <p:sldId id="328" r:id="rId22"/>
    <p:sldId id="291" r:id="rId23"/>
    <p:sldId id="331" r:id="rId24"/>
    <p:sldId id="337" r:id="rId25"/>
    <p:sldId id="290" r:id="rId26"/>
    <p:sldId id="336" r:id="rId27"/>
    <p:sldId id="326" r:id="rId28"/>
    <p:sldId id="325" r:id="rId29"/>
    <p:sldId id="314" r:id="rId30"/>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50"/>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99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1"/>
            <a:ext cx="3009900" cy="461963"/>
          </a:xfrm>
          <a:prstGeom prst="rect">
            <a:avLst/>
          </a:prstGeom>
        </p:spPr>
        <p:txBody>
          <a:bodyPr vert="horz" lIns="91440" tIns="45720" rIns="91440" bIns="45720" rtlCol="0"/>
          <a:lstStyle>
            <a:lvl1pPr algn="r">
              <a:defRPr sz="1200"/>
            </a:lvl1pPr>
          </a:lstStyle>
          <a:p>
            <a:fld id="{8E23C5FD-8955-4FA3-BF4F-3A94647E7831}" type="datetimeFigureOut">
              <a:rPr lang="en-US" smtClean="0"/>
              <a:t>1/23/2019</a:t>
            </a:fld>
            <a:endParaRPr lang="en-US"/>
          </a:p>
        </p:txBody>
      </p:sp>
      <p:sp>
        <p:nvSpPr>
          <p:cNvPr id="4" name="Footer Placeholder 3"/>
          <p:cNvSpPr>
            <a:spLocks noGrp="1"/>
          </p:cNvSpPr>
          <p:nvPr>
            <p:ph type="ftr" sz="quarter" idx="2"/>
          </p:nvPr>
        </p:nvSpPr>
        <p:spPr>
          <a:xfrm>
            <a:off x="0" y="8758238"/>
            <a:ext cx="3009900"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1962"/>
          </a:xfrm>
          <a:prstGeom prst="rect">
            <a:avLst/>
          </a:prstGeom>
        </p:spPr>
        <p:txBody>
          <a:bodyPr vert="horz" lIns="91440" tIns="45720" rIns="91440" bIns="45720" rtlCol="0" anchor="b"/>
          <a:lstStyle>
            <a:lvl1pPr algn="r">
              <a:defRPr sz="1200"/>
            </a:lvl1pPr>
          </a:lstStyle>
          <a:p>
            <a:fld id="{B524F306-98C8-4AD3-936C-279B1BBF0BE5}" type="slidenum">
              <a:rPr lang="en-US" smtClean="0"/>
              <a:t>‹#›</a:t>
            </a:fld>
            <a:endParaRPr lang="en-US"/>
          </a:p>
        </p:txBody>
      </p:sp>
    </p:spTree>
    <p:extLst>
      <p:ext uri="{BB962C8B-B14F-4D97-AF65-F5344CB8AC3E}">
        <p14:creationId xmlns:p14="http://schemas.microsoft.com/office/powerpoint/2010/main" val="2116706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1/23/2019</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1/23/2019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1950" y="295275"/>
            <a:ext cx="8382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361950" y="1057275"/>
            <a:ext cx="8382000" cy="4572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n-US" altLang="en-US" noProof="0" smtClean="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641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1/23/2019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1828800"/>
          </a:xfrm>
        </p:spPr>
        <p:txBody>
          <a:bodyPr>
            <a:noAutofit/>
          </a:bodyPr>
          <a:lstStyle/>
          <a:p>
            <a:r>
              <a:rPr lang="en-US" dirty="0" smtClean="0"/>
              <a:t>United States Supreme Court</a:t>
            </a:r>
            <a:br>
              <a:rPr lang="en-US" dirty="0" smtClean="0"/>
            </a:br>
            <a:r>
              <a:rPr lang="en-US" dirty="0" smtClean="0"/>
              <a:t>Criminal &amp; Immigration Law Decisions of the 2017-2018 Term</a:t>
            </a:r>
            <a:endParaRPr lang="en-US" dirty="0"/>
          </a:p>
        </p:txBody>
      </p:sp>
      <p:sp>
        <p:nvSpPr>
          <p:cNvPr id="3" name="Subtitle 2"/>
          <p:cNvSpPr>
            <a:spLocks noGrp="1"/>
          </p:cNvSpPr>
          <p:nvPr>
            <p:ph type="subTitle" idx="1"/>
          </p:nvPr>
        </p:nvSpPr>
        <p:spPr>
          <a:xfrm>
            <a:off x="1752600" y="4495800"/>
            <a:ext cx="6400800" cy="1752600"/>
          </a:xfrm>
        </p:spPr>
        <p:txBody>
          <a:bodyPr>
            <a:noAutofit/>
          </a:bodyPr>
          <a:lstStyle/>
          <a:p>
            <a:r>
              <a:rPr lang="en-US" sz="2400" b="1" dirty="0" smtClean="0"/>
              <a:t>Peter W. Fenton, J.D.</a:t>
            </a:r>
            <a:br>
              <a:rPr lang="en-US" sz="2400" b="1" dirty="0" smtClean="0"/>
            </a:br>
            <a:r>
              <a:rPr lang="en-US" sz="2400" dirty="0" smtClean="0"/>
              <a:t>Assistant Professor of Criminal Justice</a:t>
            </a:r>
            <a:br>
              <a:rPr lang="en-US" sz="2400" dirty="0" smtClean="0"/>
            </a:br>
            <a:r>
              <a:rPr lang="en-US" sz="2400" dirty="0" smtClean="0"/>
              <a:t>Kennesaw State University</a:t>
            </a:r>
          </a:p>
          <a:p>
            <a:r>
              <a:rPr lang="en-US" sz="2400" b="1" dirty="0" smtClean="0"/>
              <a:t>Michael B. Shapiro, J.D.</a:t>
            </a:r>
            <a:r>
              <a:rPr lang="en-US" sz="2400" dirty="0" smtClean="0"/>
              <a:t/>
            </a:r>
            <a:br>
              <a:rPr lang="en-US" sz="2400" dirty="0" smtClean="0"/>
            </a:br>
            <a:r>
              <a:rPr lang="en-US" sz="2400" dirty="0" smtClean="0"/>
              <a:t>Clinical Assistant Professor of Criminal Justice</a:t>
            </a:r>
            <a:br>
              <a:rPr lang="en-US" sz="2400" dirty="0" smtClean="0"/>
            </a:br>
            <a:r>
              <a:rPr lang="en-US" sz="2400" dirty="0" smtClean="0"/>
              <a:t>Georgia State University</a:t>
            </a:r>
          </a:p>
        </p:txBody>
      </p:sp>
      <p:pic>
        <p:nvPicPr>
          <p:cNvPr id="3074" name="Picture 2" descr="Image result for supreme court of the united st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514600"/>
            <a:ext cx="1875605" cy="187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86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Collins </a:t>
            </a:r>
            <a:r>
              <a:rPr lang="en-US" i="1" dirty="0"/>
              <a:t>v. Virginia</a:t>
            </a:r>
            <a:r>
              <a:rPr lang="en-US" i="1" dirty="0" smtClean="0"/>
              <a:t/>
            </a:r>
            <a:br>
              <a:rPr lang="en-US" i="1" dirty="0" smtClean="0"/>
            </a:br>
            <a:r>
              <a:rPr lang="en-US" sz="3600" dirty="0" smtClean="0"/>
              <a:t>No. 16-1027, decided May 29, 2018</a:t>
            </a:r>
            <a:endParaRPr lang="en-US" dirty="0"/>
          </a:p>
        </p:txBody>
      </p:sp>
      <p:sp>
        <p:nvSpPr>
          <p:cNvPr id="3" name="Content Placeholder 2"/>
          <p:cNvSpPr>
            <a:spLocks noGrp="1"/>
          </p:cNvSpPr>
          <p:nvPr>
            <p:ph idx="1"/>
          </p:nvPr>
        </p:nvSpPr>
        <p:spPr>
          <a:xfrm>
            <a:off x="762000" y="1371600"/>
            <a:ext cx="8229600" cy="5029200"/>
          </a:xfrm>
        </p:spPr>
        <p:txBody>
          <a:bodyPr>
            <a:noAutofit/>
          </a:bodyPr>
          <a:lstStyle/>
          <a:p>
            <a:r>
              <a:rPr lang="en-US" sz="2000" dirty="0"/>
              <a:t>Fourth Amendment, Warrantless Search, Automobile </a:t>
            </a:r>
            <a:r>
              <a:rPr lang="en-US" sz="2000" dirty="0" smtClean="0"/>
              <a:t>Exception/Curtilage</a:t>
            </a:r>
          </a:p>
          <a:p>
            <a:r>
              <a:rPr lang="en-US" sz="2000" dirty="0" smtClean="0"/>
              <a:t>Sotomayor </a:t>
            </a:r>
            <a:r>
              <a:rPr lang="en-US" sz="2000" dirty="0"/>
              <a:t>majority.  </a:t>
            </a:r>
            <a:r>
              <a:rPr lang="en-US" sz="2000" dirty="0" smtClean="0"/>
              <a:t>Thomas </a:t>
            </a:r>
            <a:r>
              <a:rPr lang="en-US" sz="2000" dirty="0"/>
              <a:t>concurring.  </a:t>
            </a:r>
            <a:r>
              <a:rPr lang="en-US" sz="2000" dirty="0" smtClean="0"/>
              <a:t>Alito </a:t>
            </a:r>
            <a:r>
              <a:rPr lang="en-US" sz="2000" dirty="0"/>
              <a:t>dissenting</a:t>
            </a:r>
            <a:r>
              <a:rPr lang="en-US" sz="2000" dirty="0" smtClean="0"/>
              <a:t>.</a:t>
            </a:r>
          </a:p>
          <a:p>
            <a:r>
              <a:rPr lang="en-US" sz="2000" b="1" dirty="0"/>
              <a:t>Facts: </a:t>
            </a:r>
            <a:r>
              <a:rPr lang="en-US" sz="2000" dirty="0"/>
              <a:t>During the investigation of </a:t>
            </a:r>
            <a:r>
              <a:rPr lang="en-US" sz="2000" dirty="0" smtClean="0"/>
              <a:t>incidents </a:t>
            </a:r>
            <a:r>
              <a:rPr lang="en-US" sz="2000" dirty="0"/>
              <a:t>involving </a:t>
            </a:r>
            <a:r>
              <a:rPr lang="en-US" sz="2000" dirty="0" smtClean="0"/>
              <a:t>a motorcycle, </a:t>
            </a:r>
            <a:r>
              <a:rPr lang="en-US" sz="2000" dirty="0"/>
              <a:t>Officer </a:t>
            </a:r>
            <a:r>
              <a:rPr lang="en-US" sz="2000" dirty="0" smtClean="0"/>
              <a:t>Rhodes </a:t>
            </a:r>
            <a:r>
              <a:rPr lang="en-US" sz="2000" dirty="0"/>
              <a:t>learned that the motorcycle likely was stolen and in the possession of </a:t>
            </a:r>
            <a:r>
              <a:rPr lang="en-US" sz="2000" dirty="0" smtClean="0"/>
              <a:t>Collins whose Facebook </a:t>
            </a:r>
            <a:r>
              <a:rPr lang="en-US" sz="2000" dirty="0"/>
              <a:t>profile </a:t>
            </a:r>
            <a:r>
              <a:rPr lang="en-US" sz="2000" dirty="0" smtClean="0"/>
              <a:t>had a similar motorcycle </a:t>
            </a:r>
            <a:r>
              <a:rPr lang="en-US" sz="2000" dirty="0"/>
              <a:t>parked in the driveway of a </a:t>
            </a:r>
            <a:r>
              <a:rPr lang="en-US" sz="2000" dirty="0" smtClean="0"/>
              <a:t>house.  Rhodes saw, from the street, what </a:t>
            </a:r>
            <a:r>
              <a:rPr lang="en-US" sz="2000" dirty="0"/>
              <a:t>appeared to be the motorcycle under a white tarp parked in the same location as the motorcycle in the photograph. Without a search warrant, </a:t>
            </a:r>
            <a:r>
              <a:rPr lang="en-US" sz="2000" dirty="0" smtClean="0"/>
              <a:t>he walked up the </a:t>
            </a:r>
            <a:r>
              <a:rPr lang="en-US" sz="2000" dirty="0"/>
              <a:t>driveway, removed the tarp, confirmed that the motorcycle was stolen by running the license plate and </a:t>
            </a:r>
            <a:r>
              <a:rPr lang="en-US" sz="2000" dirty="0" smtClean="0"/>
              <a:t>VIN, and waited </a:t>
            </a:r>
            <a:r>
              <a:rPr lang="en-US" sz="2000" dirty="0"/>
              <a:t>for </a:t>
            </a:r>
            <a:r>
              <a:rPr lang="en-US" sz="2000" dirty="0" smtClean="0"/>
              <a:t>Collins, then arrested </a:t>
            </a:r>
            <a:r>
              <a:rPr lang="en-US" sz="2000" dirty="0"/>
              <a:t>him. </a:t>
            </a:r>
            <a:r>
              <a:rPr lang="en-US" sz="2000" dirty="0" smtClean="0"/>
              <a:t>Collins</a:t>
            </a:r>
            <a:r>
              <a:rPr lang="en-US" sz="2000" dirty="0"/>
              <a:t>’ motion to suppress </a:t>
            </a:r>
            <a:r>
              <a:rPr lang="en-US" sz="2000" dirty="0" smtClean="0"/>
              <a:t>was denied and he was </a:t>
            </a:r>
            <a:r>
              <a:rPr lang="en-US" sz="2000" dirty="0"/>
              <a:t>convicted of receiving stolen property. The Virginia Court of Appeals </a:t>
            </a:r>
            <a:r>
              <a:rPr lang="en-US" sz="2000" dirty="0" smtClean="0"/>
              <a:t>and Supreme </a:t>
            </a:r>
            <a:r>
              <a:rPr lang="en-US" sz="2000" dirty="0"/>
              <a:t>Court </a:t>
            </a:r>
            <a:r>
              <a:rPr lang="en-US" sz="2000" dirty="0" smtClean="0"/>
              <a:t>affirmed</a:t>
            </a:r>
            <a:r>
              <a:rPr lang="en-US" sz="2000" dirty="0"/>
              <a:t>, holding </a:t>
            </a:r>
            <a:r>
              <a:rPr lang="en-US" sz="2000" dirty="0" smtClean="0"/>
              <a:t>the </a:t>
            </a:r>
            <a:r>
              <a:rPr lang="en-US" sz="2000" dirty="0"/>
              <a:t>warrantless search was justified under the Fourth Amendment’s automobile </a:t>
            </a:r>
            <a:r>
              <a:rPr lang="en-US" sz="2000" dirty="0" smtClean="0"/>
              <a:t>exception.</a:t>
            </a:r>
            <a:r>
              <a:rPr lang="en-US" sz="2000" b="1" dirty="0" smtClean="0"/>
              <a:t/>
            </a:r>
            <a:br>
              <a:rPr lang="en-US" sz="2000" b="1" dirty="0" smtClean="0"/>
            </a:br>
            <a:r>
              <a:rPr lang="en-US" sz="2000" b="1" dirty="0" smtClean="0"/>
              <a:t>Holding</a:t>
            </a:r>
            <a:r>
              <a:rPr lang="en-US" sz="2000" b="1" dirty="0"/>
              <a:t>:  </a:t>
            </a:r>
            <a:r>
              <a:rPr lang="en-US" sz="2000" dirty="0"/>
              <a:t>The automobile exception does not permit the warrantless entry of a home or its curtilage in order to search a vehicle therein</a:t>
            </a:r>
            <a:r>
              <a:rPr lang="en-US" sz="2000" dirty="0" smtClean="0"/>
              <a:t>.</a:t>
            </a:r>
            <a:endParaRPr lang="en-US" sz="2000" dirty="0"/>
          </a:p>
        </p:txBody>
      </p:sp>
      <p:pic>
        <p:nvPicPr>
          <p:cNvPr id="4" name="Picture 2" descr="Image result for blue ribb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695" y="76200"/>
            <a:ext cx="807905" cy="130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25713"/>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Currier v</a:t>
            </a:r>
            <a:r>
              <a:rPr lang="en-US" i="1" dirty="0"/>
              <a:t>. Virginia</a:t>
            </a:r>
            <a:r>
              <a:rPr lang="en-US" i="1" dirty="0" smtClean="0"/>
              <a:t/>
            </a:r>
            <a:br>
              <a:rPr lang="en-US" i="1" dirty="0" smtClean="0"/>
            </a:br>
            <a:r>
              <a:rPr lang="en-US" sz="3600" dirty="0"/>
              <a:t>No. 16–1348, decided June 22, </a:t>
            </a:r>
            <a:r>
              <a:rPr lang="en-US" sz="3600" dirty="0" smtClean="0"/>
              <a:t>2018</a:t>
            </a:r>
            <a:endParaRPr lang="en-US" dirty="0"/>
          </a:p>
        </p:txBody>
      </p:sp>
      <p:sp>
        <p:nvSpPr>
          <p:cNvPr id="3" name="Content Placeholder 2"/>
          <p:cNvSpPr>
            <a:spLocks noGrp="1"/>
          </p:cNvSpPr>
          <p:nvPr>
            <p:ph idx="1"/>
          </p:nvPr>
        </p:nvSpPr>
        <p:spPr>
          <a:xfrm>
            <a:off x="762000" y="1371600"/>
            <a:ext cx="8229600" cy="5029200"/>
          </a:xfrm>
        </p:spPr>
        <p:txBody>
          <a:bodyPr>
            <a:noAutofit/>
          </a:bodyPr>
          <a:lstStyle/>
          <a:p>
            <a:r>
              <a:rPr lang="en-US" sz="2000" dirty="0" smtClean="0"/>
              <a:t>Double Jeopardy</a:t>
            </a:r>
          </a:p>
          <a:p>
            <a:r>
              <a:rPr lang="en-US" sz="2000" dirty="0"/>
              <a:t>Gorsuch majority.  Kennedy concurring.  Ginsburg dissenting</a:t>
            </a:r>
            <a:r>
              <a:rPr lang="en-US" sz="2000" dirty="0" smtClean="0"/>
              <a:t>.</a:t>
            </a:r>
          </a:p>
          <a:p>
            <a:r>
              <a:rPr lang="en-US" sz="2000" b="1" dirty="0" smtClean="0"/>
              <a:t>Facts</a:t>
            </a:r>
            <a:r>
              <a:rPr lang="en-US" sz="2000" b="1" dirty="0"/>
              <a:t>: </a:t>
            </a:r>
            <a:r>
              <a:rPr lang="en-US" sz="2000" dirty="0" smtClean="0"/>
              <a:t>Currier </a:t>
            </a:r>
            <a:r>
              <a:rPr lang="en-US" sz="2000" dirty="0"/>
              <a:t>was indicted for burglary, grand larceny, and unlawful possession of a firearm by a convicted felon. Because the prosecution could introduce evidence of Mr. Currier’s prior burglary and larceny convictions to prove the felon-in-possession charge, and worried that evidence might prejudice the </a:t>
            </a:r>
            <a:r>
              <a:rPr lang="en-US" sz="2000" dirty="0" smtClean="0"/>
              <a:t>jury, Currier </a:t>
            </a:r>
            <a:r>
              <a:rPr lang="en-US" sz="2000" dirty="0"/>
              <a:t>and the government agreed to a </a:t>
            </a:r>
            <a:r>
              <a:rPr lang="en-US" sz="2000" dirty="0" smtClean="0"/>
              <a:t>severance. At </a:t>
            </a:r>
            <a:r>
              <a:rPr lang="en-US" sz="2000" dirty="0"/>
              <a:t>the first </a:t>
            </a:r>
            <a:r>
              <a:rPr lang="en-US" sz="2000" dirty="0" smtClean="0"/>
              <a:t>trial, on the </a:t>
            </a:r>
            <a:r>
              <a:rPr lang="en-US" sz="2000" dirty="0"/>
              <a:t>burglary and larceny </a:t>
            </a:r>
            <a:r>
              <a:rPr lang="en-US" sz="2000" dirty="0" smtClean="0"/>
              <a:t>charges, </a:t>
            </a:r>
            <a:r>
              <a:rPr lang="en-US" sz="2000" dirty="0"/>
              <a:t>Mr. Currier was acquitted. He </a:t>
            </a:r>
            <a:r>
              <a:rPr lang="en-US" sz="2000" dirty="0" smtClean="0"/>
              <a:t>sought </a:t>
            </a:r>
            <a:r>
              <a:rPr lang="en-US" sz="2000" dirty="0"/>
              <a:t>to stop the second trial, </a:t>
            </a:r>
            <a:r>
              <a:rPr lang="en-US" sz="2000" dirty="0" smtClean="0"/>
              <a:t>on the </a:t>
            </a:r>
            <a:r>
              <a:rPr lang="en-US" sz="2000" dirty="0"/>
              <a:t>felon-in-possession </a:t>
            </a:r>
            <a:r>
              <a:rPr lang="en-US" sz="2000" dirty="0" smtClean="0"/>
              <a:t>charge, arguing it </a:t>
            </a:r>
            <a:r>
              <a:rPr lang="en-US" sz="2000" dirty="0"/>
              <a:t>would amount to double </a:t>
            </a:r>
            <a:r>
              <a:rPr lang="en-US" sz="2000" dirty="0" smtClean="0"/>
              <a:t>jeopardy and to prohibit </a:t>
            </a:r>
            <a:r>
              <a:rPr lang="en-US" sz="2000" dirty="0"/>
              <a:t>the state from </a:t>
            </a:r>
            <a:r>
              <a:rPr lang="en-US" sz="2000" dirty="0" err="1"/>
              <a:t>relitigating</a:t>
            </a:r>
            <a:r>
              <a:rPr lang="en-US" sz="2000" dirty="0"/>
              <a:t> </a:t>
            </a:r>
            <a:r>
              <a:rPr lang="en-US" sz="2000" dirty="0" smtClean="0"/>
              <a:t>issues resolved </a:t>
            </a:r>
            <a:r>
              <a:rPr lang="en-US" sz="2000" dirty="0"/>
              <a:t>in his </a:t>
            </a:r>
            <a:r>
              <a:rPr lang="en-US" sz="2000" dirty="0" smtClean="0"/>
              <a:t>favor. </a:t>
            </a:r>
            <a:r>
              <a:rPr lang="en-US" sz="2000" dirty="0"/>
              <a:t>The trial court denied his requests and </a:t>
            </a:r>
            <a:r>
              <a:rPr lang="en-US" sz="2000" dirty="0" smtClean="0"/>
              <a:t>he was convicted on </a:t>
            </a:r>
            <a:r>
              <a:rPr lang="en-US" sz="2000" dirty="0"/>
              <a:t>the felon-in-possession charge. The Virginia Court of Appeals rejected his double jeopardy arguments, and the Virginia Supreme Court summarily affirmed.</a:t>
            </a:r>
            <a:r>
              <a:rPr lang="en-US" sz="2000" b="1" dirty="0" smtClean="0"/>
              <a:t/>
            </a:r>
            <a:br>
              <a:rPr lang="en-US" sz="2000" b="1" dirty="0" smtClean="0"/>
            </a:br>
            <a:r>
              <a:rPr lang="en-US" sz="2000" b="1" dirty="0" smtClean="0"/>
              <a:t>Holding</a:t>
            </a:r>
            <a:r>
              <a:rPr lang="en-US" sz="2000" b="1" dirty="0"/>
              <a:t>:  </a:t>
            </a:r>
            <a:r>
              <a:rPr lang="en-US" sz="2000" dirty="0" smtClean="0"/>
              <a:t>Because Currier </a:t>
            </a:r>
            <a:r>
              <a:rPr lang="en-US" sz="2000" dirty="0"/>
              <a:t>consented to a severance, his trial and conviction on the felon-in-possession charge did not violate the Double Jeopardy Clause.</a:t>
            </a:r>
          </a:p>
        </p:txBody>
      </p:sp>
    </p:spTree>
    <p:extLst>
      <p:ext uri="{BB962C8B-B14F-4D97-AF65-F5344CB8AC3E}">
        <p14:creationId xmlns:p14="http://schemas.microsoft.com/office/powerpoint/2010/main" val="1739723128"/>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McCoy </a:t>
            </a:r>
            <a:r>
              <a:rPr lang="en-US" i="1" dirty="0"/>
              <a:t>v. Louisiana</a:t>
            </a:r>
            <a:r>
              <a:rPr lang="en-US" i="1" dirty="0" smtClean="0"/>
              <a:t/>
            </a:r>
            <a:br>
              <a:rPr lang="en-US" i="1" dirty="0" smtClean="0"/>
            </a:br>
            <a:r>
              <a:rPr lang="en-US" sz="3600" dirty="0" smtClean="0"/>
              <a:t>No. 16-8255, decided May 14, 2018</a:t>
            </a:r>
            <a:endParaRPr lang="en-US" dirty="0"/>
          </a:p>
        </p:txBody>
      </p:sp>
      <p:sp>
        <p:nvSpPr>
          <p:cNvPr id="3" name="Content Placeholder 2"/>
          <p:cNvSpPr>
            <a:spLocks noGrp="1"/>
          </p:cNvSpPr>
          <p:nvPr>
            <p:ph idx="1"/>
          </p:nvPr>
        </p:nvSpPr>
        <p:spPr>
          <a:xfrm>
            <a:off x="762000" y="1447800"/>
            <a:ext cx="8229600" cy="5029200"/>
          </a:xfrm>
        </p:spPr>
        <p:txBody>
          <a:bodyPr>
            <a:noAutofit/>
          </a:bodyPr>
          <a:lstStyle/>
          <a:p>
            <a:r>
              <a:rPr lang="en-US" sz="2000" dirty="0"/>
              <a:t>Sixth Amendment, Theory of Defense</a:t>
            </a:r>
            <a:endParaRPr lang="en-US" sz="2000" dirty="0" smtClean="0"/>
          </a:p>
          <a:p>
            <a:r>
              <a:rPr lang="en-US" sz="2000" dirty="0"/>
              <a:t>Ginsburg majority.  Alito dissenting</a:t>
            </a:r>
            <a:r>
              <a:rPr lang="en-US" sz="2000" dirty="0" smtClean="0"/>
              <a:t>.</a:t>
            </a:r>
          </a:p>
          <a:p>
            <a:r>
              <a:rPr lang="en-US" sz="2000" b="1" dirty="0"/>
              <a:t>Facts: </a:t>
            </a:r>
            <a:r>
              <a:rPr lang="en-US" sz="2000" dirty="0"/>
              <a:t>McCoy was charged with murdering his estranged wife’s mother, stepfather, and </a:t>
            </a:r>
            <a:r>
              <a:rPr lang="en-US" sz="2000" dirty="0" smtClean="0"/>
              <a:t>son, and pleaded </a:t>
            </a:r>
            <a:r>
              <a:rPr lang="en-US" sz="2000" dirty="0"/>
              <a:t>not </a:t>
            </a:r>
            <a:r>
              <a:rPr lang="en-US" sz="2000" dirty="0" smtClean="0"/>
              <a:t>guilty.  Over his objection, the </a:t>
            </a:r>
            <a:r>
              <a:rPr lang="en-US" sz="2000" dirty="0"/>
              <a:t>trial court permitted his </a:t>
            </a:r>
            <a:r>
              <a:rPr lang="en-US" sz="2000" dirty="0" smtClean="0"/>
              <a:t>counsel to </a:t>
            </a:r>
            <a:r>
              <a:rPr lang="en-US" sz="2000" dirty="0"/>
              <a:t>tell the jury, during the trial’s guilt phase, McCoy “committed [the] three </a:t>
            </a:r>
            <a:r>
              <a:rPr lang="en-US" sz="2000" dirty="0" smtClean="0"/>
              <a:t>murders,” using a strategy to </a:t>
            </a:r>
            <a:r>
              <a:rPr lang="en-US" sz="2000" dirty="0"/>
              <a:t>concede that McCoy committed the murders, but argue that McCoy’s mental state prevented him from forming the specific intent necessary for a first-degree murder conviction. </a:t>
            </a:r>
            <a:r>
              <a:rPr lang="en-US" sz="2000" dirty="0" smtClean="0"/>
              <a:t>McCoy </a:t>
            </a:r>
            <a:r>
              <a:rPr lang="en-US" sz="2000" dirty="0"/>
              <a:t>testified in his own defense, maintaining his innocence and pressing an alibi difficult to fathom.  The jury found him guilty of all three first-degree murder </a:t>
            </a:r>
            <a:r>
              <a:rPr lang="en-US" sz="2000" dirty="0" smtClean="0"/>
              <a:t>counts and he was sentenced to death.  </a:t>
            </a:r>
            <a:r>
              <a:rPr lang="en-US" sz="2000" dirty="0"/>
              <a:t>The Louisiana Supreme Court affirmed the trial </a:t>
            </a:r>
            <a:r>
              <a:rPr lang="en-US" sz="2000" dirty="0" smtClean="0"/>
              <a:t>court that counsel could concede </a:t>
            </a:r>
            <a:r>
              <a:rPr lang="en-US" sz="2000" dirty="0"/>
              <a:t>guilt, despite McCoy’s opposition.</a:t>
            </a:r>
            <a:endParaRPr lang="en-US" sz="2000" dirty="0" smtClean="0"/>
          </a:p>
          <a:p>
            <a:r>
              <a:rPr lang="en-US" sz="2000" b="1" dirty="0" smtClean="0"/>
              <a:t>Holding</a:t>
            </a:r>
            <a:r>
              <a:rPr lang="en-US" sz="2000" b="1" dirty="0"/>
              <a:t>: </a:t>
            </a:r>
            <a:r>
              <a:rPr lang="en-US" sz="2000" dirty="0"/>
              <a:t>The Sixth Amendment guarantees a defendant the right to choose the objective of his defense and to insist that his counsel refrain from admitting </a:t>
            </a:r>
            <a:r>
              <a:rPr lang="en-US" sz="2000" dirty="0" smtClean="0"/>
              <a:t>guilt.</a:t>
            </a:r>
            <a:endParaRPr lang="en-US" sz="2000" dirty="0"/>
          </a:p>
        </p:txBody>
      </p:sp>
      <p:pic>
        <p:nvPicPr>
          <p:cNvPr id="4" name="Picture 2" descr="Image result for blue ribb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695" y="76200"/>
            <a:ext cx="807905" cy="130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6264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err="1" smtClean="0"/>
              <a:t>Tharpe</a:t>
            </a:r>
            <a:r>
              <a:rPr lang="en-US" i="1" dirty="0" smtClean="0"/>
              <a:t> </a:t>
            </a:r>
            <a:r>
              <a:rPr lang="en-US" i="1" dirty="0"/>
              <a:t>v. Sellers</a:t>
            </a:r>
            <a:r>
              <a:rPr lang="en-US" i="1" dirty="0" smtClean="0"/>
              <a:t/>
            </a:r>
            <a:br>
              <a:rPr lang="en-US" i="1" dirty="0" smtClean="0"/>
            </a:br>
            <a:r>
              <a:rPr lang="en-US" sz="3600" dirty="0" smtClean="0"/>
              <a:t>No. 17-6075, decided January 8, 2018</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a:t>Death Penalty, Habeas Corpus, Certificate of </a:t>
            </a:r>
            <a:r>
              <a:rPr lang="en-US" sz="2000" dirty="0" err="1" smtClean="0"/>
              <a:t>Appealability</a:t>
            </a:r>
            <a:endParaRPr lang="en-US" sz="2000" dirty="0" smtClean="0"/>
          </a:p>
          <a:p>
            <a:r>
              <a:rPr lang="en-US" sz="2000" dirty="0"/>
              <a:t>Per </a:t>
            </a:r>
            <a:r>
              <a:rPr lang="en-US" sz="2000" dirty="0" err="1"/>
              <a:t>Curiam</a:t>
            </a:r>
            <a:r>
              <a:rPr lang="en-US" sz="2000" dirty="0"/>
              <a:t>.  Thomas dissenting</a:t>
            </a:r>
            <a:r>
              <a:rPr lang="en-US" sz="2000" dirty="0" smtClean="0"/>
              <a:t>.</a:t>
            </a:r>
          </a:p>
          <a:p>
            <a:r>
              <a:rPr lang="en-US" sz="2000" b="1" dirty="0"/>
              <a:t>Facts: </a:t>
            </a:r>
            <a:r>
              <a:rPr lang="en-US" sz="2000" dirty="0" err="1"/>
              <a:t>Tharpe</a:t>
            </a:r>
            <a:r>
              <a:rPr lang="en-US" sz="2000" dirty="0"/>
              <a:t> sought federal habeas corpus after he demonstrated that one of the jurors in his death penalty case was biased because </a:t>
            </a:r>
            <a:r>
              <a:rPr lang="en-US" sz="2000" dirty="0" err="1"/>
              <a:t>Tharpe</a:t>
            </a:r>
            <a:r>
              <a:rPr lang="en-US" sz="2000" dirty="0"/>
              <a:t> is black. The District Court denied the </a:t>
            </a:r>
            <a:r>
              <a:rPr lang="en-US" sz="2000" dirty="0" smtClean="0"/>
              <a:t>motion, holding that it </a:t>
            </a:r>
            <a:r>
              <a:rPr lang="en-US" sz="2000" dirty="0"/>
              <a:t>was procedurally defaulted in the state court. The Eleventh Circuit denied his certificate of </a:t>
            </a:r>
            <a:r>
              <a:rPr lang="en-US" sz="2000" dirty="0" err="1" smtClean="0"/>
              <a:t>appealability</a:t>
            </a:r>
            <a:r>
              <a:rPr lang="en-US" sz="2000" dirty="0" smtClean="0"/>
              <a:t>.</a:t>
            </a:r>
          </a:p>
          <a:p>
            <a:r>
              <a:rPr lang="en-US" sz="2000" b="1" dirty="0"/>
              <a:t>Holding: </a:t>
            </a:r>
            <a:r>
              <a:rPr lang="en-US" sz="2000" dirty="0" err="1"/>
              <a:t>Gattie’s</a:t>
            </a:r>
            <a:r>
              <a:rPr lang="en-US" sz="2000" dirty="0"/>
              <a:t> (the white juror) remarkable affidavit—which he never retracted— presents a strong factual basis for the argument that </a:t>
            </a:r>
            <a:r>
              <a:rPr lang="en-US" sz="2000" dirty="0" err="1"/>
              <a:t>Tharpe’s</a:t>
            </a:r>
            <a:r>
              <a:rPr lang="en-US" sz="2000" dirty="0"/>
              <a:t> race affected </a:t>
            </a:r>
            <a:r>
              <a:rPr lang="en-US" sz="2000" dirty="0" err="1"/>
              <a:t>Gattie’s</a:t>
            </a:r>
            <a:r>
              <a:rPr lang="en-US" sz="2000" dirty="0"/>
              <a:t> vote for a death verdict. At the very least, jurists of reason could debate whether </a:t>
            </a:r>
            <a:r>
              <a:rPr lang="en-US" sz="2000" dirty="0" err="1"/>
              <a:t>Tharpe</a:t>
            </a:r>
            <a:r>
              <a:rPr lang="en-US" sz="2000" dirty="0"/>
              <a:t> has shown by clear and convincing evidence that the state court’s factual determination was wrong.  The Eleventh Circuit erred when it concluded otherwise. Case remanded for further consideration of whether </a:t>
            </a:r>
            <a:r>
              <a:rPr lang="en-US" sz="2000" dirty="0" err="1"/>
              <a:t>Tharpe</a:t>
            </a:r>
            <a:r>
              <a:rPr lang="en-US" sz="2000" dirty="0"/>
              <a:t> is entitled to a certificate of </a:t>
            </a:r>
            <a:r>
              <a:rPr lang="en-US" sz="2000" dirty="0" err="1"/>
              <a:t>appealability</a:t>
            </a:r>
            <a:r>
              <a:rPr lang="en-US" sz="2000" dirty="0"/>
              <a:t>.</a:t>
            </a:r>
          </a:p>
          <a:p>
            <a:endParaRPr lang="en-US" sz="2000" dirty="0"/>
          </a:p>
        </p:txBody>
      </p:sp>
      <p:pic>
        <p:nvPicPr>
          <p:cNvPr id="4" name="Picture 2" descr="Image result for blue ribb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695" y="76200"/>
            <a:ext cx="807905" cy="130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47639"/>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iderman Peter Parker : Did You Say..., ...party?! - by Anonym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202" y="1127760"/>
            <a:ext cx="6106598"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203906"/>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District </a:t>
            </a:r>
            <a:r>
              <a:rPr lang="en-US" i="1" dirty="0"/>
              <a:t>of Columbia v. </a:t>
            </a:r>
            <a:r>
              <a:rPr lang="en-US" i="1" dirty="0" err="1"/>
              <a:t>Wesby</a:t>
            </a:r>
            <a:r>
              <a:rPr lang="en-US" i="1" dirty="0" smtClean="0"/>
              <a:t/>
            </a:r>
            <a:br>
              <a:rPr lang="en-US" i="1" dirty="0" smtClean="0"/>
            </a:br>
            <a:r>
              <a:rPr lang="en-US" sz="3600" dirty="0" smtClean="0"/>
              <a:t>No. 15-1485, decided January 22, 2018</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a:t>Fourth Amendment, Probable Cause to Arrest/Qualified Immunity</a:t>
            </a:r>
            <a:endParaRPr lang="en-US" sz="2000" dirty="0" smtClean="0"/>
          </a:p>
          <a:p>
            <a:r>
              <a:rPr lang="en-US" sz="2000" dirty="0"/>
              <a:t>Thomas majority.  Sotomayor concurring.  Ginsburg concurring</a:t>
            </a:r>
            <a:r>
              <a:rPr lang="en-US" sz="2000" dirty="0" smtClean="0"/>
              <a:t>.</a:t>
            </a:r>
          </a:p>
          <a:p>
            <a:r>
              <a:rPr lang="en-US" sz="2000" b="1" dirty="0"/>
              <a:t>Facts: </a:t>
            </a:r>
            <a:r>
              <a:rPr lang="en-US" sz="2000" dirty="0" smtClean="0"/>
              <a:t>D.C. officers </a:t>
            </a:r>
            <a:r>
              <a:rPr lang="en-US" sz="2000" dirty="0"/>
              <a:t>responded to a complaint about loud music </a:t>
            </a:r>
            <a:r>
              <a:rPr lang="en-US" sz="2000" dirty="0" smtClean="0"/>
              <a:t>in </a:t>
            </a:r>
            <a:r>
              <a:rPr lang="en-US" sz="2000" dirty="0"/>
              <a:t>a vacant </a:t>
            </a:r>
            <a:r>
              <a:rPr lang="en-US" sz="2000" dirty="0" smtClean="0"/>
              <a:t>house, which was nearly </a:t>
            </a:r>
            <a:r>
              <a:rPr lang="en-US" sz="2000" dirty="0"/>
              <a:t>barren and in </a:t>
            </a:r>
            <a:r>
              <a:rPr lang="en-US" sz="2000" dirty="0" smtClean="0"/>
              <a:t>disarray, smelling of marijuana, and  had a </a:t>
            </a:r>
            <a:r>
              <a:rPr lang="en-US" sz="2000" dirty="0"/>
              <a:t>make-shift strip </a:t>
            </a:r>
            <a:r>
              <a:rPr lang="en-US" sz="2000" dirty="0" smtClean="0"/>
              <a:t>club. Two </a:t>
            </a:r>
            <a:r>
              <a:rPr lang="en-US" sz="2000" dirty="0"/>
              <a:t>women identified “Peaches” as the house’s tenant and said that she had given the partygoers permission to have the party. But Peaches was not </a:t>
            </a:r>
            <a:r>
              <a:rPr lang="en-US" sz="2000" dirty="0" smtClean="0"/>
              <a:t>there, and when telephoned admitted </a:t>
            </a:r>
            <a:r>
              <a:rPr lang="en-US" sz="2000" dirty="0"/>
              <a:t>that she did not have permission to use the house. </a:t>
            </a:r>
            <a:r>
              <a:rPr lang="en-US" sz="2000" dirty="0" smtClean="0"/>
              <a:t>The </a:t>
            </a:r>
            <a:r>
              <a:rPr lang="en-US" sz="2000" dirty="0"/>
              <a:t>officers </a:t>
            </a:r>
            <a:r>
              <a:rPr lang="en-US" sz="2000" dirty="0" smtClean="0"/>
              <a:t>arrested </a:t>
            </a:r>
            <a:r>
              <a:rPr lang="en-US" sz="2000" dirty="0"/>
              <a:t>the partygoers for unlawful </a:t>
            </a:r>
            <a:r>
              <a:rPr lang="en-US" sz="2000" dirty="0" smtClean="0"/>
              <a:t>entry and, after the charges were dropped, several </a:t>
            </a:r>
            <a:r>
              <a:rPr lang="en-US" sz="2000" dirty="0"/>
              <a:t>partygoers sued for false </a:t>
            </a:r>
            <a:r>
              <a:rPr lang="en-US" sz="2000" dirty="0" smtClean="0"/>
              <a:t>arrest. </a:t>
            </a:r>
            <a:r>
              <a:rPr lang="en-US" sz="2000" dirty="0"/>
              <a:t>The District Court concluded </a:t>
            </a:r>
            <a:r>
              <a:rPr lang="en-US" sz="2000" dirty="0" smtClean="0"/>
              <a:t>the </a:t>
            </a:r>
            <a:r>
              <a:rPr lang="en-US" sz="2000" dirty="0"/>
              <a:t>officers lacked probable cause to arrest the partygoers for unlawful entry and that </a:t>
            </a:r>
            <a:r>
              <a:rPr lang="en-US" sz="2000" dirty="0" smtClean="0"/>
              <a:t>petitioners here </a:t>
            </a:r>
            <a:r>
              <a:rPr lang="en-US" sz="2000" dirty="0"/>
              <a:t>were not entitled to qualified immunity. A divided panel of the D. C. Circuit affirmed.</a:t>
            </a:r>
            <a:endParaRPr lang="en-US" sz="2000" dirty="0" smtClean="0"/>
          </a:p>
          <a:p>
            <a:r>
              <a:rPr lang="en-US" sz="2000" b="1" dirty="0" smtClean="0"/>
              <a:t>Holding</a:t>
            </a:r>
            <a:r>
              <a:rPr lang="en-US" sz="2000" b="1" dirty="0"/>
              <a:t>: </a:t>
            </a:r>
            <a:r>
              <a:rPr lang="en-US" sz="2000" dirty="0"/>
              <a:t>The officers had probable cause to arrest the </a:t>
            </a:r>
            <a:r>
              <a:rPr lang="en-US" sz="2000" dirty="0" smtClean="0"/>
              <a:t>partygoers under “</a:t>
            </a:r>
            <a:r>
              <a:rPr lang="en-US" sz="2000" dirty="0"/>
              <a:t>totality of the </a:t>
            </a:r>
            <a:r>
              <a:rPr lang="en-US" sz="2000" dirty="0" smtClean="0"/>
              <a:t>circumstances”, and are entitled to qualified immunity.</a:t>
            </a:r>
            <a:endParaRPr lang="en-US" sz="2000" dirty="0"/>
          </a:p>
        </p:txBody>
      </p:sp>
    </p:spTree>
    <p:extLst>
      <p:ext uri="{BB962C8B-B14F-4D97-AF65-F5344CB8AC3E}">
        <p14:creationId xmlns:p14="http://schemas.microsoft.com/office/powerpoint/2010/main" val="4209434382"/>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632"/>
            <a:ext cx="8077200" cy="1143000"/>
          </a:xfrm>
        </p:spPr>
        <p:txBody>
          <a:bodyPr/>
          <a:lstStyle/>
          <a:p>
            <a:pPr algn="ctr"/>
            <a:r>
              <a:rPr lang="en-US" dirty="0" smtClean="0"/>
              <a:t>Next Year’s Big Cases?</a:t>
            </a:r>
            <a:endParaRPr lang="en-US" dirty="0"/>
          </a:p>
        </p:txBody>
      </p:sp>
      <p:pic>
        <p:nvPicPr>
          <p:cNvPr id="4" name="Picture 2" descr="http://www.americanbar.org/content/dam/aba/images/public_education/preview-highlights.png"/>
          <p:cNvPicPr>
            <a:picLocks noChangeAspect="1" noChangeArrowheads="1"/>
          </p:cNvPicPr>
          <p:nvPr/>
        </p:nvPicPr>
        <p:blipFill rotWithShape="1">
          <a:blip r:embed="rId2">
            <a:extLst>
              <a:ext uri="{28A0092B-C50C-407E-A947-70E740481C1C}">
                <a14:useLocalDpi xmlns:a14="http://schemas.microsoft.com/office/drawing/2010/main" val="0"/>
              </a:ext>
            </a:extLst>
          </a:blip>
          <a:srcRect l="22740" r="27775" b="24349"/>
          <a:stretch/>
        </p:blipFill>
        <p:spPr bwMode="auto">
          <a:xfrm>
            <a:off x="2590800" y="2133600"/>
            <a:ext cx="4494883" cy="388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0111"/>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Appeal Waiver</a:t>
            </a:r>
          </a:p>
          <a:p>
            <a:r>
              <a:rPr lang="en-US" sz="1800" i="1" dirty="0" smtClean="0"/>
              <a:t>Garza v. Idaho</a:t>
            </a:r>
          </a:p>
          <a:p>
            <a:r>
              <a:rPr lang="en-US" sz="1800" dirty="0" smtClean="0"/>
              <a:t>Docket No</a:t>
            </a:r>
            <a:r>
              <a:rPr lang="en-US" sz="1800" dirty="0"/>
              <a:t>. </a:t>
            </a:r>
            <a:r>
              <a:rPr lang="en-US" sz="1800" dirty="0" smtClean="0"/>
              <a:t>17-1026</a:t>
            </a:r>
            <a:endParaRPr lang="en-US" sz="1800" dirty="0"/>
          </a:p>
          <a:p>
            <a:r>
              <a:rPr lang="en-US" sz="1800" dirty="0" smtClean="0"/>
              <a:t>Garza appealed </a:t>
            </a:r>
            <a:r>
              <a:rPr lang="en-US" sz="1800" dirty="0"/>
              <a:t>a district court’s dismissal of his petitions for post-conviction relief. Garza signed two plea agreements relating to charges of aggravated assault and possession of a controlled substance with intent to distribute. As part of his plea agreements Garza waived his right to appeal. Despite the waivers, Garza instructed his attorney to appeal. Garza’s attorney declined to file the appeals, citing the waivers of appeal in the plea agreements. Garza then filed two petitions for post-conviction relief on his own, alleging his counsel was ineffective for failing to appeal. The district court dismissed Garza’s petitions concluding Garza’s counsel was not ineffective in failing to appeal. The Court of Appeals and the Idaho Supreme Court agreed and affirmed</a:t>
            </a:r>
            <a:r>
              <a:rPr lang="en-US" sz="1800" dirty="0" smtClean="0"/>
              <a:t>.</a:t>
            </a:r>
            <a:endParaRPr lang="en-US" sz="1800" dirty="0"/>
          </a:p>
          <a:p>
            <a:r>
              <a:rPr lang="en-US" sz="1800" b="1" dirty="0" smtClean="0"/>
              <a:t>Question Presented: </a:t>
            </a:r>
            <a:r>
              <a:rPr lang="en-US" sz="1800" dirty="0" smtClean="0"/>
              <a:t> </a:t>
            </a:r>
            <a:r>
              <a:rPr lang="en-US" sz="1800" dirty="0"/>
              <a:t> Whether the “presumption of prejudice” recognized in </a:t>
            </a:r>
            <a:r>
              <a:rPr lang="en-US" sz="1800" i="1" dirty="0"/>
              <a:t>Roe v. Flores-Ortega</a:t>
            </a:r>
            <a:r>
              <a:rPr lang="en-US" sz="1800" dirty="0"/>
              <a:t> applies when a criminal defendant instructs his trial counsel to file a notice of appeal but trial counsel decides not to do so because the defendant’s plea agreement included an appeal waiver.</a:t>
            </a:r>
            <a:endParaRPr lang="en-US" sz="1800" i="1" dirty="0"/>
          </a:p>
        </p:txBody>
      </p:sp>
    </p:spTree>
    <p:extLst>
      <p:ext uri="{BB962C8B-B14F-4D97-AF65-F5344CB8AC3E}">
        <p14:creationId xmlns:p14="http://schemas.microsoft.com/office/powerpoint/2010/main" val="3620788130"/>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a:t>Armed Career Criminal Act </a:t>
            </a:r>
            <a:endParaRPr lang="en-US" sz="1800" b="1" u="sng" dirty="0" smtClean="0"/>
          </a:p>
          <a:p>
            <a:r>
              <a:rPr lang="en-US" sz="1800" i="1" dirty="0" smtClean="0"/>
              <a:t>Quarles v. United States</a:t>
            </a:r>
          </a:p>
          <a:p>
            <a:r>
              <a:rPr lang="en-US" sz="1800" dirty="0" smtClean="0"/>
              <a:t>Docket </a:t>
            </a:r>
            <a:r>
              <a:rPr lang="en-US" sz="1800" dirty="0" smtClean="0"/>
              <a:t>No</a:t>
            </a:r>
            <a:r>
              <a:rPr lang="en-US" sz="1800" dirty="0"/>
              <a:t>. </a:t>
            </a:r>
            <a:r>
              <a:rPr lang="en-US" sz="1800" dirty="0" smtClean="0"/>
              <a:t>17-778</a:t>
            </a:r>
            <a:endParaRPr lang="en-US" sz="1800" dirty="0"/>
          </a:p>
          <a:p>
            <a:r>
              <a:rPr lang="en-US" sz="1800" dirty="0"/>
              <a:t>Quarles  </a:t>
            </a:r>
            <a:r>
              <a:rPr lang="en-US" sz="1800" dirty="0" smtClean="0"/>
              <a:t>appealed his  </a:t>
            </a:r>
            <a:r>
              <a:rPr lang="en-US" sz="1800" dirty="0"/>
              <a:t>sentence,  including  the  </a:t>
            </a:r>
            <a:r>
              <a:rPr lang="en-US" sz="1800" dirty="0" smtClean="0"/>
              <a:t>district </a:t>
            </a:r>
            <a:r>
              <a:rPr lang="en-US" sz="1800" dirty="0"/>
              <a:t>court’s determination that Michigan’s </a:t>
            </a:r>
            <a:r>
              <a:rPr lang="en-US" sz="1800" dirty="0" smtClean="0"/>
              <a:t>crime </a:t>
            </a:r>
            <a:r>
              <a:rPr lang="en-US" sz="1800" dirty="0"/>
              <a:t>of third-degree home invasion is equivalent </a:t>
            </a:r>
            <a:r>
              <a:rPr lang="en-US" sz="1800" dirty="0" smtClean="0"/>
              <a:t>to  </a:t>
            </a:r>
            <a:r>
              <a:rPr lang="en-US" sz="1800" dirty="0"/>
              <a:t>generic  burglary,  thus  constituting  a  predicate  offense  under  the  Armed  Career  Criminal  Act  </a:t>
            </a:r>
            <a:r>
              <a:rPr lang="en-US" sz="1800" dirty="0" smtClean="0"/>
              <a:t>(“</a:t>
            </a:r>
            <a:r>
              <a:rPr lang="en-US" sz="1800" dirty="0"/>
              <a:t>ACCA”).</a:t>
            </a:r>
            <a:endParaRPr lang="en-US" sz="1800" dirty="0"/>
          </a:p>
          <a:p>
            <a:r>
              <a:rPr lang="en-US" sz="1800" b="1" dirty="0" smtClean="0"/>
              <a:t>Question Presented</a:t>
            </a:r>
            <a:r>
              <a:rPr lang="en-US" sz="1800" b="1" dirty="0"/>
              <a:t>:  </a:t>
            </a:r>
            <a:r>
              <a:rPr lang="en-US" sz="1800" dirty="0"/>
              <a:t>Does generic burglary in the Armed Career Criminal Act require “an intent-at-entry” element or is it enough that intent to commit a crime was formed while “remaining in” the building?</a:t>
            </a:r>
            <a:endParaRPr lang="en-US" sz="1800" i="1" dirty="0"/>
          </a:p>
        </p:txBody>
      </p:sp>
    </p:spTree>
    <p:extLst>
      <p:ext uri="{BB962C8B-B14F-4D97-AF65-F5344CB8AC3E}">
        <p14:creationId xmlns:p14="http://schemas.microsoft.com/office/powerpoint/2010/main" val="4149761880"/>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Death Penalty</a:t>
            </a:r>
          </a:p>
          <a:p>
            <a:r>
              <a:rPr lang="en-US" sz="1800" i="1" dirty="0" err="1" smtClean="0"/>
              <a:t>Bucklew</a:t>
            </a:r>
            <a:r>
              <a:rPr lang="en-US" sz="1800" i="1" dirty="0" smtClean="0"/>
              <a:t> v. </a:t>
            </a:r>
            <a:r>
              <a:rPr lang="en-US" sz="1800" i="1" dirty="0" err="1" smtClean="0"/>
              <a:t>Precythe</a:t>
            </a:r>
            <a:endParaRPr lang="en-US" sz="1800" i="1" dirty="0" smtClean="0"/>
          </a:p>
          <a:p>
            <a:r>
              <a:rPr lang="en-US" sz="1800" dirty="0" smtClean="0"/>
              <a:t>Docket No</a:t>
            </a:r>
            <a:r>
              <a:rPr lang="en-US" sz="1800" dirty="0"/>
              <a:t>. </a:t>
            </a:r>
            <a:r>
              <a:rPr lang="en-US" sz="1800" dirty="0" smtClean="0"/>
              <a:t>17-8151</a:t>
            </a:r>
            <a:endParaRPr lang="en-US" sz="1800" dirty="0"/>
          </a:p>
          <a:p>
            <a:r>
              <a:rPr lang="en-US" sz="1800" dirty="0" err="1" smtClean="0"/>
              <a:t>Bucklew</a:t>
            </a:r>
            <a:r>
              <a:rPr lang="en-US" sz="1800" dirty="0" smtClean="0"/>
              <a:t> alleges execution </a:t>
            </a:r>
            <a:r>
              <a:rPr lang="en-US" sz="1800" dirty="0"/>
              <a:t>by Missouri’s lethal injection protocol would constitute cruel and unusual punishment in violation of the Eighth Amendment </a:t>
            </a:r>
            <a:r>
              <a:rPr lang="en-US" sz="1800" dirty="0" smtClean="0"/>
              <a:t>because </a:t>
            </a:r>
            <a:r>
              <a:rPr lang="en-US" sz="1800" dirty="0"/>
              <a:t>of a unique congenital medical condition </a:t>
            </a:r>
            <a:r>
              <a:rPr lang="en-US" sz="1800" dirty="0" smtClean="0"/>
              <a:t>that might cause him to hemorrhage.</a:t>
            </a:r>
            <a:endParaRPr lang="en-US" sz="1800" dirty="0"/>
          </a:p>
          <a:p>
            <a:r>
              <a:rPr lang="en-US" sz="1800" b="1" dirty="0" smtClean="0"/>
              <a:t>Questions Presented: </a:t>
            </a:r>
            <a:r>
              <a:rPr lang="en-US" sz="1800" dirty="0" smtClean="0"/>
              <a:t> </a:t>
            </a:r>
            <a:r>
              <a:rPr lang="en-US" sz="1800" dirty="0"/>
              <a:t> Does the Eighth Amendment require an inmate with a unique and severe medical condition to prove an adequate alternative method of execution when raising an as-applied challenge to the state-authorized method of execution</a:t>
            </a:r>
            <a:r>
              <a:rPr lang="en-US" sz="1800" dirty="0" smtClean="0"/>
              <a:t>?</a:t>
            </a:r>
            <a:br>
              <a:rPr lang="en-US" sz="1800" dirty="0" smtClean="0"/>
            </a:br>
            <a:r>
              <a:rPr lang="en-US" sz="1800" dirty="0" smtClean="0"/>
              <a:t>What </a:t>
            </a:r>
            <a:r>
              <a:rPr lang="en-US" sz="1800" dirty="0"/>
              <a:t>evidence is required for a court to determine whether an inmate’s proposed alternative method of execution significantly reduces the risk of severe pain as compared to the state’s method</a:t>
            </a:r>
            <a:r>
              <a:rPr lang="en-US" sz="1800" dirty="0" smtClean="0"/>
              <a:t>?</a:t>
            </a:r>
            <a:br>
              <a:rPr lang="en-US" sz="1800" dirty="0" smtClean="0"/>
            </a:br>
            <a:r>
              <a:rPr lang="en-US" sz="1800" dirty="0" smtClean="0"/>
              <a:t>May </a:t>
            </a:r>
            <a:r>
              <a:rPr lang="en-US" sz="1800" dirty="0"/>
              <a:t>a court evaluating an as-applied challenge to a state’s method of execution assume that medical personnel on the execution team are competent to manage the inmate’s condition</a:t>
            </a:r>
            <a:r>
              <a:rPr lang="en-US" sz="1800" dirty="0" smtClean="0"/>
              <a:t>?</a:t>
            </a:r>
            <a:br>
              <a:rPr lang="en-US" sz="1800" dirty="0" smtClean="0"/>
            </a:br>
            <a:r>
              <a:rPr lang="en-US" sz="1800" dirty="0" smtClean="0"/>
              <a:t>Did </a:t>
            </a:r>
            <a:r>
              <a:rPr lang="en-US" sz="1800" dirty="0"/>
              <a:t>the petitioner meet his burden in proposing an alternative execution method under </a:t>
            </a:r>
            <a:r>
              <a:rPr lang="en-US" sz="1800" i="1" dirty="0" err="1"/>
              <a:t>Glossip</a:t>
            </a:r>
            <a:r>
              <a:rPr lang="en-US" sz="1800" i="1" dirty="0"/>
              <a:t> v. Gross</a:t>
            </a:r>
            <a:r>
              <a:rPr lang="en-US" sz="1800" dirty="0"/>
              <a:t>?</a:t>
            </a:r>
            <a:endParaRPr lang="en-US" sz="1800" i="1" dirty="0"/>
          </a:p>
        </p:txBody>
      </p:sp>
    </p:spTree>
    <p:extLst>
      <p:ext uri="{BB962C8B-B14F-4D97-AF65-F5344CB8AC3E}">
        <p14:creationId xmlns:p14="http://schemas.microsoft.com/office/powerpoint/2010/main" val="142908128"/>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Very Best, or Worst, 25 Cases</a:t>
            </a:r>
            <a:endParaRPr lang="en-US" dirty="0"/>
          </a:p>
        </p:txBody>
      </p:sp>
      <p:sp>
        <p:nvSpPr>
          <p:cNvPr id="3" name="Content Placeholder 2"/>
          <p:cNvSpPr>
            <a:spLocks noGrp="1"/>
          </p:cNvSpPr>
          <p:nvPr>
            <p:ph idx="1"/>
          </p:nvPr>
        </p:nvSpPr>
        <p:spPr>
          <a:xfrm>
            <a:off x="766354" y="1219201"/>
            <a:ext cx="8077200" cy="1295399"/>
          </a:xfrm>
        </p:spPr>
        <p:txBody>
          <a:bodyPr>
            <a:normAutofit fontScale="70000" lnSpcReduction="20000"/>
          </a:bodyPr>
          <a:lstStyle/>
          <a:p>
            <a:pPr marL="0" indent="0" algn="ctr">
              <a:buNone/>
            </a:pPr>
            <a:r>
              <a:rPr lang="en-US" i="1" dirty="0" smtClean="0"/>
              <a:t>“Staring </a:t>
            </a:r>
            <a:r>
              <a:rPr lang="en-US" i="1" dirty="0"/>
              <a:t>blindly into space</a:t>
            </a:r>
            <a:br>
              <a:rPr lang="en-US" i="1" dirty="0"/>
            </a:br>
            <a:r>
              <a:rPr lang="en-US" i="1" dirty="0"/>
              <a:t>Getting up to splash my face</a:t>
            </a:r>
            <a:br>
              <a:rPr lang="en-US" i="1" dirty="0"/>
            </a:br>
            <a:r>
              <a:rPr lang="en-US" i="1" dirty="0"/>
              <a:t>Wanting just to stay awake</a:t>
            </a:r>
            <a:br>
              <a:rPr lang="en-US" i="1" dirty="0"/>
            </a:br>
            <a:r>
              <a:rPr lang="en-US" i="1" dirty="0"/>
              <a:t>Wondering how much I can </a:t>
            </a:r>
            <a:r>
              <a:rPr lang="en-US" i="1" dirty="0" smtClean="0"/>
              <a:t>take…”</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171" y="2633571"/>
            <a:ext cx="3903423" cy="3903423"/>
          </a:xfrm>
          <a:prstGeom prst="rect">
            <a:avLst/>
          </a:prstGeom>
        </p:spPr>
      </p:pic>
    </p:spTree>
    <p:extLst>
      <p:ext uri="{BB962C8B-B14F-4D97-AF65-F5344CB8AC3E}">
        <p14:creationId xmlns:p14="http://schemas.microsoft.com/office/powerpoint/2010/main" val="2713741906"/>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Death Penalty</a:t>
            </a:r>
          </a:p>
          <a:p>
            <a:r>
              <a:rPr lang="en-US" sz="1800" i="1" dirty="0" smtClean="0"/>
              <a:t>Madison v. Alabama</a:t>
            </a:r>
          </a:p>
          <a:p>
            <a:r>
              <a:rPr lang="en-US" sz="1800" dirty="0" smtClean="0"/>
              <a:t>Docket No</a:t>
            </a:r>
            <a:r>
              <a:rPr lang="en-US" sz="1800" dirty="0"/>
              <a:t>. </a:t>
            </a:r>
            <a:r>
              <a:rPr lang="en-US" sz="1800" dirty="0" smtClean="0"/>
              <a:t>17-7505</a:t>
            </a:r>
            <a:endParaRPr lang="en-US" sz="1800" dirty="0"/>
          </a:p>
          <a:p>
            <a:r>
              <a:rPr lang="en-US" sz="1800" dirty="0"/>
              <a:t>Vernon Madison has been on death row in Alabama for over 30 years and has had several serious strokes, rendering him unable to remember committing the crime for which he is to be executed. In November 2017, the US Supreme Court reversed the grant of habeas corpus relief in </a:t>
            </a:r>
            <a:r>
              <a:rPr lang="en-US" sz="1800" i="1" dirty="0"/>
              <a:t>Dunn v. </a:t>
            </a:r>
            <a:r>
              <a:rPr lang="en-US" sz="1800" i="1" dirty="0" smtClean="0"/>
              <a:t>Madison</a:t>
            </a:r>
            <a:r>
              <a:rPr lang="en-US" sz="1800" dirty="0" smtClean="0"/>
              <a:t>.</a:t>
            </a:r>
            <a:endParaRPr lang="en-US" sz="1800" dirty="0"/>
          </a:p>
          <a:p>
            <a:r>
              <a:rPr lang="en-US" sz="1800" b="1" dirty="0" smtClean="0"/>
              <a:t>Questions Presented: </a:t>
            </a:r>
            <a:r>
              <a:rPr lang="en-US" sz="1800" dirty="0" smtClean="0"/>
              <a:t> Does </a:t>
            </a:r>
            <a:r>
              <a:rPr lang="en-US" sz="1800" dirty="0"/>
              <a:t>the Eighth Amendment and the Court’s jurisprudence prohibit a state from executing a prisoner whose mental disability leaves him with no memory of the commission of the capital offense</a:t>
            </a:r>
            <a:r>
              <a:rPr lang="en-US" sz="1800" dirty="0" smtClean="0"/>
              <a:t>?</a:t>
            </a:r>
            <a:br>
              <a:rPr lang="en-US" sz="1800" dirty="0" smtClean="0"/>
            </a:br>
            <a:r>
              <a:rPr lang="en-US" sz="1800" dirty="0" smtClean="0"/>
              <a:t>Does </a:t>
            </a:r>
            <a:r>
              <a:rPr lang="en-US" sz="1800" dirty="0"/>
              <a:t>the Eighth Amendment prohibition of cruel and unusual punishment preclude a state from executing a prisoner who suffers from severe cognitive dysfunction such that he cannot remember the crime for which he was convicted or understand the circumstances of his scheduled execution?</a:t>
            </a:r>
            <a:endParaRPr lang="en-US" sz="1800" i="1" dirty="0"/>
          </a:p>
        </p:txBody>
      </p:sp>
    </p:spTree>
    <p:extLst>
      <p:ext uri="{BB962C8B-B14F-4D97-AF65-F5344CB8AC3E}">
        <p14:creationId xmlns:p14="http://schemas.microsoft.com/office/powerpoint/2010/main" val="1877304679"/>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Elements of Crime</a:t>
            </a:r>
          </a:p>
          <a:p>
            <a:r>
              <a:rPr lang="en-US" sz="1800" i="1" dirty="0" err="1" smtClean="0"/>
              <a:t>Stokeling</a:t>
            </a:r>
            <a:r>
              <a:rPr lang="en-US" sz="1800" i="1" dirty="0" smtClean="0"/>
              <a:t> v. United States</a:t>
            </a:r>
          </a:p>
          <a:p>
            <a:r>
              <a:rPr lang="en-US" sz="1800" dirty="0" smtClean="0"/>
              <a:t>Docket No</a:t>
            </a:r>
            <a:r>
              <a:rPr lang="en-US" sz="1800" dirty="0"/>
              <a:t>. </a:t>
            </a:r>
            <a:r>
              <a:rPr lang="en-US" sz="1800" dirty="0" smtClean="0"/>
              <a:t>17-5554</a:t>
            </a:r>
            <a:endParaRPr lang="en-US" sz="1800" dirty="0"/>
          </a:p>
          <a:p>
            <a:r>
              <a:rPr lang="en-US" sz="1800" dirty="0"/>
              <a:t>In 2016, </a:t>
            </a:r>
            <a:r>
              <a:rPr lang="en-US" sz="1800" dirty="0" err="1"/>
              <a:t>Denard</a:t>
            </a:r>
            <a:r>
              <a:rPr lang="en-US" sz="1800" dirty="0"/>
              <a:t> </a:t>
            </a:r>
            <a:r>
              <a:rPr lang="en-US" sz="1800" dirty="0" err="1"/>
              <a:t>Stokeling</a:t>
            </a:r>
            <a:r>
              <a:rPr lang="en-US" sz="1800" dirty="0"/>
              <a:t> pleaded guilty to charges that he was a felon in possession of a firearm and ammunition. He had two previous convictions for robbery in Florida, where an element of that offense was “overcoming victim resistance.” Some state courts have interpreted this offense as requiring only slight force to overcome victim resistance. </a:t>
            </a:r>
            <a:r>
              <a:rPr lang="en-US" sz="1800" dirty="0" err="1"/>
              <a:t>Stokeling</a:t>
            </a:r>
            <a:r>
              <a:rPr lang="en-US" sz="1800" dirty="0"/>
              <a:t> therefore contended that both of his robbery convictions should not qualify as “violent felonies</a:t>
            </a:r>
            <a:r>
              <a:rPr lang="en-US" sz="1800" dirty="0" smtClean="0"/>
              <a:t>”</a:t>
            </a:r>
          </a:p>
          <a:p>
            <a:r>
              <a:rPr lang="en-US" sz="1800" b="1" dirty="0" smtClean="0"/>
              <a:t>Question Presented: </a:t>
            </a:r>
            <a:r>
              <a:rPr lang="en-US" sz="1800" dirty="0" smtClean="0"/>
              <a:t> </a:t>
            </a:r>
            <a:r>
              <a:rPr lang="en-US" sz="1800" dirty="0"/>
              <a:t> Is a state robbery offense that includes “as an element” the common law requirement of overcoming “victim resistance” categorically a “violent felony” under the Armed Career Criminal Act, 18 U.S.C. § 924(e)(2)(b)(</a:t>
            </a:r>
            <a:r>
              <a:rPr lang="en-US" sz="1800" dirty="0" err="1"/>
              <a:t>i</a:t>
            </a:r>
            <a:r>
              <a:rPr lang="en-US" sz="1800" dirty="0"/>
              <a:t>), when that offense has been specifically interpreted by state appellate courts to require only slight force to overcome resistance</a:t>
            </a:r>
            <a:r>
              <a:rPr lang="en-US" sz="1800" dirty="0" smtClean="0"/>
              <a:t>?</a:t>
            </a:r>
            <a:endParaRPr lang="en-US" sz="1800" i="1" dirty="0"/>
          </a:p>
        </p:txBody>
      </p:sp>
    </p:spTree>
    <p:extLst>
      <p:ext uri="{BB962C8B-B14F-4D97-AF65-F5344CB8AC3E}">
        <p14:creationId xmlns:p14="http://schemas.microsoft.com/office/powerpoint/2010/main" val="3659846282"/>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Excessive Fines, Eighth Amendment Applicable to States?</a:t>
            </a:r>
          </a:p>
          <a:p>
            <a:r>
              <a:rPr lang="en-US" sz="1800" i="1" dirty="0" err="1" smtClean="0"/>
              <a:t>Timbs</a:t>
            </a:r>
            <a:r>
              <a:rPr lang="en-US" sz="1800" i="1" dirty="0"/>
              <a:t> </a:t>
            </a:r>
            <a:r>
              <a:rPr lang="en-US" sz="1800" i="1" dirty="0" smtClean="0"/>
              <a:t>v. Indiana</a:t>
            </a:r>
          </a:p>
          <a:p>
            <a:r>
              <a:rPr lang="en-US" sz="1800" dirty="0" smtClean="0"/>
              <a:t>Docket No</a:t>
            </a:r>
            <a:r>
              <a:rPr lang="en-US" sz="1800" dirty="0"/>
              <a:t>. </a:t>
            </a:r>
            <a:r>
              <a:rPr lang="en-US" sz="1800" dirty="0" smtClean="0"/>
              <a:t>17-1091</a:t>
            </a:r>
          </a:p>
          <a:p>
            <a:r>
              <a:rPr lang="en-US" sz="1800" dirty="0"/>
              <a:t>After Tyson </a:t>
            </a:r>
            <a:r>
              <a:rPr lang="en-US" sz="1800" dirty="0" err="1"/>
              <a:t>Timbs</a:t>
            </a:r>
            <a:r>
              <a:rPr lang="en-US" sz="1800" dirty="0"/>
              <a:t> pleaded guilty to drug offenses in Indiana, the state initiated civil forfeiture proceedings to take ownership of his Land Rover, alleging that he had used the vehicle during his crimes. An Indiana trial court held that forfeiting the vehicle would be “grossly disproportional” to the gravity of </a:t>
            </a:r>
            <a:r>
              <a:rPr lang="en-US" sz="1800" dirty="0" err="1"/>
              <a:t>Timbs’s</a:t>
            </a:r>
            <a:r>
              <a:rPr lang="en-US" sz="1800" dirty="0"/>
              <a:t> offenses, for which he had been sentenced only to home detention and probation, and that the forfeiture was therefore unconstitutional under the Excessive Fines Clause of the Eighth Amendment. The Indiana Supreme Court reversed this decision and reinstated the forfeiture. It did so not because it concluded that the fine was commensurate with the offense but rather because it concluded that Indiana is not bound by the limits of the Excessive Fines Clause</a:t>
            </a:r>
            <a:r>
              <a:rPr lang="en-US" sz="1800" dirty="0" smtClean="0"/>
              <a:t>.</a:t>
            </a:r>
          </a:p>
          <a:p>
            <a:r>
              <a:rPr lang="en-US" sz="1800" b="1" dirty="0" smtClean="0"/>
              <a:t>Question </a:t>
            </a:r>
            <a:r>
              <a:rPr lang="en-US" sz="1800" b="1" dirty="0"/>
              <a:t>Presented: </a:t>
            </a:r>
            <a:r>
              <a:rPr lang="en-US" sz="1800" dirty="0"/>
              <a:t>Whether the Eighth Amendment’s excessive fines clause is incorporated against the states under the Fourteenth Amendment.</a:t>
            </a:r>
            <a:endParaRPr lang="en-US" sz="1800" dirty="0" smtClean="0"/>
          </a:p>
        </p:txBody>
      </p:sp>
    </p:spTree>
    <p:extLst>
      <p:ext uri="{BB962C8B-B14F-4D97-AF65-F5344CB8AC3E}">
        <p14:creationId xmlns:p14="http://schemas.microsoft.com/office/powerpoint/2010/main" val="2785555061"/>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Fourth Amendment</a:t>
            </a:r>
            <a:endParaRPr lang="en-US" sz="1800" b="1" u="sng" dirty="0" smtClean="0"/>
          </a:p>
          <a:p>
            <a:r>
              <a:rPr lang="en-US" sz="1800" i="1" dirty="0" smtClean="0"/>
              <a:t>Mitchell v. Wisconsin</a:t>
            </a:r>
            <a:endParaRPr lang="en-US" sz="1800" i="1" dirty="0" smtClean="0"/>
          </a:p>
          <a:p>
            <a:r>
              <a:rPr lang="en-US" sz="1800" dirty="0" smtClean="0"/>
              <a:t>Docket No</a:t>
            </a:r>
            <a:r>
              <a:rPr lang="en-US" sz="1800" dirty="0"/>
              <a:t>. </a:t>
            </a:r>
            <a:r>
              <a:rPr lang="en-US" sz="1800" dirty="0" smtClean="0"/>
              <a:t>18-6210</a:t>
            </a:r>
            <a:endParaRPr lang="en-US" sz="1800" dirty="0" smtClean="0"/>
          </a:p>
          <a:p>
            <a:r>
              <a:rPr lang="en-US" sz="1800" dirty="0" smtClean="0"/>
              <a:t>This case presents a </a:t>
            </a:r>
            <a:r>
              <a:rPr lang="en-US" sz="1800" dirty="0"/>
              <a:t>test of the constitutionality of a Wisconsin law allowing law-enforcement officials to draw blood from unconscious drivers without a warrant. Mitchell  was  convicted  of  operating  while </a:t>
            </a:r>
            <a:r>
              <a:rPr lang="en-US" sz="1800" dirty="0" smtClean="0"/>
              <a:t>intoxicated  </a:t>
            </a:r>
            <a:r>
              <a:rPr lang="en-US" sz="1800" dirty="0"/>
              <a:t>and </a:t>
            </a:r>
            <a:r>
              <a:rPr lang="en-US" sz="1800" dirty="0" smtClean="0"/>
              <a:t>with  </a:t>
            </a:r>
            <a:r>
              <a:rPr lang="en-US" sz="1800" dirty="0"/>
              <a:t>a  prohibited  alcohol  </a:t>
            </a:r>
            <a:r>
              <a:rPr lang="en-US" sz="1800" dirty="0" smtClean="0"/>
              <a:t>concentration, based on  </a:t>
            </a:r>
            <a:r>
              <a:rPr lang="en-US" sz="1800" dirty="0"/>
              <a:t>the  test  of  </a:t>
            </a:r>
            <a:r>
              <a:rPr lang="en-US" sz="1800" dirty="0" smtClean="0"/>
              <a:t>blood  </a:t>
            </a:r>
            <a:r>
              <a:rPr lang="en-US" sz="1800" dirty="0"/>
              <a:t>drawn  without  a  warrant </a:t>
            </a:r>
            <a:r>
              <a:rPr lang="en-US" sz="1800" dirty="0" smtClean="0"/>
              <a:t>while  </a:t>
            </a:r>
            <a:r>
              <a:rPr lang="en-US" sz="1800" dirty="0"/>
              <a:t>he  was </a:t>
            </a:r>
            <a:r>
              <a:rPr lang="en-US" sz="1800" dirty="0" smtClean="0"/>
              <a:t>unconscious,  </a:t>
            </a:r>
            <a:r>
              <a:rPr lang="en-US" sz="1800" dirty="0"/>
              <a:t>pursuant  to  Wis.  Stat. </a:t>
            </a:r>
            <a:r>
              <a:rPr lang="en-US" sz="1800" dirty="0" smtClean="0"/>
              <a:t>§343.305(3</a:t>
            </a:r>
            <a:r>
              <a:rPr lang="en-US" sz="1800" dirty="0"/>
              <a:t>)(b)  (</a:t>
            </a:r>
            <a:r>
              <a:rPr lang="en-US" sz="1800" dirty="0" smtClean="0"/>
              <a:t>2013–14).  Mitchell </a:t>
            </a:r>
            <a:r>
              <a:rPr lang="en-US" sz="1800" dirty="0"/>
              <a:t>contends that the blood draw was a search conducted in </a:t>
            </a:r>
            <a:r>
              <a:rPr lang="en-US" sz="1800" dirty="0" smtClean="0"/>
              <a:t>violation </a:t>
            </a:r>
            <a:r>
              <a:rPr lang="en-US" sz="1800" dirty="0"/>
              <a:t>of his Fourth Amendment rights. </a:t>
            </a:r>
            <a:endParaRPr lang="en-US" sz="1800" dirty="0" smtClean="0"/>
          </a:p>
          <a:p>
            <a:r>
              <a:rPr lang="en-US" sz="1800" b="1" dirty="0" smtClean="0"/>
              <a:t>Question </a:t>
            </a:r>
            <a:r>
              <a:rPr lang="en-US" sz="1800" b="1" dirty="0"/>
              <a:t>Presented: </a:t>
            </a:r>
            <a:r>
              <a:rPr lang="en-US" sz="1800" dirty="0"/>
              <a:t>Whether a statute authorizing a blood draw from an unconscious motorist provides an exception to the Fourth Amendment warrant requirement.</a:t>
            </a:r>
            <a:endParaRPr lang="en-US" sz="1800" dirty="0" smtClean="0"/>
          </a:p>
        </p:txBody>
      </p:sp>
    </p:spTree>
    <p:extLst>
      <p:ext uri="{BB962C8B-B14F-4D97-AF65-F5344CB8AC3E}">
        <p14:creationId xmlns:p14="http://schemas.microsoft.com/office/powerpoint/2010/main" val="3887617896"/>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Immigration</a:t>
            </a:r>
          </a:p>
          <a:p>
            <a:r>
              <a:rPr lang="en-US" sz="1800" i="1" dirty="0"/>
              <a:t>Nielsen v. </a:t>
            </a:r>
            <a:r>
              <a:rPr lang="en-US" sz="1800" i="1" dirty="0" err="1" smtClean="0"/>
              <a:t>Preap</a:t>
            </a:r>
            <a:endParaRPr lang="en-US" sz="1800" i="1" dirty="0" smtClean="0"/>
          </a:p>
          <a:p>
            <a:r>
              <a:rPr lang="en-US" sz="1800" dirty="0" smtClean="0"/>
              <a:t>Docket No</a:t>
            </a:r>
            <a:r>
              <a:rPr lang="en-US" sz="1800" dirty="0"/>
              <a:t>. </a:t>
            </a:r>
            <a:r>
              <a:rPr lang="en-US" sz="1800" dirty="0" smtClean="0"/>
              <a:t>16-1363</a:t>
            </a:r>
          </a:p>
          <a:p>
            <a:r>
              <a:rPr lang="en-US" sz="1800" dirty="0" smtClean="0"/>
              <a:t>Three lawful permanent residents filed a class </a:t>
            </a:r>
            <a:r>
              <a:rPr lang="en-US" sz="1800" dirty="0"/>
              <a:t>action for habeas relief in the US District Court for the Northern District of California when immigration authorities took them into custody and detained them without bond hearings years after they had been released from serving criminal sentences for offenses that could lead to removal</a:t>
            </a:r>
            <a:r>
              <a:rPr lang="en-US" sz="1800" dirty="0" smtClean="0"/>
              <a:t>.</a:t>
            </a:r>
          </a:p>
          <a:p>
            <a:r>
              <a:rPr lang="en-US" sz="1800" b="1" dirty="0" smtClean="0"/>
              <a:t>Question </a:t>
            </a:r>
            <a:r>
              <a:rPr lang="en-US" sz="1800" b="1" dirty="0"/>
              <a:t>Presented: </a:t>
            </a:r>
            <a:r>
              <a:rPr lang="en-US" sz="1800" dirty="0"/>
              <a:t>Does a noncitizen released from criminal custody become exempt from mandatory detention under 8 U.S.C. § 1226(c) if, after the noncitizen is released from criminal custody, the Department of Homeland Security does not take the noncitizen into immigration custody immediately?</a:t>
            </a:r>
            <a:endParaRPr lang="en-US" sz="1800" dirty="0" smtClean="0"/>
          </a:p>
          <a:p>
            <a:endParaRPr lang="en-US" sz="1800" dirty="0" smtClean="0"/>
          </a:p>
        </p:txBody>
      </p:sp>
    </p:spTree>
    <p:extLst>
      <p:ext uri="{BB962C8B-B14F-4D97-AF65-F5344CB8AC3E}">
        <p14:creationId xmlns:p14="http://schemas.microsoft.com/office/powerpoint/2010/main" val="37541952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Jurisdiction</a:t>
            </a:r>
          </a:p>
          <a:p>
            <a:r>
              <a:rPr lang="en-US" sz="1800" i="1" dirty="0"/>
              <a:t>Royal v. </a:t>
            </a:r>
            <a:r>
              <a:rPr lang="en-US" sz="1800" i="1" dirty="0" smtClean="0"/>
              <a:t>Murphy</a:t>
            </a:r>
          </a:p>
          <a:p>
            <a:r>
              <a:rPr lang="en-US" sz="1800" dirty="0" smtClean="0"/>
              <a:t>Docket No</a:t>
            </a:r>
            <a:r>
              <a:rPr lang="en-US" sz="1800" dirty="0"/>
              <a:t>. </a:t>
            </a:r>
            <a:r>
              <a:rPr lang="en-US" sz="1800" dirty="0" smtClean="0"/>
              <a:t>17-1107</a:t>
            </a:r>
            <a:endParaRPr lang="en-US" sz="1800" dirty="0"/>
          </a:p>
          <a:p>
            <a:r>
              <a:rPr lang="en-US" sz="1800" dirty="0" smtClean="0"/>
              <a:t>This is </a:t>
            </a:r>
            <a:r>
              <a:rPr lang="en-US" sz="1800" dirty="0"/>
              <a:t>an unusual capital murder case. </a:t>
            </a:r>
            <a:r>
              <a:rPr lang="en-US" sz="1800" dirty="0" smtClean="0"/>
              <a:t>Murphy</a:t>
            </a:r>
            <a:r>
              <a:rPr lang="en-US" sz="1800" dirty="0"/>
              <a:t>, a member of the Muscogee Creek Nation, claims Oklahoma did not have jurisdiction to try him for the murder of another tribe member on part of the Creek Nation reservation.</a:t>
            </a:r>
          </a:p>
          <a:p>
            <a:r>
              <a:rPr lang="en-US" sz="1800" b="1" dirty="0" smtClean="0"/>
              <a:t>Question Presented: </a:t>
            </a:r>
            <a:r>
              <a:rPr lang="en-US" sz="1800" dirty="0" smtClean="0"/>
              <a:t> Whether </a:t>
            </a:r>
            <a:r>
              <a:rPr lang="en-US" sz="1800" dirty="0"/>
              <a:t>the 1866 territorial boundaries of the Creek Nation within the former Indian Territory of eastern Oklahoma constitute an “Indian reservation” today under 18 U.S.C. § 1151(a).</a:t>
            </a:r>
            <a:endParaRPr lang="en-US" sz="1800" i="1" dirty="0"/>
          </a:p>
        </p:txBody>
      </p:sp>
    </p:spTree>
    <p:extLst>
      <p:ext uri="{BB962C8B-B14F-4D97-AF65-F5344CB8AC3E}">
        <p14:creationId xmlns:p14="http://schemas.microsoft.com/office/powerpoint/2010/main" val="2639932413"/>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Knowing  Possession of Both Firearm and Unlawful Entry</a:t>
            </a:r>
            <a:endParaRPr lang="en-US" sz="1800" b="1" u="sng" dirty="0" smtClean="0"/>
          </a:p>
          <a:p>
            <a:r>
              <a:rPr lang="en-US" sz="1800" i="1" dirty="0" err="1" smtClean="0"/>
              <a:t>Rehaif</a:t>
            </a:r>
            <a:r>
              <a:rPr lang="en-US" sz="1800" i="1" dirty="0" smtClean="0"/>
              <a:t> v. United States</a:t>
            </a:r>
            <a:endParaRPr lang="en-US" sz="1800" i="1" dirty="0" smtClean="0"/>
          </a:p>
          <a:p>
            <a:r>
              <a:rPr lang="en-US" sz="1800" dirty="0" smtClean="0"/>
              <a:t>Docket No</a:t>
            </a:r>
            <a:r>
              <a:rPr lang="en-US" sz="1800" dirty="0"/>
              <a:t>. </a:t>
            </a:r>
            <a:r>
              <a:rPr lang="en-US" sz="1800" dirty="0" smtClean="0"/>
              <a:t>17-1107</a:t>
            </a:r>
            <a:endParaRPr lang="en-US" sz="1800" dirty="0"/>
          </a:p>
          <a:p>
            <a:r>
              <a:rPr lang="en-US" sz="1800" dirty="0" err="1" smtClean="0"/>
              <a:t>Rehaif</a:t>
            </a:r>
            <a:r>
              <a:rPr lang="en-US" sz="1800" dirty="0" smtClean="0"/>
              <a:t>, </a:t>
            </a:r>
            <a:r>
              <a:rPr lang="en-US" sz="1800" dirty="0"/>
              <a:t>a citizen of the United Arab </a:t>
            </a:r>
            <a:r>
              <a:rPr lang="en-US" sz="1800" dirty="0" smtClean="0"/>
              <a:t>Emirates</a:t>
            </a:r>
            <a:r>
              <a:rPr lang="en-US" sz="1800" dirty="0"/>
              <a:t>, </a:t>
            </a:r>
            <a:r>
              <a:rPr lang="en-US" sz="1800" dirty="0" err="1" smtClean="0"/>
              <a:t>appealsed</a:t>
            </a:r>
            <a:r>
              <a:rPr lang="en-US" sz="1800" dirty="0" smtClean="0"/>
              <a:t> his </a:t>
            </a:r>
            <a:r>
              <a:rPr lang="en-US" sz="1800" dirty="0"/>
              <a:t>convictions for possessing a firearm and ammunition while </a:t>
            </a:r>
            <a:r>
              <a:rPr lang="en-US" sz="1800" dirty="0" smtClean="0"/>
              <a:t>being </a:t>
            </a:r>
            <a:r>
              <a:rPr lang="en-US" sz="1800" dirty="0"/>
              <a:t>illegally or unlawfully in the United States</a:t>
            </a:r>
            <a:r>
              <a:rPr lang="en-US" sz="1800" dirty="0" smtClean="0"/>
              <a:t>,  </a:t>
            </a:r>
            <a:r>
              <a:rPr lang="en-US" sz="1800" dirty="0"/>
              <a:t>in violation </a:t>
            </a:r>
            <a:r>
              <a:rPr lang="en-US" sz="1800" dirty="0" smtClean="0"/>
              <a:t>of </a:t>
            </a:r>
            <a:r>
              <a:rPr lang="en-US" sz="1800" dirty="0"/>
              <a:t>18 U.S.C. §§ </a:t>
            </a:r>
            <a:r>
              <a:rPr lang="en-US" sz="1800" dirty="0" smtClean="0"/>
              <a:t>922(g</a:t>
            </a:r>
            <a:r>
              <a:rPr lang="en-US" sz="1800" dirty="0"/>
              <a:t>)(5)(A) and 924(a)(2).  </a:t>
            </a:r>
            <a:r>
              <a:rPr lang="en-US" sz="1800" dirty="0" err="1" smtClean="0"/>
              <a:t>Rehaif</a:t>
            </a:r>
            <a:r>
              <a:rPr lang="en-US" sz="1800" dirty="0" smtClean="0"/>
              <a:t> </a:t>
            </a:r>
            <a:r>
              <a:rPr lang="en-US" sz="1800" dirty="0"/>
              <a:t>argues that the district court erred by </a:t>
            </a:r>
            <a:r>
              <a:rPr lang="en-US" sz="1800" dirty="0" smtClean="0"/>
              <a:t>instructing </a:t>
            </a:r>
            <a:r>
              <a:rPr lang="en-US" sz="1800" dirty="0"/>
              <a:t>the jury that the government did not </a:t>
            </a:r>
            <a:r>
              <a:rPr lang="en-US" sz="1800" dirty="0" smtClean="0"/>
              <a:t>have </a:t>
            </a:r>
            <a:r>
              <a:rPr lang="en-US" sz="1800" dirty="0"/>
              <a:t>to prove that he knew he was </a:t>
            </a:r>
            <a:r>
              <a:rPr lang="en-US" sz="1800" dirty="0" smtClean="0"/>
              <a:t>in </a:t>
            </a:r>
            <a:r>
              <a:rPr lang="en-US" sz="1800" dirty="0"/>
              <a:t>the United States unlawfully.</a:t>
            </a:r>
            <a:endParaRPr lang="en-US" sz="1800" dirty="0"/>
          </a:p>
          <a:p>
            <a:r>
              <a:rPr lang="en-US" sz="1800" b="1" dirty="0" smtClean="0"/>
              <a:t>Question Presented: </a:t>
            </a:r>
            <a:r>
              <a:rPr lang="en-US" sz="1800" dirty="0" smtClean="0"/>
              <a:t> </a:t>
            </a:r>
            <a:r>
              <a:rPr lang="en-US" sz="1800" dirty="0"/>
              <a:t>When prosecuting an undocumented alien for possession of a firearm and ammunition, must the government prove that the defendant not only knowingly possessed a firearm but also knew he was unlawfully in the United States?</a:t>
            </a:r>
            <a:endParaRPr lang="en-US" sz="1800" i="1" dirty="0"/>
          </a:p>
        </p:txBody>
      </p:sp>
    </p:spTree>
    <p:extLst>
      <p:ext uri="{BB962C8B-B14F-4D97-AF65-F5344CB8AC3E}">
        <p14:creationId xmlns:p14="http://schemas.microsoft.com/office/powerpoint/2010/main" val="1287705890"/>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Sex Offender Registry</a:t>
            </a:r>
          </a:p>
          <a:p>
            <a:r>
              <a:rPr lang="en-US" sz="1800" i="1" dirty="0" smtClean="0"/>
              <a:t>Gundy v. United States</a:t>
            </a:r>
          </a:p>
          <a:p>
            <a:r>
              <a:rPr lang="en-US" sz="1800" dirty="0" smtClean="0"/>
              <a:t>Docket No</a:t>
            </a:r>
            <a:r>
              <a:rPr lang="en-US" sz="1800" dirty="0"/>
              <a:t>. </a:t>
            </a:r>
            <a:r>
              <a:rPr lang="en-US" sz="1800" dirty="0" smtClean="0"/>
              <a:t>17-6086</a:t>
            </a:r>
          </a:p>
          <a:p>
            <a:r>
              <a:rPr lang="en-US" sz="1800" dirty="0"/>
              <a:t>Gundy was indicted under 18 U.S.C. § 2250, the Sex Offender Notification and Registration Act (SORNA), for traveling from Pennsylvania to New York and then staying in New York without registering as a sex offender. He was convicted and sentenced to time served, along with five years of supervised release. </a:t>
            </a:r>
            <a:endParaRPr lang="en-US" sz="1800" dirty="0" smtClean="0"/>
          </a:p>
          <a:p>
            <a:r>
              <a:rPr lang="en-US" sz="1800" b="1" dirty="0"/>
              <a:t>Question Presented:  </a:t>
            </a:r>
            <a:r>
              <a:rPr lang="en-US" sz="1800" dirty="0"/>
              <a:t>Does the Sex Offender Notification and Registration Act’s delegation of authority to the U.S. Attorney General to issue regulations under 42 U.S.C. § 16913 violate the </a:t>
            </a:r>
            <a:r>
              <a:rPr lang="en-US" sz="1800" dirty="0" err="1"/>
              <a:t>nondelegation</a:t>
            </a:r>
            <a:r>
              <a:rPr lang="en-US" sz="1800" dirty="0"/>
              <a:t> doctrine?</a:t>
            </a:r>
            <a:endParaRPr lang="en-US" sz="1800" dirty="0" smtClean="0"/>
          </a:p>
        </p:txBody>
      </p:sp>
    </p:spTree>
    <p:extLst>
      <p:ext uri="{BB962C8B-B14F-4D97-AF65-F5344CB8AC3E}">
        <p14:creationId xmlns:p14="http://schemas.microsoft.com/office/powerpoint/2010/main" val="1569705442"/>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2018-2019 Term Cases to Watch</a:t>
            </a:r>
            <a:endParaRPr lang="en-US" dirty="0"/>
          </a:p>
        </p:txBody>
      </p:sp>
      <p:sp>
        <p:nvSpPr>
          <p:cNvPr id="3" name="Content Placeholder 2"/>
          <p:cNvSpPr>
            <a:spLocks noGrp="1"/>
          </p:cNvSpPr>
          <p:nvPr>
            <p:ph idx="1"/>
          </p:nvPr>
        </p:nvSpPr>
        <p:spPr>
          <a:xfrm>
            <a:off x="838200" y="1371600"/>
            <a:ext cx="8229600" cy="5029200"/>
          </a:xfrm>
        </p:spPr>
        <p:txBody>
          <a:bodyPr>
            <a:noAutofit/>
          </a:bodyPr>
          <a:lstStyle/>
          <a:p>
            <a:pPr marL="0" indent="0">
              <a:buNone/>
            </a:pPr>
            <a:r>
              <a:rPr lang="en-US" sz="1800" b="1" u="sng" dirty="0" smtClean="0"/>
              <a:t>Violent Felonies for Purpose of Sentencing</a:t>
            </a:r>
          </a:p>
          <a:p>
            <a:r>
              <a:rPr lang="en-US" sz="1800" i="1" dirty="0" smtClean="0"/>
              <a:t>United States v. Stitt</a:t>
            </a:r>
          </a:p>
          <a:p>
            <a:r>
              <a:rPr lang="en-US" sz="1800" dirty="0" smtClean="0"/>
              <a:t>Docket No</a:t>
            </a:r>
            <a:r>
              <a:rPr lang="en-US" sz="1800" dirty="0"/>
              <a:t>. </a:t>
            </a:r>
            <a:r>
              <a:rPr lang="en-US" sz="1800" dirty="0" smtClean="0"/>
              <a:t>17-765</a:t>
            </a:r>
            <a:endParaRPr lang="en-US" sz="1800" dirty="0"/>
          </a:p>
          <a:p>
            <a:r>
              <a:rPr lang="en-US" sz="1800" dirty="0" smtClean="0"/>
              <a:t>After trying to </a:t>
            </a:r>
            <a:r>
              <a:rPr lang="en-US" sz="1800" dirty="0"/>
              <a:t>shove a loaded handgun into his girlfriend’s mouth and </a:t>
            </a:r>
            <a:r>
              <a:rPr lang="en-US" sz="1800" dirty="0" smtClean="0"/>
              <a:t>threatening to </a:t>
            </a:r>
            <a:r>
              <a:rPr lang="en-US" sz="1800" dirty="0"/>
              <a:t>kill </a:t>
            </a:r>
            <a:r>
              <a:rPr lang="en-US" sz="1800" dirty="0" smtClean="0"/>
              <a:t>her, a jury </a:t>
            </a:r>
            <a:r>
              <a:rPr lang="en-US" sz="1800" dirty="0"/>
              <a:t>found Stitt guilty of possession of a firearm as a convicted felon. In light of Stitt’s nine prior “violent felony” convictions, the court designated Stitt as an armed career criminal under the Armed Career Criminal Act (ACCA) and sentenced him accordingly. Stitt appealed the conviction, arguing that none of his nine prior convictions constituted “violent felonies.” The </a:t>
            </a:r>
            <a:r>
              <a:rPr lang="en-US" sz="1800" dirty="0" smtClean="0"/>
              <a:t>U.S. </a:t>
            </a:r>
            <a:r>
              <a:rPr lang="en-US" sz="1800" dirty="0"/>
              <a:t>Supreme Court’s 2015 decision in </a:t>
            </a:r>
            <a:r>
              <a:rPr lang="en-US" sz="1800" i="1" dirty="0"/>
              <a:t>Johnson v. United States</a:t>
            </a:r>
            <a:r>
              <a:rPr lang="en-US" sz="1800" dirty="0"/>
              <a:t> invalidated the violent-felony status of three of his prior convictions, leaving only six aggravated-burglary convictions.</a:t>
            </a:r>
            <a:endParaRPr lang="en-US" sz="1800" dirty="0" smtClean="0"/>
          </a:p>
          <a:p>
            <a:r>
              <a:rPr lang="en-US" sz="1800" b="1" dirty="0" smtClean="0"/>
              <a:t>Question Presented: </a:t>
            </a:r>
            <a:r>
              <a:rPr lang="en-US" sz="1800" dirty="0" smtClean="0"/>
              <a:t> </a:t>
            </a:r>
            <a:r>
              <a:rPr lang="en-US" sz="1800" dirty="0"/>
              <a:t> Is the crime of residential burglary under Arkansas law, or aggravated burglary under Tennessee law, the same as or narrower than “general burglary” such that convictions for those crimes serve as predicate crimes for the purpose of the enhanced sentencing provision of the Armed Career Criminal Act of 1984?</a:t>
            </a:r>
            <a:endParaRPr lang="en-US" sz="1800" i="1" dirty="0"/>
          </a:p>
        </p:txBody>
      </p:sp>
    </p:spTree>
    <p:extLst>
      <p:ext uri="{BB962C8B-B14F-4D97-AF65-F5344CB8AC3E}">
        <p14:creationId xmlns:p14="http://schemas.microsoft.com/office/powerpoint/2010/main" val="6725466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r>
              <a:rPr lang="en-US" dirty="0" smtClean="0"/>
              <a:t>More detailed information about each of these cases, as well as others decided during the 2017-2018 term, is available in a Word formatted file on the CJAG website (cjag.us).</a:t>
            </a:r>
            <a:endParaRPr lang="en-US" dirty="0"/>
          </a:p>
        </p:txBody>
      </p:sp>
      <p:pic>
        <p:nvPicPr>
          <p:cNvPr id="2050"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86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02157"/>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3238"/>
            <a:ext cx="8610600" cy="715962"/>
          </a:xfrm>
        </p:spPr>
        <p:txBody>
          <a:bodyPr>
            <a:normAutofit fontScale="90000"/>
          </a:bodyPr>
          <a:lstStyle/>
          <a:p>
            <a:pPr algn="ctr"/>
            <a:r>
              <a:rPr lang="en-US" dirty="0" smtClean="0"/>
              <a:t>Flying Fickle Finger of Fate Award</a:t>
            </a:r>
            <a:br>
              <a:rPr lang="en-US" dirty="0" smtClean="0"/>
            </a:br>
            <a:r>
              <a:rPr lang="en-US" dirty="0" smtClean="0"/>
              <a:t>Worst Decision of the Term</a:t>
            </a:r>
            <a:endParaRPr lang="en-US" dirty="0"/>
          </a:p>
        </p:txBody>
      </p:sp>
      <p:sp>
        <p:nvSpPr>
          <p:cNvPr id="4" name="AutoShape 2" descr="data:image/jpeg;base64,/9j/4AAQSkZJRgABAQAAAQABAAD/2wCEAAkGBxMSEhUTEhMVFhUVGBoXFxgVFxoXFRcYFxcWGBgXFxgYHSggGBolHRUVITEhJSkrLi4uFx8zODMsNygtLisBCgoKDg0OGBAQGi0eHx8tLS0tKy0tLSstLS0tLS0tLS0tLS0tLS0tLS0tLS0tLS0tLS0tLS0tNy03Ny0tKy0tK//AABEIAOcA2wMBIgACEQEDEQH/xAAcAAABBQEBAQAAAAAAAAAAAAAFAAECBAYDBwj/xABEEAABAwIDBAcGBAQFAQkAAAABAAIRAwQSITEFBkFREyJhcYGRoRQyQlKxwQdi0fAjJDOCFTRysuFTFhdDY4OSosLx/8QAGQEAAwEBAQAAAAAAAAAAAAAAAAEDAgQF/8QAJBEAAgICAgICAwEBAAAAAAAAAAECEQMhEjEEQRMUMlFhInH/2gAMAwEAAhEDEQA/ABoUXKYUFxHqkdUpTpNK0gEEk4PYkECJAopQ9woY0QQi1IdQrk8ntHRi/FnOr/TKz+8F06nQe5hhwjPvK0Ff+mVl96h/Kv7x9VvxOiHkewBaXd/VbiZic3SQGo9tW4qU7QvkioA2TlqSJ+qzWyNv1aNPAym1wkmSHT6HsWi288usi4iCQwkcASQu2S30csPxZ23ZruqUA57iTJz7JVLeDeDo3dFREv4nXD2AcTou+6hi1nkXHyM/ZBt06Qq131H5kS7xcdUktv8Ag3J0kMzZV9V6znubPAvI9Boo0do3NpUDa0uaeZmRza5bQhca9uyoAHtDoMjEJ8Uc79B8VdMF7zXZFsKlJxEluYyyKE19rPZZs65NSoTnPWDQdfoAim+OVtA+YfuFk3W7mtpVHS6mTlHCDJb2c1qCVGMrabSNhuzReKWOo4uc/PMzA4KvvhcOZTYWOLTOoMHRGrWs17GuYerGULPb7H+Gz/V9lmP5FJagG9mEmlTnMloknU5LJ3pr1Lp9OnUc3rGBjIAgStVsj+jT/wBI+ix10avtbzRnHiMR6pw7ZnI/8qwvszZNzTqtdUeS0ajGT6LSErO7KqXhqt6YODOMgAei0LnhZkbx9ESopyQlCwyooTQkE8oBlhxUJUiVApGh3BNCUpwUAPKeUycFNCOlLUd6L0R1ChFE9YZIvSHUK5PJ7R0YvxON2f4Z8PqVl96j/LP7x9VqLw/w/JANs2hrUnU2kCSMzpkZW/E0iGdfop7nf5f+48O5dN6T/Kv/ALf9wXTYtkaFLASCZJkTxjn3JbWtTWpFgIBJGZ7D2LqbXKyCT4UcN0iDbAHQl31QDZ9f2O6c1+TSSCfyky092a02x7Q0KQpkgkEmRpmVDamzqdcAPEOGjm6j9QtJq2ZcXS/gSY9rgC0ggjIgygm1t4GUXBjeuZ68H3R38+xC3bqvGTawg6+8PQK9szd2nSOJxxkacAD3J0kFzf8ACW9bw61xZwXNOYgqWxbRtazFN2jp7wQcirW2bM3FPBiAzB56Lpsy36GkKczHHmlehuLcjP7BvHW1U29bITlPA/oV2329yn/qP0V7bWyW3Ba6cLhx1kSuF9sl9Wmxjqglk5xqnaszxkk4l7ZddnRUxibOEfEOSztSoKF85z8hiOfY5uR7tFYtt2sD2u6QdUzp90X2ps1lwBjycNHNiY5GdUWrFUmv+F6nXa/3XAg5iDP0SIQPZWwuhqYw+ciIiNUZc5ZaV6LRbrZOU4K5ynWR2SBhJMoygLLDlEJPKdhhZNsWicFM4pgUxE0zSmTgp0BYt/eCMUx1EFtveCOUz/DXH5PZ0YvxKu0P6XiPus9tK8FGmahBMRprJWh2h/SPgshvU7+Wd3t+qp4i/wAkM7qyk7e1h0pO8wit3f8AR0OmLSRlkD837Cz2w7+1ZSiq0F8n4MWXDNGN5XA2hw6EtjhAkcF2OKtI5YyfG7LWzLzpqfSBsa5TOinYXbazQ5h7CDqDyKo7q/5bxd9Vltm7SdQqFwzEnEOBE/VHG7G8lV/Tc39foqbnxOETHPxVTYu0faAThwwY1ntTbUu2VbR72GQW+I5g9ypbmD+E7/UitGuVyQXvr6nRaHVHRyAzJPYFn629o+Gll2ug+ipZ3dw4vdDGySeTB+qPW97ZUxDXU8uySfEjNNJIm5OT06I7N2/TrHCRgcdAdD3HmiV6/o6b364QTHcsxtWna1HNdSqsYZ63AR8zR8yL3tw11pUwuxAMiecQk0jUZPYM/wC1n/lf/JGxefy/TR8Jdhn7+CyuxdqUqTSH0sZJmcsvNaW8qh1s8tEAsJA8E5JGYSbT2CRvWf8ApD/3f8K/s3b7KrsBaWE6cQezsQnd+/pUmO6VpzOXUDvBcKEVrnFSZhbiBjkBAJPKeSdLYlJqtm1ITEKJKUqReyUpujJzhMOXMom3IRClklxLY4cikYTymKWi0IUpBNKS0IlKkAoAqR5kx9SeQAzJQwssWvvBGaf9NC7BjD1yXATAkDrdsHMBXf8AEqDRhNQfUjyHfxXLni5PRWE0lsV9/SPh9VkN6/8ALu7x9Vr3uFSm4NM6x2xyWQ3ipudQLWguJIyA7c1vxdKmSzOwdsHY9GpRDntJMnQwNVf3nEWpA0BaB4HJT3bouZQAeCDJMERxT7x0XPoFrBJJGQ11XW3/AKIqK4HLdU/yw73fVCN27RlU1mPEg+YzMEI1sC3dToBrgQ6XZFUN2LSpTe/GwtnScpzlNMxxviBr6jVtS+kT1Kgj8rhwPejm5v8ASd2uj0CLbRtW1mFj/A8WnmFQ3etHUWvY7g7XgRlmEN2g4VIC7AhlapSfliBZ6n7Iod1aPzP9P0S27sXpT0lIw/iNJjiDzQ0X96zqEOMcSyT5hPsy0o6aI7d2TSoU5DnYicgY04lW7GkRYv8AzBx8MlWttk1q7w+u4xOcnrEZZAcFpAxuHBHVjDHZpCUn0gjD2jP7tWdJ9NxexriHankjW0WgUKgbl1CABpEIBU2dcUHE0SS3hh5cA4HijdxidbuBEvLCI5khD7HH8aBG71s2rRqMdoTl+Ux7y47JuXW1Z1OpkJg9hGhRDdig5jX4mkSeIhdN49m9K0PYJe3Ix8Q/X9Uct0Pj/m12GB+4TIVsGtULcFVrgW6EjUaeYRUFZaKxdnS2HWHeiiE0XQ4ItihcmdbR2eN0D1EBO7MqAcrnOyRgJwO1c8STStCs47VvuhYDEuccLfufAfVDn7edAYHPa6c8LgIGeUBuQ0niqm9Imo0E5YRHiSD6hG91NiNqOL3chhPGcs48wibUY2TTcpUTp7x9QtqNc5wyBPvTzniPJBarG1HdIGuaZzEEtI7pkHszC9RpbFosbJAJOs811q21JzcmgeC5VnS2kV4Jnk9W5q0XNdRc9w1gtI8NT9lqekFQ9QjEWhxb8Q598FFKruiJiPL1WavKoo31J4GVQtIj8xwPE9+a3HJytpClDiXHDmmC09VrHe80eWa4OsqR+H6rH2l7Rv42Z/vUmju/fJHDZUvl+qb2Oly+qf2oi+JgIhRAPetALGlrCou2Y2tXFMSKTAHVIObifdZ3QCStx8iMmZlBoqCg0ECpWpMnm4T9YRS22Pb1BlckknRrqbvRHXbOpGn0YpsDNMOEZofW2FSDYayByDnAeAByWPmQcLAO1bFlBpe+uyBpxce4NJQu3rNeMTTLTx7e7gjO0N1aFQEuBDvhM58xPZ3rK2dg22rjHVAaD1mkHrjsIV4TTRiSaf8AAs0J8GhRulbUSAQJBzBByPL6qfslL5fqpfZj+iqxsBFqSOmzpfL9U3slH5fqj7Mf0P4mAnOUcloPY6Py/VIWdL5fql9mIvhZnyEUpVgQCrotaPy/VL2Sj8qxLPF+imOLiBJUCpFRXURYj6p5UVIJmQHvXSJ6NwB4gnhwIz0nVaHcYnBMQAeKlcUA+3fiJgDqtAEB8nOOJMohudbgUgJ4me8EhRyzuFGowp2ajCHNmchqP/1Vq9RgEzlzEZ+IQvbGy6z8m1AGTm0A4u/3hwQex3dd0rS0vFMO6xzE/lEkgcPVc/BV2UXYZv3sI4HvIEQgl7s6bi1J67RL8s8hmM+UqvtvYIfXJxkQfdImNDlPj5KzQtDSpyTOZAjIDFOXf1ddFSMUkqYpN+zRdMziITGrTWcF06PeKkbp/P0CX1mb+SJoDWppumprPG8fz9Auhru6MHFniiI4Rqj6zD5Yh11VnJctluAD3DQvJPLKRx5ABAm3b/mHkuD7WrWbhazG2XZdJ0bfenXty4d6fw8ezMsifRuPbmYC/GC0RJGfqhh3ltpwirmOwlUNlbK6Ci5rwDiAESXNHOCY5+mS60t3mlk0XOYT8rW8yYM6jPJZSgnTF6LdW7bUza6ZXnm+Q/ifSOPI963bNkOYZLzPIxmPAQCszvPZdJXYzTF6AcYVMLSnYsiuNIJbm3LXWlMO1bib4Bxj0geCNdIzkgRodBTaymMI7DOKZnETOc55RqFD2t/zegSlh5tyRuMlFJMPmqzkl0jFn/a3/Mn9sf8AN6BY+szXyRNBjYnD2LPe11Pm9AmN2/n6I+sw+WJocbE3SMQEXT+acXVTn6IfjsayxZzlRJTuCYBdaOZiTyoFSjzTEW7K7DJDm4mnUdvNWNlg0wQ0z1iQZOhMoY5d7W4wug6EKOWGrKQfo1LKxIl50/YXC5201jMTw5tKQAQ0uk8wBw7UOvq9ToSKQDnSIDswexA6+x7ioMV7cYAMw2dOQwsEDjxUceNPbZqUvSC9TatCpUljsXVJMcNIJ8yqVxWc5xbJw6kZQTogO0dngOD7armMviGXD3gJ7kVsAS2XEE84iYjTxlXWNJ2hOWqZ0TgqcdqZtIx2SrEjm4LqH9Tx+y5uaV0I6o7/ALBAM5lyObv1m4YIGsZoHCvbLfGIZTkQp5lcTUewjty/cD0baWInMOnIjXKNPFENkXRAwkf8EcChhuLjGOhosc0zL3OEgjm2RAP2Vll24dVxpYvi6MuIGeQmIXNKOihYvLsmQEGfagvDyJeMh480QfGI55fdD68vMAlsHVuoI70kaK20qQYGtHOY4Zgfp6KiSrW06ZD+tJkSCeWfnGngqz2LrxxqKIydsaUwOaQTkrYhk+L1TNTwlQDhMSpAJ+jKAEXKOJNKQH74pIGM5yQKYuChXrtaJcY+/cOK1V9Gbom9FdqbMa1lINPW6NrnHUhzhiPdkQsTtfbWJpazIHIk5E90aLes2vZ3TaItq46ZtNjH0qo6NzsIycwnquI0gGSO5E4PiYjlXIBN2jUpuEw4Dtz9UVqb0UYzwzyM6/Zc9p2jYLXs62hEdYH7rJ+xtL8Ln06Y1JquhoHDQEnuAJUIY1Ps6JypWGat8bl7KNBmJ7yGgDhPM8OJPYrd5SbQrPt2vDjRMSBEmM8uBmclpdkNs9m2D72m8VnYSG1IIBccg1gdmASM+OS8bZtGo6oarnEvc4uLvzE5ldUMao5J522bvEpMcYhB7fbjTGPjx7e39Qi9KqDm0g9yTi0bjNMm09nBWamdNoAGRJ7TMcVWAylP0hyzWTZAJU3lrpHipObxUEmr0OwxZstqomrqO0jzAIXavd21FsMDRyasvd2GPNpwu56T5Kg2ze0nieBmZz0MqLxpeyqZpG7RxEgalEbagXQxjS5xyAGpJ/YQDYtrVe4MaxznEwIGZJ0E+p7AvX92tgi2ZifBqkZnlzDf3wWVjszkyKKMjvnu0aNClWBksGGrnIGIkgjskkT2hY4yV7LvLe0adu8XBGB4wBpiXE6ATx4z2LyZjAwOL2TTGjgZAziHHx14kgLrUKVHNDJfZSAgpqitXD6ZHUkFVjmkWRzJVgOyXAd66MSY0RxQU/SHmnLF1FlUOYagVHAkqtUv6bci6e7NDd5rwswMaciCT6AeGqzTqxPFUhBVbIZcrTpGkuNtkmGCDz4oTdV3HMyTzOaGlycPMRJz1VKSIOTYnulNP77lJrF6VuR+GvttNlzVqhtM/wDhsb13YeqZdMNkjhJ7kN0ZMxb723LaDWVGsqtbkx9Zpc4CDDQ6cwDoDPlkgDi6o/Uue92p1LnH65r6dvd0aFWzdatpsYCxzWHCP4ZdoW8RmvD6G7Nxs+o64uWYBRJ6MyCKjx7rmH4m+HELKodv2P8AiRdCn7PYU3TTtaYDgD1TVcBiJHEgZTwxHmViwulzXdUe57zLnkuceZcSSuZWhFik5XbS+czTRCg6NCphx4mUws1tptoZYkUoXTHRBC8+xnmurblwbAOuvcsuKZSORo9GY2fELngzQzcaq+o3og0uc12QGZwn7DP0Xo1vui1rHOruOIgw1hIDZ4l3Ernk1FnTGVqzH0cIe3GYbiGLPPDIxZdyt3+yn06kEOImMiPd5yTpHivOrfYlxWquZTpvqOaYOEExyJccmr1fYexNodE1l0aLWgQXuLn1GtHAw4N7JnjolkitOzMcrto3W6uzqVKmHNLXvdq5umfwg8B9UbqP55AZmeA+yA7CuGCoKFIEgAkkDqtmdXE5kns84Kzv4x7x+zW/stMxVuAcRGrafE9hdp3AreNJrRHLfLZ5r+IW9rry8JYT0NIllJs5GPeee0ka8o7VSsdtPcQSeqwjC2erMZmNCeXJZx+QSoXEQuijCdHpFs+lWEggO4x928e8KVS2eBkA4flz9NQsDT2iW6EyidjvM9gIBy/MMQ8OIKy4JlI5Wg/4Gf0SY/JCGb6uBEsxNnOTBI4xll3rcbGrUrmmKlN2UwQ4dZp5O9FzZW8fo6sTjP2BraoAZKsu2y4ZBuSPewDmPJL/AA/tHkFzfZX6Oj4V+zx/b9TFXfyBgdkCEOhdbiqXOLjmSST3lcwV6a0qPIk7djAJoUilCYjpTX0B+DF3isGt+R72+pcP9y8Bby4r178DL3/MUSdCx/g6R/8AVYkM9fccl4r+OG8eN7LJhyYekqwdXEdRp7hJ8QvVt4trstLarcVNGNJg/E74WjvK+Wr67fWqvrVDL6ji5xPNxk/buhEUBWLUxC7Erk7NbERASTgJEIAUIvuvsJ97cNosynNzvlaNT9u8hCAvYPwh2aKVJ1Z2Tqmk64AT9VPJPjGzUY2zXbH2JQsaWCmwcAT8T3cMR1PdwSr7PYHCpVeWgk4h80z1BxHDTXNXXXNNzoxCQSfGIy81w2zQc9g1IBBIGRIB0ngInPuXBJ3tnVFUPRv2gEUaJIGgaInlDdAudS1q1yOmc6lT+VpbiJyiXaAeE55FQpuruHVJYzUaDXiUzKdJtRhqPFRwe2GYiSXTAynxiOCUXbQ5aQ+7lr7O19d00mU8bn4ydGgkyXagCcyvFd6NtuvbqpcP0eYaD8LBIaPL1JXp34z7x9HSFmw9aqMVXspg5NPLER6dq8bcYXoY4cUcspWzhcMgZ/TL/hVoVm9kQDpAI4a5hViqGR0yZSCAGhaLcXaXQ3DWkwyqQ0zpi+H1MeKzwSDoIIyjMdhGixOKlFpjjLi7PdOi7U3RdqxNrcdIxrwT1gDqfLVdpdzPmV5r8V/s9T5bPPnJmp3hJpXqnlehyE0J4TIAs0ob2krcfhHeGntJrScqtN7COZEPb/t9Vh6WY7ePcrezr91tWpVmDrU3Bwz15+k+aGgPQvxw3hxvp2TDkz+JUjTEQQ1p7gSfJeWgdi73t06tVfVqGXVHFxJ5uM+S4OdCFoBVXcFyakmQA7kwTkqMoEaDcewpXF7RpVvccTlpJa1zg3xj7L22+tw3CWNjCIaG5ZaDIdkL582bduo1GVG6scHeRmF7ud5ab6baoIDXAESRx4d40XH5K6L4SzYWBBx1cgdAfe7zyRp72hhMiAPKFkq21TVbloePM8Fl9ub5dCw02PaX6YRDoP5iMgctDmoRi26RZqts2V3tq2p4pc6oZ4HIcTmcuKubDuqbWVL6pR6OjTpktc8EPccyS0OAgRlMZzlog/4VbMZc0varhge+cLMQ6oA1IHOePBU/x03iwMZZMdm/r1Yy6gPVblzIJ7m9q6ceKnshkyXpHmG39uOuq9Su/wB57pA5Dg3wGSGCuTOZEjC7Q65x5wuDgpSMuQ85XURLz70VKbWFvXaMIfI6zWkloJd7sCQMMSh5ClIjji9Ij6qdxUkyJjhOZ8TxQM4qaiU4QAkoTpigDXbsGaGfBxA7sj9SUXDu9AN068sew8DiHiIPqAjsLnktnbB3FHnzwkCnc1JkQfRdBxDpinTtZM9iAHpugp3njKgGyYTlyAEXQoFOAkUAMmlIpkCGJTJ0gkA4bJhaDZj72k0spAAHPrCm7Cfy4/dnsQS2MPae0L6A3WtaD7SlUNtTqOdikuazFk5wiSMzoFmRuHTMNuVcPp1HVruvJILGsJkjrNOIQMI93gEE3q3aHSdNbVBWbULnuaDD6ZJJIIOok8F7FXt7ZpDfZaLSTk3DThw4zHh5qV5Y0uhqltrSYejecTQyQQMtOOpyU+EovkVbTSRW/D7atrTsaNEV6WNlMmo3EMQIkulvPWe5eD7z7ZdeXVW4cSekcS0cmDJjfAR4ymvaxD6hBggvEjIxJBz7R9UMKrH9sjJUxiUwTp4WjIySlCRQMinBTJwgBEp0kxQAV3crYawHzZePD6LYdG5efW1TC9rvlcD5EFelsMgEcc1KaOnDLQGr/hrftaThpO7G1Ri7swM/FFNx/wAOPaXVmXja1BzA0sgAAySDJ0MZaFbp20TTMPDgOcHAfEZIlsza1NjgcUgiBBnyH6LlXlNvaFLBXRmX/gtb8LmsP7WFRq/gxb5RdVh/awyf3wXplK4a8S0/r5JPeurlZBo8v/7mqAmLqt2dRn6c1lbb8NakYq9ZtMSYa1pe+J1PAeq9q2rdljDh17NY7F59f3NNxLXsqsk/CHCSe0BSyZZR0i2LGn2DbfcaxptJe6pVMTm7APIZq3a2VhTEexUjI1f13HxKvWmy6VS2r0yypipkVWl7nF5aNWgzMa5dyF2uFvu0cJ54YPmc1zzyTrs6IY4bVAnam5dCs5z7ep0ESTTLS9o4jBBkDsWVv91qtOjTrh9OpRqGA9hdDXDVjw5oLHdhW22jtCHkxhgQTpKLHZlJuzrulTlwfSdWLpJaXsAfMEdUwIyV8OVvsjnxxjtHj1Wxe0SWyOYzHouAC6MruGYJ/VRxyZ5rqOUnRHWHeF9C7l3LadhReR7uPUSDL3ZECf3C+fLdhc5rWgkk5Aar1HYm9dahQZQbQx4CTiNQtJJJPLthZcknbKwi2jYWty/pmYqbm4iXgOgtyJcRAzAkiG8gje0XNNvXIzPROJMYR7p0yyWEqb9XBibbMZj+IZzPPnw8U11vtcvpvpmg1oe0tJdUc5wkROaMmaMiklKTWjz3ae71XoX3LS1zcbw4MkloB94/lWacFuNhbWNtWdSqZsecuIz58M/VXd4tzqT2GpbjA/XB8B7ANWqMcvHUgnib2jzmEl0rUnMcWuBBGoOviua6DmqiaYhMCnJQAyUJiU4KYChLRIlJAxyJW72Neh1CmSc4g58jH2WDBXancuaIBgLLNQdHtY2u5jZJa8c2/WFClf0a2IspHE3N2AEOBziRGpUfYaVJtbp2kMDG1RUpTDqZ+Jka8O6Vkam3zZ0nOpgvqViAHvI6oDcpa0Z6k6/EvOhh5aOuWZVo9Btt46Nowvr1i0HPrCXSBoABLvJcn/ijs7/q1T3UXR6wvDb27fWeX1HFzjxPDsHIdi4Luhj4qjknLk7PZLz8U7Ey0Url4/0saD3E1JHkgdvvvRfn0lSkTwqNxN7DiYR6rzcJyUSxRl2OOSUej1rZG9oZXa81qJZBDwHGS065Hjx1VW7vXNc4tqBzCSW5QcJzEkEg5cl5cT2QpM9OX/Gim/HRReQ07NvfCqaQuYD2VC5rXyA0Ob1SHZ5dgWiG1KlPZNe4uCDUrsNCg0CBgILZ5niZ44QqX4X2AvLW5taoPRCpTeHDLOH4mg/2g/3LN7+7w9PXNKmA2jR/h02xphME65ZgDuC3GCToxPI5GUKZIpKpIs2F46k4OYSDx7Rxaewwt9V2SazOmtbhzmuzLWw57Z4QTw5BecK1s6/qUX46Ty09nHvzzCxOHIpCfE0VahW0F1mPhqDAZ5wQp2Oybl5zrBoy9yHnLKfRPW3zrthtWlTfiaHEEZw7MSCOUHxVvZ29tq7+pQFJ2uJgEeYzCjJTrotFwbD2z9lsokPqONVw06Q6dwAhdrzaAMQO4DRZW53kpScFRxB+YfdQG3qeZyk8jC53jnJ7OiMoLpl3e/ZTX2rrgAYqb2AkDMtfiEHxAWCheqbKpur7G2jUeNCC3/0g10+rl5WV24k0qZw5WnLQoSwpAqSoTIkJQkmCAHhJyQKYoGJJIBPHYUmCPR9j790La2dRY2pVdn0YeB0QLhDmHjgPLRY7eKsXVMOQDRoMgCczA8h4JJJJbNdIFlqZzU6S2YIFJJJACITh0JJIALbC3nurPELes5gfGIZFpI0MHIHtVHaG0Kld+Oq7E6ImAPQDVOkkBVK72NqarwwEAnn2JJIGgkd3H/O31RLZ2zKdLrHru5kZDuHPtKSSnbLqKAW3amKvUJ+aPIBv2VBMkt3RGXY6eeKZJOxHruwdq0P8Hq0KTy4uZVD8TSCHPBkDhAleR4pSSSXYCSASSTAcJoSSQA4U2UiTACSSTYBG12FVfmYaOcj6Baa0tqdNgYGgxxIzJ1J8yU6Sm2XhFUf/2Q=="/>
          <p:cNvSpPr>
            <a:spLocks noChangeAspect="1" noChangeArrowheads="1"/>
          </p:cNvSpPr>
          <p:nvPr/>
        </p:nvSpPr>
        <p:spPr bwMode="auto">
          <a:xfrm>
            <a:off x="155575" y="-1333500"/>
            <a:ext cx="2638425"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927" y="1608115"/>
            <a:ext cx="4471473" cy="4716485"/>
          </a:xfrm>
          <a:prstGeom prst="rect">
            <a:avLst/>
          </a:prstGeom>
        </p:spPr>
      </p:pic>
    </p:spTree>
    <p:extLst>
      <p:ext uri="{BB962C8B-B14F-4D97-AF65-F5344CB8AC3E}">
        <p14:creationId xmlns:p14="http://schemas.microsoft.com/office/powerpoint/2010/main" val="14930544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Murphy v. Smith</a:t>
            </a:r>
            <a:br>
              <a:rPr lang="en-US" i="1" dirty="0" smtClean="0"/>
            </a:br>
            <a:r>
              <a:rPr lang="en-US" sz="3600" dirty="0" smtClean="0"/>
              <a:t>No. 16-1067, decided February 21, 2018</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Civil Rights, Attorney’s Fees</a:t>
            </a:r>
          </a:p>
          <a:p>
            <a:r>
              <a:rPr lang="en-US" sz="2000" dirty="0" smtClean="0"/>
              <a:t>Gorsuch, majority.  Sotomayor, dissenting.</a:t>
            </a:r>
          </a:p>
          <a:p>
            <a:r>
              <a:rPr lang="en-US" sz="2000" b="1" dirty="0" smtClean="0"/>
              <a:t>Facts</a:t>
            </a:r>
            <a:r>
              <a:rPr lang="en-US" sz="2000" b="1" dirty="0"/>
              <a:t>: </a:t>
            </a:r>
            <a:r>
              <a:rPr lang="en-US" sz="2000" dirty="0"/>
              <a:t>Petitioner Charles Murphy was awarded a judgment in his federal civil rights suit against two of his prison guards, including an award of attorney’s fees. Pursuant to 42 U. S. C. §1997e(d)(2), which provides that in such cases “a portion of the [prisoner’s] judgment (not to exceed 25 percent) shall be applied to satisfy the amount of attorney’s fees awarded against the defendant,” the district court ordered Mr. Murphy to pay 10% of his judgment toward the fee award, leaving defendants responsible for the remainder. The Seventh Circuit reversed, holding that §1997e(d)(2) required the district court to exhaust 25% of the prisoner’s judgment before demanding payment from the defendants.</a:t>
            </a:r>
            <a:endParaRPr lang="en-US" sz="2000" dirty="0" smtClean="0"/>
          </a:p>
          <a:p>
            <a:r>
              <a:rPr lang="en-US" sz="2000" b="1" dirty="0" smtClean="0"/>
              <a:t>Holding</a:t>
            </a:r>
            <a:r>
              <a:rPr lang="en-US" sz="2000" b="1" dirty="0"/>
              <a:t>: </a:t>
            </a:r>
            <a:r>
              <a:rPr lang="en-US" sz="2000" dirty="0"/>
              <a:t>In cases governed by §1997e(d), district courts must apply as much of the judgment as necessary, up to 25%, to satisfy an award of attorney’s fees.</a:t>
            </a:r>
          </a:p>
        </p:txBody>
      </p:sp>
    </p:spTree>
    <p:extLst>
      <p:ext uri="{BB962C8B-B14F-4D97-AF65-F5344CB8AC3E}">
        <p14:creationId xmlns:p14="http://schemas.microsoft.com/office/powerpoint/2010/main" val="1910849852"/>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886325"/>
            <a:ext cx="7772400" cy="1362075"/>
          </a:xfrm>
        </p:spPr>
        <p:txBody>
          <a:bodyPr>
            <a:normAutofit/>
          </a:bodyPr>
          <a:lstStyle/>
          <a:p>
            <a:pPr algn="ctr"/>
            <a:r>
              <a:rPr lang="en-US" sz="3400" dirty="0" smtClean="0"/>
              <a:t>And you thought last year’s presentation was as good as it gets!</a:t>
            </a:r>
            <a:endParaRPr lang="en-US" sz="3400" dirty="0"/>
          </a:p>
        </p:txBody>
      </p:sp>
      <p:sp>
        <p:nvSpPr>
          <p:cNvPr id="6" name="AutoShape 2" descr="Image result for hu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hu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data:image/png;base64,iVBORw0KGgoAAAANSUhEUgAAAUUAAACbCAMAAADC6XmEAAAAsVBMVEX////sAIvsAIr///3sAIjsAIboAIPrx+DnYqv+8vzjAIbqarHnUaX/+//wr9T2zOTfLJbt0ebpgbjhlcP45/bXGIjokcjgkL/jD4zyv97jAH/20urnAH/sAIPnAITlAHzeAHzndbrkPZnmfrzmncn74vbkK5H87fzhR5vhU6fmhL3gEIjkXa3sm8nhNJTgAI3sttvrbrDrjL3jWKPsqNPmAHfZZaTphLjokcn0xubNAH1Q1UuSAAAHZUlEQVR4nO2dD1faOhiH0zStUIXJxhwUCvgHQZy6Oe/udd//g90GGNC8SZPWKlR/z3HnOEneJk/TpqRpwxgAAAAAAAAAAAAAAAAAAAB4Vfz1P/WPft7/dzPr//P3b778yf6haAGNOeyhfIc0ui2WyCUrSqGRaQrfmkaVaAhkrZVTGc25i8FcdpC6FZd9qisxNVQyuiVATp2sBSi58TLZWkeEJok7JWk6ZNNNGki16LMOSdO1lrBLMx0dDTozWz5fl8+BMkd0cxIqjI9I5T8PlTTDhhqHfRqrgSYtEuiUbKydu++nZ/MojtWtywIMxw+NttzfmrPLmgtNPhujMCoh0W9GnkLYoRYDJY04phZDriSKVIuMnappAoPF5WmkfzEM1Ay7eZPovLvauJYTYc5rhPcO3aLvbFE6nM5HPMehLIUIJouW8fRbyqL3niwy9jQJUgt5HtOPBA+up6Z+BhbTU/FSUw6pYJmAT55Xl6awSKJdJq615t7kk/5y7KNbZFfDAvXm0VR7TfvRLQ7iAtXmnrjX9tMf3eJpbq+iwkV4BotKmrR7JqFsxDP0LkqR2G3h6icLWFQS9cPCVRe9FixmafBCp8VVofu0ch/ZYnpAl6i7uITFDNNxibrzU1jM0Hf+2rKFe70WLO5ypau8PFWuWH+75srHER3u1VnkFtJ+6n1Y/KJuTNZ9FPU2xLpBx9huUXg7QUxE79dicNpvstZfuncRF+qAj0tbDP7bBjGQJih+x6AeFvl9czeVz55jXtwiF6lFu5Ayt11qYTEc7AzELn8jBXJqi6HdonHgPDdPDSxyj17FDEaqIReLyVlhQU7UwGJ67J6QYndjsjFYzEAtzkm5u2QAEhazkCM6IG0RFgtb9ITWYokrHVjMAouwCIs6YLEKYLEKYLEKYLEKamxxF85dxhdhUaEb4Xt0BRYnI4UJLGZwsci63Vk3C00DixaLTiOpsGix6AQs1t0ih8Wi6Nri8JAtGk6I2j/TO6nUYplbfpogbke0Wp5atkWusViJR53FWH3Gjx2MReMznC6z4zkXurb4ShaHA5LsUI7ovArbZ4Hytzwv8q+EnppmTxY7f2jZ1vxxme3UI9l+v5ZFYlUzt2hPFgchmVmyLGH64zIaoanHL8cr+Bdb1G59XxaNJXKceaeGhsXsxmBxnxZfqY92ARZhcSc0LGY3BouwCIuwCIvZjcEiLMIiLMJidmOHZpFnx8IOamRsUyi1RA4WOa2JtPhiiXqLQRIOdwjDgOzUfVn8Z7QsWjIiHl0seiJTMclJuWfW7BbDq77Cc+NA7rs0/5boqdSTGuL4Wa0avTtSkcUhvXv174Hcd9kwKzV/UXcP8MXvK2WOd1IP5x7gJm2pWaD6O6kVUNcZJphLC4uwqAMWqwAWqwAWqwAWqwAWqwAWqwAWqwAWqwAWqwAWqwAWqwAWqwAWqwAWqwAWqwAWq+AQ172CxQwj2hYfilvkXjDfvVXny5/px3n/4vA5E8hPK08Wv3GwyL2ouXvnXd6Gbycfpi2KuWromLxO1umNqmJ3xQy5xFXra5m5EfW0yEUjs8xl6zIhM2Xc3pEcZqs/m9N5TO/GIqmZJ26Pv204vw3oLKWkTcqkseiNri+3gRpkegl3euu5J26+fLOzV4vatarEloTOmUorn9AVRa7oW8/lm/GDbSiyL5wscsG5sBLE5OB4O4u6pTCWh+92hQBK+rfwEwnUTnSPnW7j6B9KjcgaubQtcm5fx8CL9mnRb060tdv+Lkj100pNpmocNqCr2GXiaHeIbhEH0hY1+eiW9muRXdBSck9dCkP5WGgWFNHtjvw2nRJ8t1rMRDGzz9UgUhZ56+sa4OoKypKL4nG85MnJogP7tegXWgpxBR/RLpqxO9q9WANpLnTqaZFdFy817RN8+UK7wnHoS/prapGxp4Reg+QTLDQ7I/2Kk1bf3YA8+SpfNutsMW2MxSTyW3p5IrdHxxryw8hRH03HWlOLzwXOjLLXHhqWg2dnBRYQk71/NH1HFtmiyKqSPGlo6r4aApu7a5R744qxd3NE+z67CZyWlVxePQb3Le0EfzkK1nwIPO0lJo0kvORc57CuFmXKG+dGJE61J8U13QdnBcFvw3mhnhaXQ6m/h/YWJOSSzzct80NP6Qeze2Fv1WlzFfHC9CjfPi2We4vlpvasPbFfNAsenzH9YbgKIz9ZxHYLnEd9Y5hSFkt8A5RnIGtb9A3vvCOFl5VPm8XsPBa53/x5MP4+zX3+bvXJ4GQc5C7fy5N40TRKfLu2yNK2GGQRumevEiWRtnvd0H28jpMkUDOtco7GvcXU3A53y8Y65w/DkRz0U8soxyvD8f1djsO0o9eXwELxMZ207TQbKr+maiL29EtNdJfzXLH8YPrj8ZxETvn52JbhHZ4DXfffnafHn7pAl3c/uowZX2spWejyWTkuYVGfRT2iTZmNcS0FqeIFnOs4ttNCiaDVZKEnPMNVXW7MnLZq2nlqGD9Hk+/UoAvjs/L6AQAAAAAAAAAAAAAAAAAAgBP/A5orBKxvaICLAAAAAElFTkSuQmCC"/>
          <p:cNvSpPr>
            <a:spLocks noChangeAspect="1" noChangeArrowheads="1"/>
          </p:cNvSpPr>
          <p:nvPr/>
        </p:nvSpPr>
        <p:spPr bwMode="auto">
          <a:xfrm>
            <a:off x="155575" y="-1265238"/>
            <a:ext cx="5534025" cy="2647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https://encrypted-tbn2.gstatic.com/images?q=tbn:ANd9GcTMGCd84nwlMLUW4fzMTHrXAoalSG1jRFOwl_sHFhrkErnE6CuQ"/>
          <p:cNvSpPr>
            <a:spLocks noChangeAspect="1" noChangeArrowheads="1"/>
          </p:cNvSpPr>
          <p:nvPr/>
        </p:nvSpPr>
        <p:spPr bwMode="auto">
          <a:xfrm>
            <a:off x="155575" y="-1790700"/>
            <a:ext cx="3867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Screen Shot 2015-08-17 at 23.5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466" y="990600"/>
            <a:ext cx="415753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60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219200"/>
          </a:xfrm>
        </p:spPr>
        <p:txBody>
          <a:bodyPr>
            <a:normAutofit fontScale="90000"/>
          </a:bodyPr>
          <a:lstStyle/>
          <a:p>
            <a:pPr algn="ctr"/>
            <a:r>
              <a:rPr lang="en-US" sz="2700" i="1" dirty="0" err="1" smtClean="0"/>
              <a:t>Ayestas</a:t>
            </a:r>
            <a:r>
              <a:rPr lang="en-US" sz="2700" i="1" dirty="0"/>
              <a:t>, aka </a:t>
            </a:r>
            <a:r>
              <a:rPr lang="en-US" sz="2700" i="1" dirty="0" err="1"/>
              <a:t>Zelaya</a:t>
            </a:r>
            <a:r>
              <a:rPr lang="en-US" sz="2700" i="1" dirty="0"/>
              <a:t> </a:t>
            </a:r>
            <a:r>
              <a:rPr lang="en-US" sz="2700" i="1" dirty="0" err="1"/>
              <a:t>Corea</a:t>
            </a:r>
            <a:r>
              <a:rPr lang="en-US" sz="2700" i="1" dirty="0"/>
              <a:t> v. Davis, Director, Texas Department of Criminal Justice, Correctional Institutions Division</a:t>
            </a:r>
            <a:r>
              <a:rPr lang="en-US" sz="2700" i="1" dirty="0" smtClean="0"/>
              <a:t/>
            </a:r>
            <a:br>
              <a:rPr lang="en-US" sz="2700" i="1" dirty="0" smtClean="0"/>
            </a:br>
            <a:r>
              <a:rPr lang="en-US" sz="2700" dirty="0" smtClean="0"/>
              <a:t>No. 16-6795, decided March 21, 2018</a:t>
            </a:r>
            <a:endParaRPr lang="en-US" sz="4000" dirty="0"/>
          </a:p>
        </p:txBody>
      </p:sp>
      <p:sp>
        <p:nvSpPr>
          <p:cNvPr id="3" name="Content Placeholder 2"/>
          <p:cNvSpPr>
            <a:spLocks noGrp="1"/>
          </p:cNvSpPr>
          <p:nvPr>
            <p:ph idx="1"/>
          </p:nvPr>
        </p:nvSpPr>
        <p:spPr>
          <a:xfrm>
            <a:off x="762000" y="1371600"/>
            <a:ext cx="8229600" cy="5029200"/>
          </a:xfrm>
        </p:spPr>
        <p:txBody>
          <a:bodyPr>
            <a:noAutofit/>
          </a:bodyPr>
          <a:lstStyle/>
          <a:p>
            <a:r>
              <a:rPr lang="en-US" sz="2000" dirty="0"/>
              <a:t>Ineffective Assistance of Counsel</a:t>
            </a:r>
            <a:endParaRPr lang="en-US" sz="2000" dirty="0" smtClean="0"/>
          </a:p>
          <a:p>
            <a:r>
              <a:rPr lang="en-US" sz="2000" dirty="0" smtClean="0"/>
              <a:t>Alito majority.  Sotomayor concurring.</a:t>
            </a:r>
          </a:p>
          <a:p>
            <a:r>
              <a:rPr lang="en-US" sz="2000" b="1" dirty="0" smtClean="0"/>
              <a:t>Facts</a:t>
            </a:r>
            <a:r>
              <a:rPr lang="en-US" sz="2000" b="1" dirty="0"/>
              <a:t>:  </a:t>
            </a:r>
            <a:r>
              <a:rPr lang="en-US" sz="2000" dirty="0" err="1" smtClean="0"/>
              <a:t>Ayestas</a:t>
            </a:r>
            <a:r>
              <a:rPr lang="en-US" sz="2000" dirty="0" smtClean="0"/>
              <a:t> </a:t>
            </a:r>
            <a:r>
              <a:rPr lang="en-US" sz="2000" dirty="0"/>
              <a:t>was convicted of murder and sentenced to death in a Texas state court. </a:t>
            </a:r>
            <a:r>
              <a:rPr lang="en-US" sz="2000" dirty="0" smtClean="0"/>
              <a:t>A </a:t>
            </a:r>
            <a:r>
              <a:rPr lang="en-US" sz="2000" dirty="0"/>
              <a:t>third legal team sought, unsuccessfully, state habeas relief, claiming trial-level ineffective assistance of counsel but not counsel’s failure to investigate petitioner’s mental health and alcohol and drug abuse during the trial’s penalty phase. His fourth set of attorneys did raise that failure in a federal habeas petition, but because the claim had never been raised in state court, the District Court held, it was barred by procedural default. </a:t>
            </a:r>
            <a:r>
              <a:rPr lang="en-US" sz="2000" dirty="0" smtClean="0"/>
              <a:t>Petitioner </a:t>
            </a:r>
            <a:r>
              <a:rPr lang="en-US" sz="2000" dirty="0"/>
              <a:t>filed an ex parte motion asking the District Court for funding to develop his claim that both his trial and state habeas counsel were </a:t>
            </a:r>
            <a:r>
              <a:rPr lang="en-US" sz="2000" dirty="0" smtClean="0"/>
              <a:t>ineffective. The </a:t>
            </a:r>
            <a:r>
              <a:rPr lang="en-US" sz="2000" dirty="0"/>
              <a:t>court found his claim precluded by procedural default and thus denied his funding request</a:t>
            </a:r>
            <a:r>
              <a:rPr lang="en-US" sz="2000" dirty="0" smtClean="0"/>
              <a:t>.</a:t>
            </a:r>
          </a:p>
          <a:p>
            <a:r>
              <a:rPr lang="en-US" sz="2000" b="1" dirty="0" smtClean="0"/>
              <a:t>Holding</a:t>
            </a:r>
            <a:r>
              <a:rPr lang="en-US" sz="2000" b="1" dirty="0"/>
              <a:t>:  </a:t>
            </a:r>
            <a:r>
              <a:rPr lang="en-US" sz="2000" dirty="0"/>
              <a:t>A funding applicant must not be expected to prove that he will be able to win </a:t>
            </a:r>
            <a:r>
              <a:rPr lang="en-US" sz="2000" dirty="0" smtClean="0"/>
              <a:t>relief, </a:t>
            </a:r>
            <a:r>
              <a:rPr lang="en-US" sz="2000" dirty="0"/>
              <a:t>but the “reasonably necessary” test does require an assessment of the likely utility of the services requested.</a:t>
            </a:r>
          </a:p>
        </p:txBody>
      </p:sp>
    </p:spTree>
    <p:extLst>
      <p:ext uri="{BB962C8B-B14F-4D97-AF65-F5344CB8AC3E}">
        <p14:creationId xmlns:p14="http://schemas.microsoft.com/office/powerpoint/2010/main" val="307292295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Byrd v. United States</a:t>
            </a:r>
            <a:br>
              <a:rPr lang="en-US" i="1" dirty="0" smtClean="0"/>
            </a:br>
            <a:r>
              <a:rPr lang="en-US" sz="3600" dirty="0" smtClean="0"/>
              <a:t>No. 16-1371, decided May 14, 2018</a:t>
            </a:r>
            <a:endParaRPr lang="en-US" dirty="0"/>
          </a:p>
        </p:txBody>
      </p:sp>
      <p:sp>
        <p:nvSpPr>
          <p:cNvPr id="3" name="Content Placeholder 2"/>
          <p:cNvSpPr>
            <a:spLocks noGrp="1"/>
          </p:cNvSpPr>
          <p:nvPr>
            <p:ph idx="1"/>
          </p:nvPr>
        </p:nvSpPr>
        <p:spPr>
          <a:xfrm>
            <a:off x="762000" y="1371600"/>
            <a:ext cx="8229600" cy="5029200"/>
          </a:xfrm>
        </p:spPr>
        <p:txBody>
          <a:bodyPr>
            <a:noAutofit/>
          </a:bodyPr>
          <a:lstStyle/>
          <a:p>
            <a:r>
              <a:rPr lang="en-US" sz="2000" dirty="0"/>
              <a:t>Fourth Amendment, Reasonable Expectation of Privacy in Rental </a:t>
            </a:r>
            <a:r>
              <a:rPr lang="en-US" sz="2000" dirty="0" smtClean="0"/>
              <a:t>Car</a:t>
            </a:r>
          </a:p>
          <a:p>
            <a:r>
              <a:rPr lang="en-US" sz="2000" dirty="0" smtClean="0"/>
              <a:t>Kennedy </a:t>
            </a:r>
            <a:r>
              <a:rPr lang="en-US" sz="2000" dirty="0"/>
              <a:t>majority. </a:t>
            </a:r>
            <a:r>
              <a:rPr lang="en-US" sz="2000" dirty="0" smtClean="0"/>
              <a:t>Thomas </a:t>
            </a:r>
            <a:r>
              <a:rPr lang="en-US" sz="2000" dirty="0"/>
              <a:t>concurring.  </a:t>
            </a:r>
            <a:r>
              <a:rPr lang="en-US" sz="2000" dirty="0" smtClean="0"/>
              <a:t>Alito </a:t>
            </a:r>
            <a:r>
              <a:rPr lang="en-US" sz="2000" dirty="0"/>
              <a:t>concurring.</a:t>
            </a:r>
            <a:endParaRPr lang="en-US" sz="2000" dirty="0" smtClean="0"/>
          </a:p>
          <a:p>
            <a:r>
              <a:rPr lang="en-US" sz="2000" b="1" dirty="0" smtClean="0"/>
              <a:t>Facts</a:t>
            </a:r>
            <a:r>
              <a:rPr lang="en-US" sz="2000" b="1" dirty="0"/>
              <a:t>:  </a:t>
            </a:r>
            <a:r>
              <a:rPr lang="en-US" sz="2000" dirty="0" smtClean="0"/>
              <a:t>Reed </a:t>
            </a:r>
            <a:r>
              <a:rPr lang="en-US" sz="2000" dirty="0"/>
              <a:t>rented a car </a:t>
            </a:r>
            <a:r>
              <a:rPr lang="en-US" sz="2000" dirty="0" smtClean="0"/>
              <a:t>while Byrd </a:t>
            </a:r>
            <a:r>
              <a:rPr lang="en-US" sz="2000" dirty="0"/>
              <a:t>waited </a:t>
            </a:r>
            <a:r>
              <a:rPr lang="en-US" sz="2000" dirty="0" smtClean="0"/>
              <a:t>outside.  The agreement </a:t>
            </a:r>
            <a:r>
              <a:rPr lang="en-US" sz="2000" dirty="0"/>
              <a:t>warned that permitting an unauthorized driver to drive the car would violate the agreement. Reed listed no additional drivers on the form, but she gave the keys to </a:t>
            </a:r>
            <a:r>
              <a:rPr lang="en-US" sz="2000" dirty="0" smtClean="0"/>
              <a:t>Byrd. When Byrd </a:t>
            </a:r>
            <a:r>
              <a:rPr lang="en-US" sz="2000" dirty="0"/>
              <a:t>for a traffic infraction, Pennsylvania State Troopers learned that the car was rented, that Byrd was not listed as an authorized driver, and </a:t>
            </a:r>
            <a:r>
              <a:rPr lang="en-US" sz="2000" dirty="0" smtClean="0"/>
              <a:t>he had </a:t>
            </a:r>
            <a:r>
              <a:rPr lang="en-US" sz="2000" dirty="0"/>
              <a:t>prior drug and weapons convictions. Byrd </a:t>
            </a:r>
            <a:r>
              <a:rPr lang="en-US" sz="2000" dirty="0" smtClean="0"/>
              <a:t>admitted he </a:t>
            </a:r>
            <a:r>
              <a:rPr lang="en-US" sz="2000" dirty="0"/>
              <a:t>had a marijuana cigarette in the car. The troopers proceeded to search the car, discovering body armor and 49 bricks of heroin in the trunk. The </a:t>
            </a:r>
            <a:r>
              <a:rPr lang="en-US" sz="2000" dirty="0" smtClean="0"/>
              <a:t>District </a:t>
            </a:r>
            <a:r>
              <a:rPr lang="en-US" sz="2000" dirty="0"/>
              <a:t>Court denied Byrd’s motion to suppress the evidence as the fruit of an unlawful search, and the Third Circuit </a:t>
            </a:r>
            <a:r>
              <a:rPr lang="en-US" sz="2000" dirty="0" smtClean="0"/>
              <a:t>affirmed, concluding that</a:t>
            </a:r>
            <a:r>
              <a:rPr lang="en-US" sz="2000" dirty="0"/>
              <a:t>, because Byrd was not listed on the rental agreement, he lacked a reasonable expectation of privacy in the car</a:t>
            </a:r>
            <a:r>
              <a:rPr lang="en-US" sz="2000" dirty="0" smtClean="0"/>
              <a:t>.</a:t>
            </a:r>
          </a:p>
          <a:p>
            <a:r>
              <a:rPr lang="en-US" sz="2000" b="1" dirty="0" smtClean="0"/>
              <a:t>Holding:  </a:t>
            </a:r>
            <a:r>
              <a:rPr lang="en-US" sz="2000" dirty="0" smtClean="0"/>
              <a:t>The </a:t>
            </a:r>
            <a:r>
              <a:rPr lang="en-US" sz="2000" dirty="0"/>
              <a:t>mere fact that a driver in lawful possession or control of a rental car is not listed on the rental agreement will not defeat his or her otherwise reasonable expectation of privacy</a:t>
            </a:r>
            <a:r>
              <a:rPr lang="en-US" sz="2000" dirty="0" smtClean="0"/>
              <a:t>.</a:t>
            </a:r>
            <a:endParaRPr lang="en-US" sz="2000" dirty="0"/>
          </a:p>
        </p:txBody>
      </p:sp>
      <p:pic>
        <p:nvPicPr>
          <p:cNvPr id="1026" name="Picture 2" descr="Image result for blue ribb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695" y="76200"/>
            <a:ext cx="807905" cy="130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344993"/>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Carpenter v</a:t>
            </a:r>
            <a:r>
              <a:rPr lang="en-US" i="1" dirty="0"/>
              <a:t>. United States</a:t>
            </a:r>
            <a:r>
              <a:rPr lang="en-US" i="1" dirty="0" smtClean="0"/>
              <a:t/>
            </a:r>
            <a:br>
              <a:rPr lang="en-US" i="1" dirty="0" smtClean="0"/>
            </a:br>
            <a:r>
              <a:rPr lang="en-US" sz="3600" dirty="0" smtClean="0"/>
              <a:t>No</a:t>
            </a:r>
            <a:r>
              <a:rPr lang="en-US" sz="3600" dirty="0"/>
              <a:t>. 16–402, decided June 22, </a:t>
            </a:r>
            <a:r>
              <a:rPr lang="en-US" sz="3600" dirty="0" smtClean="0"/>
              <a:t>2018</a:t>
            </a:r>
            <a:endParaRPr lang="en-US" dirty="0"/>
          </a:p>
        </p:txBody>
      </p:sp>
      <p:sp>
        <p:nvSpPr>
          <p:cNvPr id="3" name="Content Placeholder 2"/>
          <p:cNvSpPr>
            <a:spLocks noGrp="1"/>
          </p:cNvSpPr>
          <p:nvPr>
            <p:ph idx="1"/>
          </p:nvPr>
        </p:nvSpPr>
        <p:spPr>
          <a:xfrm>
            <a:off x="762000" y="1447800"/>
            <a:ext cx="8229600" cy="5029200"/>
          </a:xfrm>
        </p:spPr>
        <p:txBody>
          <a:bodyPr>
            <a:noAutofit/>
          </a:bodyPr>
          <a:lstStyle/>
          <a:p>
            <a:r>
              <a:rPr lang="en-US" sz="1800" dirty="0"/>
              <a:t>Fourth Amendment, Warrantless Cell Phone Location</a:t>
            </a:r>
            <a:endParaRPr lang="en-US" sz="1800" dirty="0" smtClean="0"/>
          </a:p>
          <a:p>
            <a:r>
              <a:rPr lang="en-US" sz="1800" dirty="0"/>
              <a:t>Roberts majority.  </a:t>
            </a:r>
            <a:r>
              <a:rPr lang="en-US" sz="1800" dirty="0" smtClean="0"/>
              <a:t>Kennedy, Thomas &amp; Gorsuch dissenting separately.</a:t>
            </a:r>
          </a:p>
          <a:p>
            <a:r>
              <a:rPr lang="en-US" sz="1800" b="1" dirty="0" smtClean="0"/>
              <a:t>Facts</a:t>
            </a:r>
            <a:r>
              <a:rPr lang="en-US" sz="1800" b="1" dirty="0"/>
              <a:t>: </a:t>
            </a:r>
            <a:r>
              <a:rPr lang="en-US" sz="1800" dirty="0" smtClean="0"/>
              <a:t>When a </a:t>
            </a:r>
            <a:r>
              <a:rPr lang="en-US" sz="1800" dirty="0"/>
              <a:t>phone connects to a cell site, it generates a time-stamped record known as cell-site location information (CSLI</a:t>
            </a:r>
            <a:r>
              <a:rPr lang="en-US" sz="1800" dirty="0" smtClean="0"/>
              <a:t>), which wireless </a:t>
            </a:r>
            <a:r>
              <a:rPr lang="en-US" sz="1800" dirty="0"/>
              <a:t>carriers collect and store </a:t>
            </a:r>
            <a:r>
              <a:rPr lang="en-US" sz="1800" dirty="0" smtClean="0"/>
              <a:t>for business </a:t>
            </a:r>
            <a:r>
              <a:rPr lang="en-US" sz="1800" dirty="0"/>
              <a:t>purposes. </a:t>
            </a:r>
            <a:r>
              <a:rPr lang="en-US" sz="1800" dirty="0" smtClean="0"/>
              <a:t>The </a:t>
            </a:r>
            <a:r>
              <a:rPr lang="en-US" sz="1800" dirty="0"/>
              <a:t>FBI identified </a:t>
            </a:r>
            <a:r>
              <a:rPr lang="en-US" sz="1800" dirty="0" smtClean="0"/>
              <a:t>cell numbers </a:t>
            </a:r>
            <a:r>
              <a:rPr lang="en-US" sz="1800" dirty="0"/>
              <a:t>of </a:t>
            </a:r>
            <a:r>
              <a:rPr lang="en-US" sz="1800" dirty="0" smtClean="0"/>
              <a:t>robbery </a:t>
            </a:r>
            <a:r>
              <a:rPr lang="en-US" sz="1800" dirty="0"/>
              <a:t>suspects, prosecutors were granted court orders to obtain </a:t>
            </a:r>
            <a:r>
              <a:rPr lang="en-US" sz="1800" dirty="0" smtClean="0"/>
              <a:t>records </a:t>
            </a:r>
            <a:r>
              <a:rPr lang="en-US" sz="1800" dirty="0"/>
              <a:t>under the Stored Communications </a:t>
            </a:r>
            <a:r>
              <a:rPr lang="en-US" sz="1800" dirty="0" smtClean="0"/>
              <a:t>Act, revealing 12,898 </a:t>
            </a:r>
            <a:r>
              <a:rPr lang="en-US" sz="1800" dirty="0"/>
              <a:t>location points cataloging Carpenter’s movements over 127 </a:t>
            </a:r>
            <a:r>
              <a:rPr lang="en-US" sz="1800" dirty="0" smtClean="0"/>
              <a:t>days (101 </a:t>
            </a:r>
            <a:r>
              <a:rPr lang="en-US" sz="1800" dirty="0"/>
              <a:t>data </a:t>
            </a:r>
            <a:r>
              <a:rPr lang="en-US" sz="1800" dirty="0" smtClean="0"/>
              <a:t>points/day).  </a:t>
            </a:r>
            <a:r>
              <a:rPr lang="en-US" sz="1800" dirty="0"/>
              <a:t>Carpenter moved to </a:t>
            </a:r>
            <a:r>
              <a:rPr lang="en-US" sz="1800" dirty="0" smtClean="0"/>
              <a:t>suppress, arguing </a:t>
            </a:r>
            <a:r>
              <a:rPr lang="en-US" sz="1800" dirty="0"/>
              <a:t>that the </a:t>
            </a:r>
            <a:r>
              <a:rPr lang="en-US" sz="1800" dirty="0" smtClean="0"/>
              <a:t>seizure </a:t>
            </a:r>
            <a:r>
              <a:rPr lang="en-US" sz="1800" dirty="0"/>
              <a:t>of the records without </a:t>
            </a:r>
            <a:r>
              <a:rPr lang="en-US" sz="1800" dirty="0" smtClean="0"/>
              <a:t>a </a:t>
            </a:r>
            <a:r>
              <a:rPr lang="en-US" sz="1800" dirty="0"/>
              <a:t>warrant supported by probable cause violated the Fourth Amendment. The District Court denied the motion, and </a:t>
            </a:r>
            <a:r>
              <a:rPr lang="en-US" sz="1800" dirty="0" smtClean="0"/>
              <a:t>based on records showing his phone near </a:t>
            </a:r>
            <a:r>
              <a:rPr lang="en-US" sz="1800" dirty="0"/>
              <a:t>four </a:t>
            </a:r>
            <a:r>
              <a:rPr lang="en-US" sz="1800" dirty="0" smtClean="0"/>
              <a:t>robbery locations, Carpenter </a:t>
            </a:r>
            <a:r>
              <a:rPr lang="en-US" sz="1800" dirty="0"/>
              <a:t>was convicted.  The Sixth Circuit affirmed, holding that Carpenter lacked a reasonable expectation of privacy in the location information collected by the FBI because he had shared that information with his wireless carriers.</a:t>
            </a:r>
            <a:endParaRPr lang="en-US" sz="1800" dirty="0" smtClean="0"/>
          </a:p>
          <a:p>
            <a:r>
              <a:rPr lang="en-US" sz="1800" b="1" dirty="0" smtClean="0"/>
              <a:t>Holding</a:t>
            </a:r>
            <a:r>
              <a:rPr lang="en-US" sz="1800" b="1" dirty="0"/>
              <a:t>: </a:t>
            </a:r>
            <a:r>
              <a:rPr lang="en-US" sz="1800" dirty="0" smtClean="0"/>
              <a:t>This was a </a:t>
            </a:r>
            <a:r>
              <a:rPr lang="en-US" sz="1800" dirty="0"/>
              <a:t>Fourth Amendment </a:t>
            </a:r>
            <a:r>
              <a:rPr lang="en-US" sz="1800" dirty="0" smtClean="0"/>
              <a:t>search, and an order </a:t>
            </a:r>
            <a:r>
              <a:rPr lang="en-US" sz="1800" dirty="0"/>
              <a:t>issued under 18 U.S.C. §2703(d) is not a permissible mechanism for accessing historical cell-site </a:t>
            </a:r>
            <a:r>
              <a:rPr lang="en-US" sz="1800" dirty="0" smtClean="0"/>
              <a:t>records.  However, </a:t>
            </a:r>
            <a:r>
              <a:rPr lang="en-US" sz="1800" dirty="0"/>
              <a:t>a warrant is required only in the rare case where the suspect has a legitimate privacy interest in records held by a third party.</a:t>
            </a:r>
          </a:p>
        </p:txBody>
      </p:sp>
      <p:pic>
        <p:nvPicPr>
          <p:cNvPr id="4" name="Picture 2" descr="Image result for blue ribb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695" y="76200"/>
            <a:ext cx="807905" cy="130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881805"/>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Class </a:t>
            </a:r>
            <a:r>
              <a:rPr lang="en-US" i="1" dirty="0"/>
              <a:t>v. United States</a:t>
            </a:r>
            <a:r>
              <a:rPr lang="en-US" i="1" dirty="0" smtClean="0"/>
              <a:t/>
            </a:r>
            <a:br>
              <a:rPr lang="en-US" i="1" dirty="0" smtClean="0"/>
            </a:br>
            <a:r>
              <a:rPr lang="en-US" sz="3600" dirty="0" smtClean="0"/>
              <a:t>No. 16-424, decided February 21, 2018</a:t>
            </a:r>
            <a:endParaRPr lang="en-US" dirty="0"/>
          </a:p>
        </p:txBody>
      </p:sp>
      <p:sp>
        <p:nvSpPr>
          <p:cNvPr id="3" name="Content Placeholder 2"/>
          <p:cNvSpPr>
            <a:spLocks noGrp="1"/>
          </p:cNvSpPr>
          <p:nvPr>
            <p:ph idx="1"/>
          </p:nvPr>
        </p:nvSpPr>
        <p:spPr>
          <a:xfrm>
            <a:off x="762000" y="1447800"/>
            <a:ext cx="8229600" cy="5029200"/>
          </a:xfrm>
        </p:spPr>
        <p:txBody>
          <a:bodyPr>
            <a:noAutofit/>
          </a:bodyPr>
          <a:lstStyle/>
          <a:p>
            <a:r>
              <a:rPr lang="en-US" sz="2000" dirty="0"/>
              <a:t>Right to Appeal Challenging Constitutionality Following Guilty Plea</a:t>
            </a:r>
            <a:endParaRPr lang="en-US" sz="2000" dirty="0" smtClean="0"/>
          </a:p>
          <a:p>
            <a:r>
              <a:rPr lang="en-US" sz="2000" dirty="0" smtClean="0"/>
              <a:t>Breyer </a:t>
            </a:r>
            <a:r>
              <a:rPr lang="en-US" sz="2000" dirty="0"/>
              <a:t>majority.  </a:t>
            </a:r>
            <a:r>
              <a:rPr lang="en-US" sz="2000" dirty="0" smtClean="0"/>
              <a:t>Alito </a:t>
            </a:r>
            <a:r>
              <a:rPr lang="en-US" sz="2000" dirty="0"/>
              <a:t>dissenting.</a:t>
            </a:r>
            <a:endParaRPr lang="en-US" sz="2000" dirty="0" smtClean="0"/>
          </a:p>
          <a:p>
            <a:r>
              <a:rPr lang="en-US" sz="2000" b="1" dirty="0" smtClean="0"/>
              <a:t>Facts</a:t>
            </a:r>
            <a:r>
              <a:rPr lang="en-US" sz="2000" b="1" dirty="0"/>
              <a:t>: </a:t>
            </a:r>
            <a:r>
              <a:rPr lang="en-US" sz="2000" dirty="0" smtClean="0"/>
              <a:t>Class was indicted for </a:t>
            </a:r>
            <a:r>
              <a:rPr lang="en-US" sz="2000" dirty="0"/>
              <a:t>possessing firearms in his locked jeep, </a:t>
            </a:r>
            <a:r>
              <a:rPr lang="en-US" sz="2000" dirty="0" smtClean="0"/>
              <a:t>parked </a:t>
            </a:r>
            <a:r>
              <a:rPr lang="en-US" sz="2000" dirty="0"/>
              <a:t>on the grounds of the United States Capitol in Washington, D. C. </a:t>
            </a:r>
            <a:r>
              <a:rPr lang="en-US" sz="2000" dirty="0" smtClean="0"/>
              <a:t>(40 U.S.C</a:t>
            </a:r>
            <a:r>
              <a:rPr lang="en-US" sz="2000" dirty="0"/>
              <a:t>. §5104(e)(1</a:t>
            </a:r>
            <a:r>
              <a:rPr lang="en-US" sz="2000" dirty="0" smtClean="0"/>
              <a:t>)). Appearing </a:t>
            </a:r>
            <a:r>
              <a:rPr lang="en-US" sz="2000" i="1" dirty="0"/>
              <a:t>pro se</a:t>
            </a:r>
            <a:r>
              <a:rPr lang="en-US" sz="2000" dirty="0"/>
              <a:t>, Class asked the District Court to dismiss the </a:t>
            </a:r>
            <a:r>
              <a:rPr lang="en-US" sz="2000" dirty="0" smtClean="0"/>
              <a:t>indictment, alleging the statute violates </a:t>
            </a:r>
            <a:r>
              <a:rPr lang="en-US" sz="2000" dirty="0"/>
              <a:t>the Second Amendment and the Due Process Clause. </a:t>
            </a:r>
            <a:r>
              <a:rPr lang="en-US" sz="2000" dirty="0" smtClean="0"/>
              <a:t>The </a:t>
            </a:r>
            <a:r>
              <a:rPr lang="en-US" sz="2000" dirty="0"/>
              <a:t>District Court dismissed both claims, Class pleaded </a:t>
            </a:r>
            <a:r>
              <a:rPr lang="en-US" sz="2000" dirty="0" smtClean="0"/>
              <a:t>guilty under an agreement which set </a:t>
            </a:r>
            <a:r>
              <a:rPr lang="en-US" sz="2000" dirty="0"/>
              <a:t>forth </a:t>
            </a:r>
            <a:r>
              <a:rPr lang="en-US" sz="2000" dirty="0" smtClean="0"/>
              <a:t>terms, </a:t>
            </a:r>
            <a:r>
              <a:rPr lang="en-US" sz="2000" dirty="0"/>
              <a:t>including several categories of rights that he agreed to </a:t>
            </a:r>
            <a:r>
              <a:rPr lang="en-US" sz="2000" dirty="0" smtClean="0"/>
              <a:t>waive, but said </a:t>
            </a:r>
            <a:r>
              <a:rPr lang="en-US" sz="2000" dirty="0"/>
              <a:t>nothing about the right to challenge on direct appeal the constitutionality of the </a:t>
            </a:r>
            <a:r>
              <a:rPr lang="en-US" sz="2000" dirty="0" smtClean="0"/>
              <a:t>statute.  After sentencing, Class </a:t>
            </a:r>
            <a:r>
              <a:rPr lang="en-US" sz="2000" dirty="0"/>
              <a:t>sought to raise his constitutional claims on direct appeal. The Court of Appeals held that Class could not do so because, by pleading guilty, he had waived his constitutional claims</a:t>
            </a:r>
            <a:r>
              <a:rPr lang="en-US" sz="2000" dirty="0" smtClean="0"/>
              <a:t>.</a:t>
            </a:r>
          </a:p>
          <a:p>
            <a:r>
              <a:rPr lang="en-US" sz="2000" b="1" dirty="0" smtClean="0"/>
              <a:t>Holding</a:t>
            </a:r>
            <a:r>
              <a:rPr lang="en-US" sz="2000" b="1" dirty="0"/>
              <a:t>: </a:t>
            </a:r>
            <a:r>
              <a:rPr lang="en-US" sz="2000" dirty="0"/>
              <a:t>A guilty plea, by itself, does not bar a federal criminal defendant from challenging the constitutionality of his statute of conviction on direct appeal.</a:t>
            </a:r>
          </a:p>
        </p:txBody>
      </p:sp>
    </p:spTree>
    <p:extLst>
      <p:ext uri="{BB962C8B-B14F-4D97-AF65-F5344CB8AC3E}">
        <p14:creationId xmlns:p14="http://schemas.microsoft.com/office/powerpoint/2010/main" val="2346416318"/>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Template>
  <TotalTime>660</TotalTime>
  <Words>3576</Words>
  <Application>Microsoft Office PowerPoint</Application>
  <PresentationFormat>On-screen Show (4:3)</PresentationFormat>
  <Paragraphs>130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Training</vt:lpstr>
      <vt:lpstr>United States Supreme Court Criminal &amp; Immigration Law Decisions of the 2017-2018 Term</vt:lpstr>
      <vt:lpstr>The Very Best, or Worst, 25 Cases</vt:lpstr>
      <vt:lpstr>Flying Fickle Finger of Fate Award Worst Decision of the Term</vt:lpstr>
      <vt:lpstr>Murphy v. Smith No. 16-1067, decided February 21, 2018</vt:lpstr>
      <vt:lpstr>And you thought last year’s presentation was as good as it gets!</vt:lpstr>
      <vt:lpstr>Ayestas, aka Zelaya Corea v. Davis, Director, Texas Department of Criminal Justice, Correctional Institutions Division No. 16-6795, decided March 21, 2018</vt:lpstr>
      <vt:lpstr>Byrd v. United States No. 16-1371, decided May 14, 2018</vt:lpstr>
      <vt:lpstr>Carpenter v. United States No. 16–402, decided June 22, 2018</vt:lpstr>
      <vt:lpstr>Class v. United States No. 16-424, decided February 21, 2018</vt:lpstr>
      <vt:lpstr>Collins v. Virginia No. 16-1027, decided May 29, 2018</vt:lpstr>
      <vt:lpstr>Currier v. Virginia No. 16–1348, decided June 22, 2018</vt:lpstr>
      <vt:lpstr>McCoy v. Louisiana No. 16-8255, decided May 14, 2018</vt:lpstr>
      <vt:lpstr>Tharpe v. Sellers No. 17-6075, decided January 8, 2018</vt:lpstr>
      <vt:lpstr>PowerPoint Presentation</vt:lpstr>
      <vt:lpstr>District of Columbia v. Wesby No. 15-1485, decided January 22, 2018</vt:lpstr>
      <vt:lpstr>Next Year’s Big Cases?</vt:lpstr>
      <vt:lpstr>2018-2019 Term Cases to Watch</vt:lpstr>
      <vt:lpstr>2018-2019 Term Cases to Watch</vt:lpstr>
      <vt:lpstr>2018-2019 Term Cases to Watch</vt:lpstr>
      <vt:lpstr>2018-2019 Term Cases to Watch</vt:lpstr>
      <vt:lpstr>2018-2019 Term Cases to Watch</vt:lpstr>
      <vt:lpstr>2018-2019 Term Cases to Watch</vt:lpstr>
      <vt:lpstr>2018-2019 Term Cases to Watch</vt:lpstr>
      <vt:lpstr>2018-2019 Term Cases to Watch</vt:lpstr>
      <vt:lpstr>2018-2019 Term Cases to Watch</vt:lpstr>
      <vt:lpstr>2018-2019 Term Cases to Watch</vt:lpstr>
      <vt:lpstr>2018-2019 Term Cases to Watch</vt:lpstr>
      <vt:lpstr>2018-2019 Term Cases to Watch</vt:lpstr>
      <vt:lpstr>Questions?</vt:lpstr>
    </vt:vector>
  </TitlesOfParts>
  <Company>Kennesaw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Supreme Court Criminal &amp; Immigration Law Decisions of the 2015-2016 Term</dc:title>
  <dc:creator>Michael B. Shapiro</dc:creator>
  <cp:lastModifiedBy>Michael B. Shapiro</cp:lastModifiedBy>
  <cp:revision>77</cp:revision>
  <cp:lastPrinted>2018-06-27T17:47:27Z</cp:lastPrinted>
  <dcterms:created xsi:type="dcterms:W3CDTF">2016-06-28T21:22:46Z</dcterms:created>
  <dcterms:modified xsi:type="dcterms:W3CDTF">2019-01-23T16:23:41Z</dcterms:modified>
</cp:coreProperties>
</file>