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7" r:id="rId4"/>
    <p:sldId id="258" r:id="rId5"/>
    <p:sldId id="259" r:id="rId6"/>
    <p:sldId id="260" r:id="rId7"/>
    <p:sldId id="261" r:id="rId8"/>
    <p:sldId id="262" r:id="rId9"/>
    <p:sldId id="263" r:id="rId10"/>
    <p:sldId id="271" r:id="rId11"/>
    <p:sldId id="268" r:id="rId12"/>
    <p:sldId id="273" r:id="rId13"/>
    <p:sldId id="264" r:id="rId14"/>
    <p:sldId id="274" r:id="rId15"/>
    <p:sldId id="272" r:id="rId16"/>
    <p:sldId id="275" r:id="rId17"/>
    <p:sldId id="270" r:id="rId18"/>
    <p:sldId id="266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C2BE2-11B2-4682-A7EA-D5B961911F92}" type="datetimeFigureOut">
              <a:rPr lang="en-US" smtClean="0"/>
              <a:t>2/6/2019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89ED8-68C9-418A-BD44-D0A3F12CFC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2609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C2BE2-11B2-4682-A7EA-D5B961911F92}" type="datetimeFigureOut">
              <a:rPr lang="en-US" smtClean="0"/>
              <a:t>2/6/2019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89ED8-68C9-418A-BD44-D0A3F12CFC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9828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C2BE2-11B2-4682-A7EA-D5B961911F92}" type="datetimeFigureOut">
              <a:rPr lang="en-US" smtClean="0"/>
              <a:t>2/6/2019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89ED8-68C9-418A-BD44-D0A3F12CFC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2808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C2BE2-11B2-4682-A7EA-D5B961911F92}" type="datetimeFigureOut">
              <a:rPr lang="en-US" smtClean="0"/>
              <a:t>2/6/2019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89ED8-68C9-418A-BD44-D0A3F12CFC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1371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C2BE2-11B2-4682-A7EA-D5B961911F92}" type="datetimeFigureOut">
              <a:rPr lang="en-US" smtClean="0"/>
              <a:t>2/6/2019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89ED8-68C9-418A-BD44-D0A3F12CFC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0864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C2BE2-11B2-4682-A7EA-D5B961911F92}" type="datetimeFigureOut">
              <a:rPr lang="en-US" smtClean="0"/>
              <a:t>2/6/2019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89ED8-68C9-418A-BD44-D0A3F12CFC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7435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C2BE2-11B2-4682-A7EA-D5B961911F92}" type="datetimeFigureOut">
              <a:rPr lang="en-US" smtClean="0"/>
              <a:t>2/6/2019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89ED8-68C9-418A-BD44-D0A3F12CFC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1397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C2BE2-11B2-4682-A7EA-D5B961911F92}" type="datetimeFigureOut">
              <a:rPr lang="en-US" smtClean="0"/>
              <a:t>2/6/2019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89ED8-68C9-418A-BD44-D0A3F12CFC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6385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C2BE2-11B2-4682-A7EA-D5B961911F92}" type="datetimeFigureOut">
              <a:rPr lang="en-US" smtClean="0"/>
              <a:t>2/6/2019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89ED8-68C9-418A-BD44-D0A3F12CFC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2711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C2BE2-11B2-4682-A7EA-D5B961911F92}" type="datetimeFigureOut">
              <a:rPr lang="en-US" smtClean="0"/>
              <a:t>2/6/2019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89ED8-68C9-418A-BD44-D0A3F12CFC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1365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C2BE2-11B2-4682-A7EA-D5B961911F92}" type="datetimeFigureOut">
              <a:rPr lang="en-US" smtClean="0"/>
              <a:t>2/6/2019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89ED8-68C9-418A-BD44-D0A3F12CFC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5765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CC2BE2-11B2-4682-A7EA-D5B961911F92}" type="datetimeFigureOut">
              <a:rPr lang="en-US" smtClean="0"/>
              <a:t>2/6/2019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089ED8-68C9-418A-BD44-D0A3F12CFC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5937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49549"/>
            <a:ext cx="9144000" cy="3068529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THE USE OF FORCE AMONG POLICE OFFICERS</a:t>
            </a:r>
            <a:br>
              <a:rPr lang="en-US" b="1" dirty="0" smtClean="0"/>
            </a:br>
            <a:r>
              <a:rPr lang="en-US" b="1" i="1" dirty="0" smtClean="0"/>
              <a:t> </a:t>
            </a:r>
            <a:r>
              <a:rPr lang="en-US" b="1" i="1" dirty="0"/>
              <a:t>Revisiting the regulations of interactions by the police</a:t>
            </a:r>
            <a:endParaRPr lang="en-US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118079"/>
            <a:ext cx="9144000" cy="3739922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Capt. Jeffrey Smith, D. Sc.</a:t>
            </a:r>
          </a:p>
          <a:p>
            <a:r>
              <a:rPr lang="en-US" dirty="0" smtClean="0"/>
              <a:t>Lawrenceville (GA) Police Department</a:t>
            </a:r>
          </a:p>
          <a:p>
            <a:r>
              <a:rPr lang="en-US" dirty="0" smtClean="0"/>
              <a:t>Melchor C. de Guzman, Ph.D.</a:t>
            </a:r>
          </a:p>
          <a:p>
            <a:r>
              <a:rPr lang="en-US" dirty="0" smtClean="0"/>
              <a:t>Georgia Gwinnett College</a:t>
            </a:r>
          </a:p>
          <a:p>
            <a:endParaRPr lang="en-US" dirty="0"/>
          </a:p>
          <a:p>
            <a:r>
              <a:rPr lang="en-US" dirty="0" smtClean="0"/>
              <a:t>Criminal Justice Association of Georgia Annual Conference</a:t>
            </a:r>
          </a:p>
          <a:p>
            <a:r>
              <a:rPr lang="en-US" dirty="0" smtClean="0"/>
              <a:t>Valdosta State University</a:t>
            </a:r>
          </a:p>
          <a:p>
            <a:r>
              <a:rPr lang="en-US" dirty="0" smtClean="0"/>
              <a:t>Valdosta, GA</a:t>
            </a:r>
          </a:p>
          <a:p>
            <a:r>
              <a:rPr lang="en-US" dirty="0" smtClean="0"/>
              <a:t>February 7-8,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18676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Descriptive Statistics Officer Use of Force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(N= 138)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0181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271" y="1"/>
            <a:ext cx="11206843" cy="75111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Use of Force in </a:t>
            </a:r>
            <a:r>
              <a:rPr lang="en-US" dirty="0" smtClean="0"/>
              <a:t>Love </a:t>
            </a:r>
            <a:r>
              <a:rPr lang="en-US" dirty="0" smtClean="0"/>
              <a:t>Enforcement City, 2010-2016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793154"/>
            <a:ext cx="12191999" cy="61068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7537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12045043" cy="6933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4914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Descriptive Statistics Suspect/Subject Information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(N= 138)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1484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8536" y="0"/>
            <a:ext cx="1167492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3293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Multiple Regression Model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360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213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8862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Findings are consistent with previous study that use of force seems to be rare and </a:t>
            </a:r>
            <a:r>
              <a:rPr lang="en-US" dirty="0" smtClean="0"/>
              <a:t>is exercised </a:t>
            </a:r>
            <a:r>
              <a:rPr lang="en-US" dirty="0" smtClean="0"/>
              <a:t>with restraint.</a:t>
            </a:r>
          </a:p>
          <a:p>
            <a:r>
              <a:rPr lang="en-US" dirty="0" smtClean="0"/>
              <a:t>Use of deadly force in policing is rare in Love City</a:t>
            </a:r>
          </a:p>
          <a:p>
            <a:r>
              <a:rPr lang="en-US" dirty="0" smtClean="0"/>
              <a:t>Data seem to support the symbolic assailant hypothesis </a:t>
            </a:r>
          </a:p>
          <a:p>
            <a:r>
              <a:rPr lang="en-US" dirty="0" smtClean="0"/>
              <a:t>Caveat is that demographics were not significant predictors of the use of force although males and African Americans are overly represented in the sample.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1913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 &amp; Recommendation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Love City Police Department maintains a conscious effort to avoid unnecessary use of force.</a:t>
            </a:r>
          </a:p>
          <a:p>
            <a:r>
              <a:rPr lang="en-US" dirty="0" smtClean="0"/>
              <a:t>The study has added evidence to the claim that perceptions of danger are primary motivations for police use of force.</a:t>
            </a:r>
          </a:p>
          <a:p>
            <a:r>
              <a:rPr lang="en-US" dirty="0" smtClean="0"/>
              <a:t>The study found partial support for demeanor as a predictor of the use of force as police officers significantly use greater force with threats from </a:t>
            </a:r>
            <a:r>
              <a:rPr lang="en-US" dirty="0" smtClean="0"/>
              <a:t>suspects/subjects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0520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36914"/>
            <a:ext cx="10515600" cy="5306785"/>
          </a:xfrm>
        </p:spPr>
        <p:txBody>
          <a:bodyPr/>
          <a:lstStyle/>
          <a:p>
            <a:r>
              <a:rPr lang="en-US" dirty="0" smtClean="0"/>
              <a:t>The police use of force is varied and seem to follow a pattern (Sykes &amp; Brent, 1980)</a:t>
            </a:r>
          </a:p>
          <a:p>
            <a:endParaRPr lang="en-US" dirty="0" smtClean="0"/>
          </a:p>
          <a:p>
            <a:r>
              <a:rPr lang="en-US" dirty="0" smtClean="0"/>
              <a:t>The police use of force are sometimes conditioned by police perception of the suspect as a symbolic assailant (</a:t>
            </a:r>
            <a:r>
              <a:rPr lang="en-US" dirty="0" err="1" smtClean="0"/>
              <a:t>Skonick</a:t>
            </a:r>
            <a:r>
              <a:rPr lang="en-US" dirty="0" smtClean="0"/>
              <a:t>, 1975)</a:t>
            </a:r>
          </a:p>
          <a:p>
            <a:endParaRPr lang="en-US" dirty="0" smtClean="0"/>
          </a:p>
          <a:p>
            <a:r>
              <a:rPr lang="en-US" dirty="0" smtClean="0"/>
              <a:t>The use of force is conditioned by suspect deference to authority (Klinger, 2005) and other factors (</a:t>
            </a:r>
            <a:r>
              <a:rPr lang="en-US" dirty="0" err="1" smtClean="0"/>
              <a:t>Pettersson</a:t>
            </a:r>
            <a:r>
              <a:rPr lang="en-US" dirty="0" smtClean="0"/>
              <a:t>, et al., 2012)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41540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2222"/>
            <a:ext cx="10515600" cy="662781"/>
          </a:xfrm>
        </p:spPr>
        <p:txBody>
          <a:bodyPr>
            <a:normAutofit fontScale="90000"/>
          </a:bodyPr>
          <a:lstStyle/>
          <a:p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Approaches to Controlling the LE Use of Force</a:t>
            </a:r>
            <a:endParaRPr lang="en-US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668674"/>
            <a:ext cx="10515600" cy="2809316"/>
          </a:xfrm>
        </p:spPr>
        <p:txBody>
          <a:bodyPr/>
          <a:lstStyle/>
          <a:p>
            <a:r>
              <a:rPr lang="en-US" dirty="0" smtClean="0"/>
              <a:t>Law (Ex. Graham v Connor; Tennessee v Garner; </a:t>
            </a:r>
            <a:r>
              <a:rPr lang="en-US" dirty="0" err="1" smtClean="0"/>
              <a:t>Plakas</a:t>
            </a:r>
            <a:r>
              <a:rPr lang="en-US" dirty="0" smtClean="0"/>
              <a:t> v </a:t>
            </a:r>
            <a:r>
              <a:rPr lang="en-US" dirty="0" err="1" smtClean="0"/>
              <a:t>Drinski</a:t>
            </a:r>
            <a:r>
              <a:rPr lang="en-US" dirty="0" smtClean="0"/>
              <a:t> )</a:t>
            </a:r>
          </a:p>
          <a:p>
            <a:r>
              <a:rPr lang="en-US" dirty="0" smtClean="0"/>
              <a:t>Administrative monitoring</a:t>
            </a:r>
          </a:p>
          <a:p>
            <a:r>
              <a:rPr lang="en-US" dirty="0" smtClean="0"/>
              <a:t>Alternative non-lethal force</a:t>
            </a:r>
          </a:p>
          <a:p>
            <a:r>
              <a:rPr lang="en-US" dirty="0" smtClean="0"/>
              <a:t>Use of Force </a:t>
            </a:r>
            <a:r>
              <a:rPr lang="en-US" dirty="0"/>
              <a:t>C</a:t>
            </a:r>
            <a:r>
              <a:rPr lang="en-US" dirty="0" smtClean="0"/>
              <a:t>ontinuum or Dynamic Resistance Response Model (DRRM)</a:t>
            </a:r>
          </a:p>
          <a:p>
            <a:pPr lvl="1"/>
            <a:r>
              <a:rPr lang="en-US" dirty="0" smtClean="0"/>
              <a:t>about 80% of department (Terrill, 2011) 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678386" y="3118756"/>
            <a:ext cx="5385334" cy="353048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6250" y="3461657"/>
            <a:ext cx="5543550" cy="3396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65637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83870" y="158977"/>
            <a:ext cx="9144000" cy="1179966"/>
          </a:xfrm>
        </p:spPr>
        <p:txBody>
          <a:bodyPr/>
          <a:lstStyle/>
          <a:p>
            <a:r>
              <a:rPr lang="en-US" dirty="0" smtClean="0"/>
              <a:t>Research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604156" y="1469572"/>
            <a:ext cx="11397343" cy="5208814"/>
          </a:xfrm>
        </p:spPr>
        <p:txBody>
          <a:bodyPr>
            <a:noAutofit/>
          </a:bodyPr>
          <a:lstStyle/>
          <a:p>
            <a:pPr algn="l"/>
            <a:r>
              <a:rPr lang="en-US" sz="6000" i="1" dirty="0" smtClean="0">
                <a:solidFill>
                  <a:srgbClr val="FF0000"/>
                </a:solidFill>
              </a:rPr>
              <a:t>How do police officers exercise the use of force?</a:t>
            </a:r>
          </a:p>
          <a:p>
            <a:pPr algn="l"/>
            <a:r>
              <a:rPr lang="en-US" sz="6000" i="1" dirty="0" smtClean="0">
                <a:solidFill>
                  <a:srgbClr val="FF0000"/>
                </a:solidFill>
              </a:rPr>
              <a:t>How do police officers observe the use of force continuum?</a:t>
            </a:r>
          </a:p>
          <a:p>
            <a:pPr algn="l"/>
            <a:r>
              <a:rPr lang="en-US" sz="6000" i="1" dirty="0" smtClean="0">
                <a:solidFill>
                  <a:srgbClr val="FF0000"/>
                </a:solidFill>
              </a:rPr>
              <a:t>What factors influence the use of force by the police?</a:t>
            </a:r>
            <a:endParaRPr lang="en-US" sz="600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61091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Hypotheses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use of force among police officers are correlated with the presence of threats (Symbolic Assailant Hypothesis)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Certain situational factors influence the use of force</a:t>
            </a:r>
          </a:p>
          <a:p>
            <a:pPr lvl="1"/>
            <a:r>
              <a:rPr lang="en-US" dirty="0" smtClean="0"/>
              <a:t>Environmental factors</a:t>
            </a:r>
            <a:endParaRPr lang="en-US" dirty="0" smtClean="0"/>
          </a:p>
          <a:p>
            <a:pPr lvl="1"/>
            <a:r>
              <a:rPr lang="en-US" dirty="0" smtClean="0"/>
              <a:t>S</a:t>
            </a:r>
            <a:r>
              <a:rPr lang="en-US" dirty="0" smtClean="0"/>
              <a:t>uspect/Subject factors</a:t>
            </a:r>
            <a:endParaRPr lang="en-US" dirty="0" smtClean="0"/>
          </a:p>
          <a:p>
            <a:pPr lvl="1"/>
            <a:r>
              <a:rPr lang="en-US" dirty="0" smtClean="0"/>
              <a:t>Officer Factors</a:t>
            </a:r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078699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Methods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0057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626" y="301625"/>
            <a:ext cx="3932237" cy="685800"/>
          </a:xfrm>
        </p:spPr>
        <p:txBody>
          <a:bodyPr/>
          <a:lstStyle/>
          <a:p>
            <a:r>
              <a:rPr lang="en-US" dirty="0" smtClean="0"/>
              <a:t>Samples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28626" y="1143000"/>
            <a:ext cx="3784146" cy="4180115"/>
          </a:xfrm>
        </p:spPr>
        <p:txBody>
          <a:bodyPr/>
          <a:lstStyle/>
          <a:p>
            <a:r>
              <a:rPr lang="en-US" dirty="0" smtClean="0"/>
              <a:t>Use of force data from 2015-2017 (n=138)</a:t>
            </a:r>
          </a:p>
          <a:p>
            <a:r>
              <a:rPr lang="en-US" dirty="0" smtClean="0"/>
              <a:t>Reports collected and filed for every incident on the use of force by the police officers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35174" y="0"/>
            <a:ext cx="592271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51900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Measures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71600"/>
            <a:ext cx="10515600" cy="5241471"/>
          </a:xfrm>
        </p:spPr>
        <p:txBody>
          <a:bodyPr>
            <a:normAutofit/>
          </a:bodyPr>
          <a:lstStyle/>
          <a:p>
            <a:r>
              <a:rPr lang="en-US" dirty="0" smtClean="0"/>
              <a:t>Use of force is an index measure that adds all all the reported force mechanisms used by the </a:t>
            </a:r>
            <a:r>
              <a:rPr lang="en-US" dirty="0" smtClean="0"/>
              <a:t>police</a:t>
            </a:r>
            <a:endParaRPr lang="en-US" dirty="0" smtClean="0"/>
          </a:p>
          <a:p>
            <a:r>
              <a:rPr lang="en-US" dirty="0" smtClean="0"/>
              <a:t>Dangerousness of suspect is a multiple items index measure that include demographic and suspect conditions and weapons during the encounter</a:t>
            </a:r>
          </a:p>
          <a:p>
            <a:r>
              <a:rPr lang="en-US" dirty="0" smtClean="0"/>
              <a:t>Environmental conditions are items that pertain to nature of calls, number of persons at the scene, the number of officers in the scene, and the shift </a:t>
            </a:r>
          </a:p>
        </p:txBody>
      </p:sp>
    </p:spTree>
    <p:extLst>
      <p:ext uri="{BB962C8B-B14F-4D97-AF65-F5344CB8AC3E}">
        <p14:creationId xmlns:p14="http://schemas.microsoft.com/office/powerpoint/2010/main" val="20610859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Findings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0245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192</TotalTime>
  <Words>501</Words>
  <Application>Microsoft Office PowerPoint</Application>
  <PresentationFormat>Widescreen</PresentationFormat>
  <Paragraphs>57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Calibri</vt:lpstr>
      <vt:lpstr>Calibri Light</vt:lpstr>
      <vt:lpstr>Office Theme</vt:lpstr>
      <vt:lpstr>THE USE OF FORCE AMONG POLICE OFFICERS  Revisiting the regulations of interactions by the police</vt:lpstr>
      <vt:lpstr>Background</vt:lpstr>
      <vt:lpstr>Approaches to Controlling the LE Use of Force</vt:lpstr>
      <vt:lpstr>Research Questions</vt:lpstr>
      <vt:lpstr>Hypotheses</vt:lpstr>
      <vt:lpstr>Methods</vt:lpstr>
      <vt:lpstr>Samples</vt:lpstr>
      <vt:lpstr>Measures</vt:lpstr>
      <vt:lpstr>Findings</vt:lpstr>
      <vt:lpstr>Descriptive Statistics Officer Use of Force</vt:lpstr>
      <vt:lpstr>Use of Force in Love Enforcement City, 2010-2016</vt:lpstr>
      <vt:lpstr>PowerPoint Presentation</vt:lpstr>
      <vt:lpstr>Descriptive Statistics Suspect/Subject Information</vt:lpstr>
      <vt:lpstr>PowerPoint Presentation</vt:lpstr>
      <vt:lpstr>Multiple Regression Model</vt:lpstr>
      <vt:lpstr>PowerPoint Presentation</vt:lpstr>
      <vt:lpstr>Discussion</vt:lpstr>
      <vt:lpstr>Conclusion &amp; Recommendation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USE OF FORCE AMONG POLICE OFFICERS  Revisiting the regulations of interactions by the police</dc:title>
  <dc:creator>Melchor de Guzman</dc:creator>
  <cp:lastModifiedBy>Melchor de Guzman</cp:lastModifiedBy>
  <cp:revision>16</cp:revision>
  <dcterms:created xsi:type="dcterms:W3CDTF">2018-10-08T21:31:54Z</dcterms:created>
  <dcterms:modified xsi:type="dcterms:W3CDTF">2019-02-07T02:50:57Z</dcterms:modified>
</cp:coreProperties>
</file>