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FFFFFF"/>
                </a:solidFill>
              </a:rPr>
              <a:t>Title Text</a:t>
            </a:r>
          </a:p>
        </p:txBody>
      </p:sp>
      <p:sp>
        <p:nvSpPr>
          <p:cNvPr id="9" name="Shape 9"/>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952500" y="762000"/>
            <a:ext cx="5334000" cy="4000500"/>
          </a:xfrm>
          <a:prstGeom prst="rect">
            <a:avLst/>
          </a:prstGeom>
        </p:spPr>
        <p:txBody>
          <a:bodyPr anchor="b"/>
          <a:lstStyle>
            <a:lvl1pPr>
              <a:defRPr sz="6000"/>
            </a:lvl1pPr>
          </a:lstStyle>
          <a:p>
            <a:pPr lvl="0">
              <a:defRPr sz="1800">
                <a:solidFill>
                  <a:srgbClr val="000000"/>
                </a:solidFill>
              </a:defRPr>
            </a:pPr>
            <a:r>
              <a:rPr sz="6000">
                <a:solidFill>
                  <a:srgbClr val="FFFFFF"/>
                </a:solidFill>
              </a:rPr>
              <a:t>Title Text</a:t>
            </a:r>
          </a:p>
        </p:txBody>
      </p:sp>
      <p:sp>
        <p:nvSpPr>
          <p:cNvPr id="14" name="Shape 14"/>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8000">
                <a:solidFill>
                  <a:srgbClr val="FFFFFF"/>
                </a:solidFill>
              </a:rPr>
              <a:t>Title Text</a:t>
            </a:r>
          </a:p>
        </p:txBody>
      </p:sp>
      <p:sp>
        <p:nvSpPr>
          <p:cNvPr id="22" name="Shape 22"/>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Body Level One</a:t>
            </a:r>
            <a:endParaRPr sz="2800">
              <a:solidFill>
                <a:srgbClr val="FFFFFF"/>
              </a:solidFill>
            </a:endParaRPr>
          </a:p>
          <a:p>
            <a:pPr lvl="1">
              <a:defRPr sz="1800">
                <a:solidFill>
                  <a:srgbClr val="000000"/>
                </a:solidFill>
              </a:defRPr>
            </a:pPr>
            <a:r>
              <a:rPr sz="2800">
                <a:solidFill>
                  <a:srgbClr val="FFFFFF"/>
                </a:solidFill>
              </a:rPr>
              <a:t>Body Level Two</a:t>
            </a:r>
            <a:endParaRPr sz="2800">
              <a:solidFill>
                <a:srgbClr val="FFFFFF"/>
              </a:solidFill>
            </a:endParaRPr>
          </a:p>
          <a:p>
            <a:pPr lvl="2">
              <a:defRPr sz="1800">
                <a:solidFill>
                  <a:srgbClr val="000000"/>
                </a:solidFill>
              </a:defRPr>
            </a:pPr>
            <a:r>
              <a:rPr sz="2800">
                <a:solidFill>
                  <a:srgbClr val="FFFFFF"/>
                </a:solidFill>
              </a:rPr>
              <a:t>Body Level Three</a:t>
            </a:r>
            <a:endParaRPr sz="2800">
              <a:solidFill>
                <a:srgbClr val="FFFFFF"/>
              </a:solidFill>
            </a:endParaRPr>
          </a:p>
          <a:p>
            <a:pPr lvl="3">
              <a:defRPr sz="1800">
                <a:solidFill>
                  <a:srgbClr val="000000"/>
                </a:solidFill>
              </a:defRPr>
            </a:pPr>
            <a:r>
              <a:rPr sz="2800">
                <a:solidFill>
                  <a:srgbClr val="FFFFFF"/>
                </a:solidFill>
              </a:rPr>
              <a:t>Body Level Four</a:t>
            </a:r>
            <a:endParaRPr sz="2800">
              <a:solidFill>
                <a:srgbClr val="FFFFFF"/>
              </a:solidFill>
            </a:endParaRPr>
          </a:p>
          <a:p>
            <a:pPr lvl="4">
              <a:defRPr sz="1800">
                <a:solidFill>
                  <a:srgbClr val="000000"/>
                </a:solidFill>
              </a:defRPr>
            </a:pPr>
            <a:r>
              <a:rPr sz="28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8000">
                <a:solidFill>
                  <a:srgbClr val="FFFFFF"/>
                </a:solidFill>
              </a:rPr>
              <a:t>Title Text</a:t>
            </a:r>
          </a:p>
        </p:txBody>
      </p:sp>
      <p:sp>
        <p:nvSpPr>
          <p:cNvPr id="3" name="Shape 3"/>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3800">
                <a:solidFill>
                  <a:srgbClr val="FFFFFF"/>
                </a:solidFill>
              </a:rPr>
              <a:t>Body Level One</a:t>
            </a:r>
            <a:endParaRPr sz="3800">
              <a:solidFill>
                <a:srgbClr val="FFFFFF"/>
              </a:solidFill>
            </a:endParaRPr>
          </a:p>
          <a:p>
            <a:pPr lvl="1">
              <a:defRPr sz="1800">
                <a:solidFill>
                  <a:srgbClr val="000000"/>
                </a:solidFill>
              </a:defRPr>
            </a:pPr>
            <a:r>
              <a:rPr sz="3800">
                <a:solidFill>
                  <a:srgbClr val="FFFFFF"/>
                </a:solidFill>
              </a:rPr>
              <a:t>Body Level Two</a:t>
            </a:r>
            <a:endParaRPr sz="3800">
              <a:solidFill>
                <a:srgbClr val="FFFFFF"/>
              </a:solidFill>
            </a:endParaRPr>
          </a:p>
          <a:p>
            <a:pPr lvl="2">
              <a:defRPr sz="1800">
                <a:solidFill>
                  <a:srgbClr val="000000"/>
                </a:solidFill>
              </a:defRPr>
            </a:pPr>
            <a:r>
              <a:rPr sz="3800">
                <a:solidFill>
                  <a:srgbClr val="FFFFFF"/>
                </a:solidFill>
              </a:rPr>
              <a:t>Body Level Three</a:t>
            </a:r>
            <a:endParaRPr sz="3800">
              <a:solidFill>
                <a:srgbClr val="FFFFFF"/>
              </a:solidFill>
            </a:endParaRPr>
          </a:p>
          <a:p>
            <a:pPr lvl="3">
              <a:defRPr sz="1800">
                <a:solidFill>
                  <a:srgbClr val="000000"/>
                </a:solidFill>
              </a:defRPr>
            </a:pPr>
            <a:r>
              <a:rPr sz="3800">
                <a:solidFill>
                  <a:srgbClr val="FFFFFF"/>
                </a:solidFill>
              </a:rPr>
              <a:t>Body Level Four</a:t>
            </a:r>
            <a:endParaRPr sz="3800">
              <a:solidFill>
                <a:srgbClr val="FFFFFF"/>
              </a:solidFill>
            </a:endParaRPr>
          </a:p>
          <a:p>
            <a:pPr lvl="4">
              <a:defRPr sz="1800">
                <a:solidFill>
                  <a:srgbClr val="000000"/>
                </a:solidFill>
              </a:defRPr>
            </a:pPr>
            <a:r>
              <a:rPr sz="38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spd="med" advClick="1"/>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defTabSz="584200">
        <a:spcBef>
          <a:spcPts val="4200"/>
        </a:spcBef>
        <a:buSzPct val="75000"/>
        <a:buChar char="•"/>
        <a:defRPr sz="3800">
          <a:solidFill>
            <a:srgbClr val="FFFFFF"/>
          </a:solidFill>
          <a:latin typeface="+mn-lt"/>
          <a:ea typeface="+mn-ea"/>
          <a:cs typeface="+mn-cs"/>
          <a:sym typeface="Helvetica Light"/>
        </a:defRPr>
      </a:lvl1pPr>
      <a:lvl2pPr marL="914400" indent="-457200" defTabSz="584200">
        <a:spcBef>
          <a:spcPts val="4200"/>
        </a:spcBef>
        <a:buSzPct val="75000"/>
        <a:buChar char="•"/>
        <a:defRPr sz="3800">
          <a:solidFill>
            <a:srgbClr val="FFFFFF"/>
          </a:solidFill>
          <a:latin typeface="+mn-lt"/>
          <a:ea typeface="+mn-ea"/>
          <a:cs typeface="+mn-cs"/>
          <a:sym typeface="Helvetica Light"/>
        </a:defRPr>
      </a:lvl2pPr>
      <a:lvl3pPr marL="1371600" indent="-457200" defTabSz="584200">
        <a:spcBef>
          <a:spcPts val="4200"/>
        </a:spcBef>
        <a:buSzPct val="75000"/>
        <a:buChar char="•"/>
        <a:defRPr sz="3800">
          <a:solidFill>
            <a:srgbClr val="FFFFFF"/>
          </a:solidFill>
          <a:latin typeface="+mn-lt"/>
          <a:ea typeface="+mn-ea"/>
          <a:cs typeface="+mn-cs"/>
          <a:sym typeface="Helvetica Light"/>
        </a:defRPr>
      </a:lvl3pPr>
      <a:lvl4pPr marL="1828800" indent="-457200" defTabSz="584200">
        <a:spcBef>
          <a:spcPts val="4200"/>
        </a:spcBef>
        <a:buSzPct val="75000"/>
        <a:buChar char="•"/>
        <a:defRPr sz="3800">
          <a:solidFill>
            <a:srgbClr val="FFFFFF"/>
          </a:solidFill>
          <a:latin typeface="+mn-lt"/>
          <a:ea typeface="+mn-ea"/>
          <a:cs typeface="+mn-cs"/>
          <a:sym typeface="Helvetica Light"/>
        </a:defRPr>
      </a:lvl4pPr>
      <a:lvl5pPr marL="2286000" indent="-457200" defTabSz="584200">
        <a:spcBef>
          <a:spcPts val="4200"/>
        </a:spcBef>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1270000" y="2197100"/>
            <a:ext cx="10464800" cy="3302000"/>
          </a:xfrm>
          <a:prstGeom prst="rect">
            <a:avLst/>
          </a:prstGeom>
        </p:spPr>
        <p:txBody>
          <a:bodyPr/>
          <a:lstStyle/>
          <a:p>
            <a:pPr lvl="0">
              <a:defRPr sz="1800">
                <a:solidFill>
                  <a:srgbClr val="000000"/>
                </a:solidFill>
              </a:defRPr>
            </a:pPr>
            <a:r>
              <a:rPr sz="8000">
                <a:solidFill>
                  <a:srgbClr val="FFFFFF"/>
                </a:solidFill>
              </a:rPr>
              <a:t>What Happens After Jardines?</a:t>
            </a:r>
          </a:p>
        </p:txBody>
      </p:sp>
      <p:sp>
        <p:nvSpPr>
          <p:cNvPr id="33" name="Shape 33"/>
          <p:cNvSpPr/>
          <p:nvPr>
            <p:ph type="body" idx="1"/>
          </p:nvPr>
        </p:nvSpPr>
        <p:spPr>
          <a:xfrm>
            <a:off x="1270000" y="6019800"/>
            <a:ext cx="10464800" cy="1130300"/>
          </a:xfrm>
          <a:prstGeom prst="rect">
            <a:avLst/>
          </a:prstGeom>
        </p:spPr>
        <p:txBody>
          <a:bodyPr/>
          <a:lstStyle/>
          <a:p>
            <a:pPr lvl="0">
              <a:defRPr sz="1800">
                <a:solidFill>
                  <a:srgbClr val="000000"/>
                </a:solidFill>
              </a:defRPr>
            </a:pPr>
            <a:r>
              <a:rPr sz="3200">
                <a:solidFill>
                  <a:srgbClr val="FFFFFF"/>
                </a:solidFill>
              </a:rPr>
              <a:t>Abby Stout</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58"/>
          <p:cNvSpPr/>
          <p:nvPr>
            <p:ph type="title"/>
          </p:nvPr>
        </p:nvSpPr>
        <p:spPr>
          <a:xfrm>
            <a:off x="1270000" y="1155700"/>
            <a:ext cx="10464800" cy="3302000"/>
          </a:xfrm>
          <a:prstGeom prst="rect">
            <a:avLst/>
          </a:prstGeom>
        </p:spPr>
        <p:txBody>
          <a:bodyPr/>
          <a:lstStyle/>
          <a:p>
            <a:pPr lvl="0">
              <a:defRPr sz="1800">
                <a:solidFill>
                  <a:srgbClr val="000000"/>
                </a:solidFill>
              </a:defRPr>
            </a:pPr>
            <a:r>
              <a:rPr sz="8000">
                <a:solidFill>
                  <a:srgbClr val="FFFFFF"/>
                </a:solidFill>
              </a:rPr>
              <a:t>Implications</a:t>
            </a:r>
            <a:endParaRPr sz="8000">
              <a:solidFill>
                <a:srgbClr val="FFFFFF"/>
              </a:solidFill>
            </a:endParaRPr>
          </a:p>
          <a:p>
            <a:pPr lvl="0">
              <a:defRPr sz="1800">
                <a:solidFill>
                  <a:srgbClr val="000000"/>
                </a:solidFill>
              </a:defRPr>
            </a:pPr>
            <a:r>
              <a:rPr sz="7000">
                <a:solidFill>
                  <a:srgbClr val="FFFFFF"/>
                </a:solidFill>
              </a:rPr>
              <a:t>[for policing]</a:t>
            </a:r>
          </a:p>
        </p:txBody>
      </p:sp>
      <p:sp>
        <p:nvSpPr>
          <p:cNvPr id="59" name="Shape 59"/>
          <p:cNvSpPr/>
          <p:nvPr>
            <p:ph type="body" idx="1"/>
          </p:nvPr>
        </p:nvSpPr>
        <p:spPr>
          <a:xfrm>
            <a:off x="1270000" y="5029200"/>
            <a:ext cx="10464800" cy="4028083"/>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Significant implications about procedure and use of dogs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Important that law enforcement has a clear idea of curtilage and what is or is not allowed in certain spaces</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Changes what is acceptable for probable cause (changes methods of policing for getting warrants)</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1181100" y="127000"/>
            <a:ext cx="10464800" cy="3302000"/>
          </a:xfrm>
          <a:prstGeom prst="rect">
            <a:avLst/>
          </a:prstGeom>
        </p:spPr>
        <p:txBody>
          <a:bodyPr/>
          <a:lstStyle/>
          <a:p>
            <a:pPr lvl="0">
              <a:defRPr sz="1800">
                <a:solidFill>
                  <a:srgbClr val="000000"/>
                </a:solidFill>
              </a:defRPr>
            </a:pPr>
            <a:r>
              <a:rPr sz="8000">
                <a:solidFill>
                  <a:srgbClr val="FFFFFF"/>
                </a:solidFill>
              </a:rPr>
              <a:t>Conclusion</a:t>
            </a:r>
          </a:p>
        </p:txBody>
      </p:sp>
      <p:sp>
        <p:nvSpPr>
          <p:cNvPr id="62" name="Shape 62"/>
          <p:cNvSpPr/>
          <p:nvPr>
            <p:ph type="body" idx="1"/>
          </p:nvPr>
        </p:nvSpPr>
        <p:spPr>
          <a:xfrm>
            <a:off x="1270000" y="3991669"/>
            <a:ext cx="10464800" cy="4209803"/>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Landmark Case</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Overturns Precedent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Major Implications - Opens up the door</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Much still left to be seen</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647700" y="2007741"/>
            <a:ext cx="10464800" cy="1256159"/>
          </a:xfrm>
          <a:prstGeom prst="rect">
            <a:avLst/>
          </a:prstGeom>
        </p:spPr>
        <p:txBody>
          <a:bodyPr/>
          <a:lstStyle>
            <a:lvl1pPr defTabSz="554990">
              <a:defRPr sz="7600"/>
            </a:lvl1pPr>
          </a:lstStyle>
          <a:p>
            <a:pPr lvl="0">
              <a:defRPr sz="1800">
                <a:solidFill>
                  <a:srgbClr val="000000"/>
                </a:solidFill>
              </a:defRPr>
            </a:pPr>
            <a:r>
              <a:rPr sz="7600">
                <a:solidFill>
                  <a:srgbClr val="FFFFFF"/>
                </a:solidFill>
              </a:rPr>
              <a:t>References</a:t>
            </a:r>
          </a:p>
        </p:txBody>
      </p:sp>
      <p:sp>
        <p:nvSpPr>
          <p:cNvPr id="65" name="Shape 65"/>
          <p:cNvSpPr/>
          <p:nvPr>
            <p:ph type="body" idx="1"/>
          </p:nvPr>
        </p:nvSpPr>
        <p:spPr>
          <a:xfrm>
            <a:off x="508000" y="3429000"/>
            <a:ext cx="10464800" cy="584449"/>
          </a:xfrm>
          <a:prstGeom prst="rect">
            <a:avLst/>
          </a:prstGeom>
        </p:spPr>
        <p:txBody>
          <a:bodyPr/>
          <a:lstStyle>
            <a:lvl1pPr defTabSz="508254">
              <a:defRPr sz="2784"/>
            </a:lvl1pPr>
          </a:lstStyle>
          <a:p>
            <a:pPr lvl="0">
              <a:defRPr sz="1800">
                <a:solidFill>
                  <a:srgbClr val="000000"/>
                </a:solidFill>
              </a:defRPr>
            </a:pPr>
            <a:r>
              <a:rPr sz="2784">
                <a:solidFill>
                  <a:srgbClr val="FFFFFF"/>
                </a:solidFill>
              </a:rPr>
              <a:t>Florida v. Jardines. 569. U.S. Supreme Court. 26 Mar. 2013. Print.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body" idx="1"/>
          </p:nvPr>
        </p:nvSpPr>
        <p:spPr>
          <a:xfrm>
            <a:off x="1270000" y="2311400"/>
            <a:ext cx="10464800" cy="5614442"/>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Fourth Amendement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Facts of Jardines</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Majority Opinion</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Minority Opinion</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Interpretation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Implication</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Conclusion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ph type="title"/>
          </p:nvPr>
        </p:nvSpPr>
        <p:spPr>
          <a:xfrm>
            <a:off x="3632200" y="3949700"/>
            <a:ext cx="10464800" cy="3302000"/>
          </a:xfrm>
          <a:prstGeom prst="rect">
            <a:avLst/>
          </a:prstGeom>
        </p:spPr>
        <p:txBody>
          <a:bodyPr/>
          <a:lstStyle>
            <a:lvl1pPr>
              <a:defRPr sz="3200"/>
            </a:lvl1pPr>
          </a:lstStyle>
          <a:p>
            <a:pPr lvl="0">
              <a:defRPr sz="1800">
                <a:solidFill>
                  <a:srgbClr val="000000"/>
                </a:solidFill>
              </a:defRPr>
            </a:pPr>
            <a:r>
              <a:rPr sz="3200">
                <a:solidFill>
                  <a:srgbClr val="FFFFFF"/>
                </a:solidFill>
              </a:rPr>
              <a:t>- Amendment IV</a:t>
            </a:r>
            <a:endParaRPr sz="3200">
              <a:solidFill>
                <a:srgbClr val="FFFFFF"/>
              </a:solidFill>
            </a:endParaRPr>
          </a:p>
        </p:txBody>
      </p:sp>
      <p:sp>
        <p:nvSpPr>
          <p:cNvPr id="38" name="Shape 38"/>
          <p:cNvSpPr/>
          <p:nvPr>
            <p:ph type="body" idx="1"/>
          </p:nvPr>
        </p:nvSpPr>
        <p:spPr>
          <a:xfrm>
            <a:off x="1270000" y="1746250"/>
            <a:ext cx="10464800" cy="3997127"/>
          </a:xfrm>
          <a:prstGeom prst="rect">
            <a:avLst/>
          </a:prstGeom>
        </p:spPr>
        <p:txBody>
          <a:bodyPr/>
          <a:lstStyle/>
          <a:p>
            <a:pPr lvl="0" defTabSz="560831">
              <a:defRPr sz="1800">
                <a:solidFill>
                  <a:srgbClr val="000000"/>
                </a:solidFill>
              </a:defRPr>
            </a:pPr>
            <a:endParaRPr sz="3072">
              <a:solidFill>
                <a:srgbClr val="FFFFFF"/>
              </a:solidFill>
            </a:endParaRPr>
          </a:p>
          <a:p>
            <a:pPr lvl="0" defTabSz="560831">
              <a:defRPr sz="1800">
                <a:solidFill>
                  <a:srgbClr val="000000"/>
                </a:solidFill>
              </a:defRPr>
            </a:pPr>
            <a:endParaRPr sz="3072">
              <a:solidFill>
                <a:srgbClr val="FFFFFF"/>
              </a:solidFill>
            </a:endParaRPr>
          </a:p>
          <a:p>
            <a:pPr lvl="0" defTabSz="560831">
              <a:defRPr sz="1800">
                <a:solidFill>
                  <a:srgbClr val="000000"/>
                </a:solidFill>
              </a:defRPr>
            </a:pPr>
            <a:r>
              <a:rPr sz="3072">
                <a:solidFill>
                  <a:srgbClr val="FFFFFF"/>
                </a:solidFill>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xfrm>
            <a:off x="1270000" y="1549400"/>
            <a:ext cx="10464800" cy="1340198"/>
          </a:xfrm>
          <a:prstGeom prst="rect">
            <a:avLst/>
          </a:prstGeom>
        </p:spPr>
        <p:txBody>
          <a:bodyPr/>
          <a:lstStyle>
            <a:lvl1pPr defTabSz="525779">
              <a:defRPr sz="7200"/>
            </a:lvl1pPr>
          </a:lstStyle>
          <a:p>
            <a:pPr lvl="0">
              <a:defRPr sz="1800">
                <a:solidFill>
                  <a:srgbClr val="000000"/>
                </a:solidFill>
              </a:defRPr>
            </a:pPr>
            <a:r>
              <a:rPr sz="7200">
                <a:solidFill>
                  <a:srgbClr val="FFFFFF"/>
                </a:solidFill>
              </a:rPr>
              <a:t>Florida v. Jardines (2013)</a:t>
            </a:r>
          </a:p>
        </p:txBody>
      </p:sp>
      <p:sp>
        <p:nvSpPr>
          <p:cNvPr id="41" name="Shape 41"/>
          <p:cNvSpPr/>
          <p:nvPr>
            <p:ph type="body" idx="1"/>
          </p:nvPr>
        </p:nvSpPr>
        <p:spPr>
          <a:xfrm>
            <a:off x="1155700" y="3090912"/>
            <a:ext cx="10464800" cy="6455123"/>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Unverified “crime stoppers” tip (received 11/03/06) led police to home of Jardines (on 12/06/06)</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Dog handler and dog approached front door of home</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Dog signaled that it detected scent of narcotics and detective</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Police then got a warrant </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Searched house and seized marijuana </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Charged and arrested Jardines</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Trial Court ruled to suppress evidence seized in home —&gt; State Appellate Court reversed —&gt; Florida Supreme Court reversed —&gt; US Supreme Court ruled 5-4 to uphold Florida Supreme Court decision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ph type="title"/>
          </p:nvPr>
        </p:nvSpPr>
        <p:spPr>
          <a:xfrm>
            <a:off x="622300" y="-609600"/>
            <a:ext cx="10464800" cy="3302000"/>
          </a:xfrm>
          <a:prstGeom prst="rect">
            <a:avLst/>
          </a:prstGeom>
        </p:spPr>
        <p:txBody>
          <a:bodyPr/>
          <a:lstStyle/>
          <a:p>
            <a:pPr lvl="0">
              <a:defRPr sz="1800">
                <a:solidFill>
                  <a:srgbClr val="000000"/>
                </a:solidFill>
              </a:defRPr>
            </a:pPr>
            <a:r>
              <a:rPr sz="8000">
                <a:solidFill>
                  <a:srgbClr val="FFFFFF"/>
                </a:solidFill>
              </a:rPr>
              <a:t>Majority Opinion</a:t>
            </a:r>
          </a:p>
        </p:txBody>
      </p:sp>
      <p:sp>
        <p:nvSpPr>
          <p:cNvPr id="44" name="Shape 44"/>
          <p:cNvSpPr/>
          <p:nvPr>
            <p:ph type="body" idx="1"/>
          </p:nvPr>
        </p:nvSpPr>
        <p:spPr>
          <a:xfrm>
            <a:off x="889000" y="2907382"/>
            <a:ext cx="10464800" cy="6623100"/>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Written by Scalia</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Front porch is a part of home itself for 4th amendment purposes</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Police cannot go beyond scope of what would be an ordinary citizen’s invitation</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need broader license than general public has</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Granted cert limited to question of whether the officers’ behavior was a search within the meaning of the Fourth Amendment </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Determination: Officers gathered information by entering an area to engage in conduct not explicitly or implicitly permitted by the homeowner (dog sniff)</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787400" y="152400"/>
            <a:ext cx="10464800" cy="3302000"/>
          </a:xfrm>
          <a:prstGeom prst="rect">
            <a:avLst/>
          </a:prstGeom>
        </p:spPr>
        <p:txBody>
          <a:bodyPr/>
          <a:lstStyle/>
          <a:p>
            <a:pPr lvl="0">
              <a:defRPr sz="1800">
                <a:solidFill>
                  <a:srgbClr val="000000"/>
                </a:solidFill>
              </a:defRPr>
            </a:pPr>
            <a:r>
              <a:rPr sz="8000">
                <a:solidFill>
                  <a:srgbClr val="FFFFFF"/>
                </a:solidFill>
              </a:rPr>
              <a:t>Concurring Opinion</a:t>
            </a:r>
          </a:p>
        </p:txBody>
      </p:sp>
      <p:sp>
        <p:nvSpPr>
          <p:cNvPr id="47" name="Shape 47"/>
          <p:cNvSpPr/>
          <p:nvPr>
            <p:ph type="body" idx="1"/>
          </p:nvPr>
        </p:nvSpPr>
        <p:spPr>
          <a:xfrm>
            <a:off x="901700" y="4254500"/>
            <a:ext cx="10464800" cy="5659884"/>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Written by Kagan (Ginsburg and Sotomayor also concurred)</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Privacy issue in addition to property issue </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Stated people have heightened expectation of privacy in and immediately surrounding homes</a:t>
            </a:r>
            <a:endParaRPr sz="3200">
              <a:solidFill>
                <a:srgbClr val="FFFFFF"/>
              </a:solidFill>
            </a:endParaRPr>
          </a:p>
          <a:p>
            <a:pPr lvl="1" marL="842210" indent="-385010" algn="l">
              <a:buSzPct val="75000"/>
              <a:buChar char="•"/>
              <a:defRPr sz="1800">
                <a:solidFill>
                  <a:srgbClr val="000000"/>
                </a:solidFill>
              </a:defRPr>
            </a:pPr>
            <a:r>
              <a:rPr sz="3200">
                <a:solidFill>
                  <a:srgbClr val="FFFFFF"/>
                </a:solidFill>
              </a:rPr>
              <a:t>Police used device (drug-sniffing dog) not in public use</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1270000" y="-25400"/>
            <a:ext cx="10464800" cy="3302000"/>
          </a:xfrm>
          <a:prstGeom prst="rect">
            <a:avLst/>
          </a:prstGeom>
        </p:spPr>
        <p:txBody>
          <a:bodyPr/>
          <a:lstStyle/>
          <a:p>
            <a:pPr lvl="0">
              <a:defRPr sz="1800">
                <a:solidFill>
                  <a:srgbClr val="000000"/>
                </a:solidFill>
              </a:defRPr>
            </a:pPr>
            <a:r>
              <a:rPr sz="8000">
                <a:solidFill>
                  <a:srgbClr val="FFFFFF"/>
                </a:solidFill>
              </a:rPr>
              <a:t>Minority Opinion </a:t>
            </a:r>
          </a:p>
        </p:txBody>
      </p:sp>
      <p:sp>
        <p:nvSpPr>
          <p:cNvPr id="50" name="Shape 50"/>
          <p:cNvSpPr/>
          <p:nvPr>
            <p:ph type="body" idx="1"/>
          </p:nvPr>
        </p:nvSpPr>
        <p:spPr>
          <a:xfrm>
            <a:off x="1270000" y="3594100"/>
            <a:ext cx="10464800" cy="5900192"/>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Written by Alito (Roberts, Kennedy, Breyer also dissented)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Stated majority’s interpretation was not based on precedent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Officers followed correct protocol at door (“knock and talk”), thus there is nothing wrong with their procedure</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Plain smell - one of the detectives also smelled marijuana (sensitivity to smell should be a non-issue because smells are available to public)</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889000" y="1041400"/>
            <a:ext cx="10464800" cy="2343994"/>
          </a:xfrm>
          <a:prstGeom prst="rect">
            <a:avLst/>
          </a:prstGeom>
        </p:spPr>
        <p:txBody>
          <a:bodyPr/>
          <a:lstStyle>
            <a:lvl1pPr defTabSz="560831">
              <a:defRPr sz="7679"/>
            </a:lvl1pPr>
          </a:lstStyle>
          <a:p>
            <a:pPr lvl="0">
              <a:defRPr sz="1800">
                <a:solidFill>
                  <a:srgbClr val="000000"/>
                </a:solidFill>
              </a:defRPr>
            </a:pPr>
            <a:r>
              <a:rPr sz="7679">
                <a:solidFill>
                  <a:srgbClr val="FFFFFF"/>
                </a:solidFill>
              </a:rPr>
              <a:t>Argument Interpretation</a:t>
            </a:r>
          </a:p>
        </p:txBody>
      </p:sp>
      <p:sp>
        <p:nvSpPr>
          <p:cNvPr id="53" name="Shape 53"/>
          <p:cNvSpPr/>
          <p:nvPr>
            <p:ph type="body" idx="1"/>
          </p:nvPr>
        </p:nvSpPr>
        <p:spPr>
          <a:xfrm>
            <a:off x="889000" y="3759200"/>
            <a:ext cx="10464800" cy="5657850"/>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Narrow vs broad view</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Privacy: </a:t>
            </a:r>
            <a:r>
              <a:rPr i="1" sz="3200">
                <a:solidFill>
                  <a:srgbClr val="FFFFFF"/>
                </a:solidFill>
              </a:rPr>
              <a:t>Katz v. United States</a:t>
            </a:r>
            <a:r>
              <a:rPr sz="3200">
                <a:solidFill>
                  <a:srgbClr val="FFFFFF"/>
                </a:solidFill>
              </a:rPr>
              <a:t> - reasonable expectation of privacy test</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Objective purpose test of officer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Government use of device: </a:t>
            </a:r>
            <a:r>
              <a:rPr i="1" sz="3200">
                <a:solidFill>
                  <a:srgbClr val="FFFFFF"/>
                </a:solidFill>
              </a:rPr>
              <a:t>Kyllo v. United States</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1409700" y="1701800"/>
            <a:ext cx="10464800" cy="1848942"/>
          </a:xfrm>
          <a:prstGeom prst="rect">
            <a:avLst/>
          </a:prstGeom>
        </p:spPr>
        <p:txBody>
          <a:bodyPr/>
          <a:lstStyle/>
          <a:p>
            <a:pPr lvl="0" defTabSz="420624">
              <a:defRPr sz="1800">
                <a:solidFill>
                  <a:srgbClr val="000000"/>
                </a:solidFill>
              </a:defRPr>
            </a:pPr>
            <a:r>
              <a:rPr sz="5760">
                <a:solidFill>
                  <a:srgbClr val="FFFFFF"/>
                </a:solidFill>
              </a:rPr>
              <a:t>What does this mean?</a:t>
            </a:r>
            <a:br>
              <a:rPr sz="5760">
                <a:solidFill>
                  <a:srgbClr val="FFFFFF"/>
                </a:solidFill>
              </a:rPr>
            </a:br>
            <a:r>
              <a:rPr sz="5760">
                <a:solidFill>
                  <a:srgbClr val="FFFFFF"/>
                </a:solidFill>
              </a:rPr>
              <a:t>Implications</a:t>
            </a:r>
          </a:p>
        </p:txBody>
      </p:sp>
      <p:sp>
        <p:nvSpPr>
          <p:cNvPr id="56" name="Shape 56"/>
          <p:cNvSpPr/>
          <p:nvPr>
            <p:ph type="body" idx="1"/>
          </p:nvPr>
        </p:nvSpPr>
        <p:spPr>
          <a:xfrm>
            <a:off x="1270000" y="4336950"/>
            <a:ext cx="10464800" cy="5464920"/>
          </a:xfrm>
          <a:prstGeom prst="rect">
            <a:avLst/>
          </a:prstGeom>
        </p:spPr>
        <p:txBody>
          <a:bodyPr/>
          <a:lstStyle/>
          <a:p>
            <a:pPr lvl="0" marL="385010" indent="-385010" algn="l">
              <a:buSzPct val="75000"/>
              <a:buChar char="•"/>
              <a:defRPr sz="1800">
                <a:solidFill>
                  <a:srgbClr val="000000"/>
                </a:solidFill>
              </a:defRPr>
            </a:pPr>
            <a:r>
              <a:rPr sz="3200">
                <a:solidFill>
                  <a:srgbClr val="FFFFFF"/>
                </a:solidFill>
              </a:rPr>
              <a:t>Fourth amendment rights expand</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Curtilage principle is upheld and reaffirmed </a:t>
            </a:r>
            <a:endParaRPr sz="3200">
              <a:solidFill>
                <a:srgbClr val="FFFFFF"/>
              </a:solidFill>
            </a:endParaRPr>
          </a:p>
          <a:p>
            <a:pPr lvl="0" marL="385010" indent="-385010" algn="l">
              <a:buSzPct val="75000"/>
              <a:buChar char="•"/>
              <a:defRPr sz="1800">
                <a:solidFill>
                  <a:srgbClr val="000000"/>
                </a:solidFill>
              </a:defRPr>
            </a:pPr>
            <a:r>
              <a:rPr sz="3200">
                <a:solidFill>
                  <a:srgbClr val="FFFFFF"/>
                </a:solidFill>
              </a:rPr>
              <a:t>Dog sniff around house is considered search and is not permissible</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8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