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69" r:id="rId4"/>
    <p:sldId id="259" r:id="rId5"/>
    <p:sldId id="275" r:id="rId6"/>
    <p:sldId id="276" r:id="rId7"/>
    <p:sldId id="277" r:id="rId8"/>
    <p:sldId id="278" r:id="rId9"/>
    <p:sldId id="279" r:id="rId10"/>
    <p:sldId id="280" r:id="rId11"/>
    <p:sldId id="274" r:id="rId12"/>
    <p:sldId id="281" r:id="rId13"/>
    <p:sldId id="282" r:id="rId14"/>
    <p:sldId id="285" r:id="rId15"/>
    <p:sldId id="283" r:id="rId16"/>
    <p:sldId id="287" r:id="rId17"/>
    <p:sldId id="284" r:id="rId18"/>
    <p:sldId id="288" r:id="rId19"/>
    <p:sldId id="264" r:id="rId20"/>
    <p:sldId id="290" r:id="rId21"/>
    <p:sldId id="291" r:id="rId22"/>
    <p:sldId id="29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61950" y="295275"/>
            <a:ext cx="8382000" cy="70485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algn="ct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361950" y="1057275"/>
            <a:ext cx="8382000" cy="45720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marL="0" indent="0" algn="ctr">
              <a:buFontTx/>
              <a:buNone/>
              <a:defRPr sz="2800"/>
            </a:lvl1pPr>
          </a:lstStyle>
          <a:p>
            <a:pPr lvl="0"/>
            <a:r>
              <a:rPr lang="en-US" alt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0435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22238"/>
            <a:ext cx="2152650" cy="56530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22238"/>
            <a:ext cx="6305550" cy="56530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6226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31526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76413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05000"/>
            <a:ext cx="3581400" cy="3870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581400" cy="3870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0912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3117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9225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377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50831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62447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22238"/>
            <a:ext cx="86106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066800" y="1905000"/>
            <a:ext cx="7315200" cy="387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itchFamily="34" charset="0"/>
        </a:defRPr>
      </a:lvl2pPr>
      <a:lvl3pPr algn="l" rtl="0" eaLnBrk="1" fontAlgn="base" hangingPunct="1">
        <a:spcBef>
          <a:spcPct val="0"/>
        </a:spcBef>
        <a:spcAft>
          <a:spcPct val="0"/>
        </a:spcAft>
        <a:defRPr sz="4400">
          <a:solidFill>
            <a:schemeClr val="bg1"/>
          </a:solidFill>
          <a:latin typeface="Microsoft Sans Serif" pitchFamily="34" charset="0"/>
        </a:defRPr>
      </a:lvl3pPr>
      <a:lvl4pPr algn="l" rtl="0" eaLnBrk="1" fontAlgn="base" hangingPunct="1">
        <a:spcBef>
          <a:spcPct val="0"/>
        </a:spcBef>
        <a:spcAft>
          <a:spcPct val="0"/>
        </a:spcAft>
        <a:defRPr sz="4400">
          <a:solidFill>
            <a:schemeClr val="bg1"/>
          </a:solidFill>
          <a:latin typeface="Microsoft Sans Serif" pitchFamily="34" charset="0"/>
        </a:defRPr>
      </a:lvl4pPr>
      <a:lvl5pPr algn="l" rtl="0" eaLnBrk="1" fontAlgn="base" hangingPunct="1">
        <a:spcBef>
          <a:spcPct val="0"/>
        </a:spcBef>
        <a:spcAft>
          <a:spcPct val="0"/>
        </a:spcAft>
        <a:defRPr sz="4400">
          <a:solidFill>
            <a:schemeClr val="bg1"/>
          </a:solidFill>
          <a:latin typeface="Microsoft Sans Serif" pitchFamily="34" charset="0"/>
        </a:defRPr>
      </a:lvl5pPr>
      <a:lvl6pPr marL="457200" algn="l" rtl="0" eaLnBrk="1" fontAlgn="base" hangingPunct="1">
        <a:spcBef>
          <a:spcPct val="0"/>
        </a:spcBef>
        <a:spcAft>
          <a:spcPct val="0"/>
        </a:spcAft>
        <a:defRPr sz="4400">
          <a:solidFill>
            <a:schemeClr val="bg1"/>
          </a:solidFill>
          <a:latin typeface="Microsoft Sans Serif" pitchFamily="34" charset="0"/>
        </a:defRPr>
      </a:lvl6pPr>
      <a:lvl7pPr marL="914400" algn="l" rtl="0" eaLnBrk="1" fontAlgn="base" hangingPunct="1">
        <a:spcBef>
          <a:spcPct val="0"/>
        </a:spcBef>
        <a:spcAft>
          <a:spcPct val="0"/>
        </a:spcAft>
        <a:defRPr sz="4400">
          <a:solidFill>
            <a:schemeClr val="bg1"/>
          </a:solidFill>
          <a:latin typeface="Microsoft Sans Serif" pitchFamily="34" charset="0"/>
        </a:defRPr>
      </a:lvl7pPr>
      <a:lvl8pPr marL="1371600" algn="l" rtl="0" eaLnBrk="1" fontAlgn="base" hangingPunct="1">
        <a:spcBef>
          <a:spcPct val="0"/>
        </a:spcBef>
        <a:spcAft>
          <a:spcPct val="0"/>
        </a:spcAft>
        <a:defRPr sz="4400">
          <a:solidFill>
            <a:schemeClr val="bg1"/>
          </a:solidFill>
          <a:latin typeface="Microsoft Sans Serif" pitchFamily="34" charset="0"/>
        </a:defRPr>
      </a:lvl8pPr>
      <a:lvl9pPr marL="1828800" algn="l" rtl="0" eaLnBrk="1" fontAlgn="base" hangingPunct="1">
        <a:spcBef>
          <a:spcPct val="0"/>
        </a:spcBef>
        <a:spcAft>
          <a:spcPct val="0"/>
        </a:spcAft>
        <a:defRPr sz="4400">
          <a:solidFill>
            <a:schemeClr val="bg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828800"/>
          </a:xfrm>
        </p:spPr>
        <p:txBody>
          <a:bodyPr>
            <a:normAutofit fontScale="90000"/>
          </a:bodyPr>
          <a:lstStyle/>
          <a:p>
            <a:r>
              <a:rPr lang="en-US" dirty="0" smtClean="0">
                <a:solidFill>
                  <a:schemeClr val="bg2"/>
                </a:solidFill>
              </a:rPr>
              <a:t>United States Supreme Court</a:t>
            </a:r>
            <a:br>
              <a:rPr lang="en-US" dirty="0" smtClean="0">
                <a:solidFill>
                  <a:schemeClr val="bg2"/>
                </a:solidFill>
              </a:rPr>
            </a:br>
            <a:r>
              <a:rPr lang="en-US" dirty="0" smtClean="0">
                <a:solidFill>
                  <a:schemeClr val="bg2"/>
                </a:solidFill>
              </a:rPr>
              <a:t>Criminal &amp; Immigration Law Decisions of the 2015-2016 Term</a:t>
            </a:r>
            <a:endParaRPr lang="en-US" dirty="0">
              <a:solidFill>
                <a:schemeClr val="bg2"/>
              </a:solidFill>
            </a:endParaRPr>
          </a:p>
        </p:txBody>
      </p:sp>
      <p:sp>
        <p:nvSpPr>
          <p:cNvPr id="3" name="Subtitle 2"/>
          <p:cNvSpPr>
            <a:spLocks noGrp="1"/>
          </p:cNvSpPr>
          <p:nvPr>
            <p:ph type="subTitle" idx="1"/>
          </p:nvPr>
        </p:nvSpPr>
        <p:spPr>
          <a:xfrm>
            <a:off x="1371600" y="5029200"/>
            <a:ext cx="6400800" cy="1752600"/>
          </a:xfrm>
        </p:spPr>
        <p:txBody>
          <a:bodyPr>
            <a:noAutofit/>
          </a:bodyPr>
          <a:lstStyle/>
          <a:p>
            <a:r>
              <a:rPr lang="en-US" sz="1800" b="1" dirty="0" smtClean="0">
                <a:solidFill>
                  <a:schemeClr val="bg2"/>
                </a:solidFill>
              </a:rPr>
              <a:t>Peter W. Fenton, J.D.</a:t>
            </a:r>
            <a:br>
              <a:rPr lang="en-US" sz="1800" b="1" dirty="0" smtClean="0">
                <a:solidFill>
                  <a:schemeClr val="bg2"/>
                </a:solidFill>
              </a:rPr>
            </a:br>
            <a:r>
              <a:rPr lang="en-US" sz="1800" dirty="0" smtClean="0">
                <a:solidFill>
                  <a:schemeClr val="bg2"/>
                </a:solidFill>
              </a:rPr>
              <a:t>Assistant Professor of Criminal Justice</a:t>
            </a:r>
            <a:br>
              <a:rPr lang="en-US" sz="1800" dirty="0" smtClean="0">
                <a:solidFill>
                  <a:schemeClr val="bg2"/>
                </a:solidFill>
              </a:rPr>
            </a:br>
            <a:r>
              <a:rPr lang="en-US" sz="1800" dirty="0" smtClean="0">
                <a:solidFill>
                  <a:schemeClr val="bg2"/>
                </a:solidFill>
              </a:rPr>
              <a:t>Kennesaw State University</a:t>
            </a:r>
          </a:p>
          <a:p>
            <a:r>
              <a:rPr lang="en-US" sz="1800" b="1" dirty="0" smtClean="0">
                <a:solidFill>
                  <a:schemeClr val="bg2"/>
                </a:solidFill>
              </a:rPr>
              <a:t>Michael B. Shapiro, J.D.</a:t>
            </a:r>
            <a:r>
              <a:rPr lang="en-US" sz="1800" dirty="0" smtClean="0">
                <a:solidFill>
                  <a:schemeClr val="bg2"/>
                </a:solidFill>
              </a:rPr>
              <a:t/>
            </a:r>
            <a:br>
              <a:rPr lang="en-US" sz="1800" dirty="0" smtClean="0">
                <a:solidFill>
                  <a:schemeClr val="bg2"/>
                </a:solidFill>
              </a:rPr>
            </a:br>
            <a:r>
              <a:rPr lang="en-US" sz="1800" dirty="0" smtClean="0">
                <a:solidFill>
                  <a:schemeClr val="bg2"/>
                </a:solidFill>
              </a:rPr>
              <a:t>Clinical Assistant Professor of Criminal Justice</a:t>
            </a:r>
            <a:br>
              <a:rPr lang="en-US" sz="1800" dirty="0" smtClean="0">
                <a:solidFill>
                  <a:schemeClr val="bg2"/>
                </a:solidFill>
              </a:rPr>
            </a:br>
            <a:r>
              <a:rPr lang="en-US" sz="1800" dirty="0" smtClean="0">
                <a:solidFill>
                  <a:schemeClr val="bg2"/>
                </a:solidFill>
              </a:rPr>
              <a:t>Georgia State University</a:t>
            </a:r>
          </a:p>
        </p:txBody>
      </p:sp>
    </p:spTree>
    <p:extLst>
      <p:ext uri="{BB962C8B-B14F-4D97-AF65-F5344CB8AC3E}">
        <p14:creationId xmlns:p14="http://schemas.microsoft.com/office/powerpoint/2010/main" val="3122586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i="1" dirty="0" smtClean="0"/>
              <a:t>Montgomery v. Louisiana</a:t>
            </a:r>
            <a:r>
              <a:rPr lang="en-US" dirty="0" smtClean="0"/>
              <a:t/>
            </a:r>
            <a:br>
              <a:rPr lang="en-US" dirty="0" smtClean="0"/>
            </a:br>
            <a:r>
              <a:rPr lang="en-US" sz="4000" dirty="0" smtClean="0"/>
              <a:t>No. 14–280, decided January 25, 2016</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2000" dirty="0" smtClean="0"/>
              <a:t>Juveniles, Life Without Parole</a:t>
            </a:r>
          </a:p>
          <a:p>
            <a:r>
              <a:rPr lang="en-US" sz="2000" dirty="0" smtClean="0"/>
              <a:t>Kennedy majority, Scalia dissenting</a:t>
            </a:r>
          </a:p>
          <a:p>
            <a:r>
              <a:rPr lang="en-US" sz="2000" dirty="0" smtClean="0"/>
              <a:t>Montgomery was 17 years old when he killed a deputy sheriff and was found “guilty without capital punishment,” carrying an automatic sentence of life without parole. Nearly 50 years later the Supreme Court decided that mandatory life without parole for juvenile homicide offenders violates the Eighth Amendment’s prohibition on “ ‘cruel and unusual punishments.’ ” </a:t>
            </a:r>
            <a:r>
              <a:rPr lang="en-US" sz="2000" i="1" dirty="0" smtClean="0"/>
              <a:t>Miller v. Alabama</a:t>
            </a:r>
            <a:r>
              <a:rPr lang="en-US" sz="2000" dirty="0" smtClean="0"/>
              <a:t>, 567 U. S. ___ (2012). Montgomery argued that </a:t>
            </a:r>
            <a:r>
              <a:rPr lang="en-US" sz="2000" i="1" dirty="0" smtClean="0"/>
              <a:t>Miller</a:t>
            </a:r>
            <a:r>
              <a:rPr lang="en-US" sz="2000" dirty="0" smtClean="0"/>
              <a:t> rendered his mandatory life-without-parole sentence illegal.</a:t>
            </a:r>
          </a:p>
          <a:p>
            <a:r>
              <a:rPr lang="en-US" sz="2000" b="1" dirty="0" smtClean="0"/>
              <a:t>Held:</a:t>
            </a:r>
            <a:r>
              <a:rPr lang="en-US" sz="2000" dirty="0" smtClean="0"/>
              <a:t> </a:t>
            </a:r>
            <a:r>
              <a:rPr lang="en-US" sz="2000" i="1" dirty="0" smtClean="0"/>
              <a:t>Miller’s</a:t>
            </a:r>
            <a:r>
              <a:rPr lang="en-US" sz="2000" dirty="0" smtClean="0"/>
              <a:t> prohibition on mandatory life without parole for juveniles announced a new substantive rule that is retroactive.</a:t>
            </a:r>
            <a:endParaRPr lang="en-US" sz="2000" dirty="0"/>
          </a:p>
        </p:txBody>
      </p:sp>
    </p:spTree>
    <p:extLst>
      <p:ext uri="{BB962C8B-B14F-4D97-AF65-F5344CB8AC3E}">
        <p14:creationId xmlns:p14="http://schemas.microsoft.com/office/powerpoint/2010/main" val="2365009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4897" y="0"/>
            <a:ext cx="5054206" cy="6491021"/>
          </a:xfrm>
          <a:prstGeom prst="rect">
            <a:avLst/>
          </a:prstGeom>
        </p:spPr>
      </p:pic>
    </p:spTree>
    <p:extLst>
      <p:ext uri="{BB962C8B-B14F-4D97-AF65-F5344CB8AC3E}">
        <p14:creationId xmlns:p14="http://schemas.microsoft.com/office/powerpoint/2010/main" val="1427203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i="1" dirty="0" smtClean="0"/>
              <a:t>Birchfield v. North Dakota</a:t>
            </a:r>
            <a:r>
              <a:rPr lang="en-US" dirty="0" smtClean="0"/>
              <a:t/>
            </a:r>
            <a:br>
              <a:rPr lang="en-US" dirty="0" smtClean="0"/>
            </a:br>
            <a:r>
              <a:rPr lang="en-US" dirty="0" smtClean="0"/>
              <a:t>No. 14–1468, decided June 23, 2016</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2000" dirty="0" smtClean="0"/>
              <a:t>Fourth Amendment, Warrantless Blood Tests for DUI</a:t>
            </a:r>
          </a:p>
          <a:p>
            <a:r>
              <a:rPr lang="en-US" sz="2000" dirty="0" smtClean="0"/>
              <a:t>Alito majority, Sotomayor concurring and dissenting, Thomas concurring and dissenting</a:t>
            </a:r>
          </a:p>
          <a:p>
            <a:r>
              <a:rPr lang="en-US" sz="2000" dirty="0" smtClean="0"/>
              <a:t>North Dakota makes it a crime to refuse to undergo testing for impaired driving.  Birchfield refused to let his blood be drawn and was charged with a misdemeanor violation of the refusal statute.</a:t>
            </a:r>
          </a:p>
          <a:p>
            <a:r>
              <a:rPr lang="en-US" sz="2000" b="1" dirty="0" smtClean="0"/>
              <a:t>Held:</a:t>
            </a:r>
            <a:r>
              <a:rPr lang="en-US" sz="2000" dirty="0" smtClean="0"/>
              <a:t>  The Fourth Amendment permits warrantless </a:t>
            </a:r>
            <a:r>
              <a:rPr lang="en-US" sz="2000" i="1" dirty="0" smtClean="0"/>
              <a:t>breath</a:t>
            </a:r>
            <a:r>
              <a:rPr lang="en-US" sz="2000" dirty="0" smtClean="0"/>
              <a:t> tests incident to arrests for drunk driving but not warrantless </a:t>
            </a:r>
            <a:r>
              <a:rPr lang="en-US" sz="2000" i="1" dirty="0" smtClean="0"/>
              <a:t>blood</a:t>
            </a:r>
            <a:r>
              <a:rPr lang="en-US" sz="2000" dirty="0" smtClean="0"/>
              <a:t> tests.  The refused search cannot be justified as a search incident to arrest or on the basis of implied consent.</a:t>
            </a:r>
            <a:endParaRPr lang="en-US" sz="2000" dirty="0"/>
          </a:p>
        </p:txBody>
      </p:sp>
    </p:spTree>
    <p:extLst>
      <p:ext uri="{BB962C8B-B14F-4D97-AF65-F5344CB8AC3E}">
        <p14:creationId xmlns:p14="http://schemas.microsoft.com/office/powerpoint/2010/main" val="1787242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i="1" dirty="0" smtClean="0"/>
              <a:t>Lynch v. Arizona</a:t>
            </a:r>
            <a:r>
              <a:rPr lang="en-US" dirty="0" smtClean="0"/>
              <a:t/>
            </a:r>
            <a:br>
              <a:rPr lang="en-US" dirty="0" smtClean="0"/>
            </a:br>
            <a:r>
              <a:rPr lang="en-US" dirty="0" smtClean="0"/>
              <a:t>No. 15–8366, decided May 31, 2016</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2000" dirty="0" smtClean="0"/>
              <a:t>Death Penalty, Life Without Parole Jury Instruction</a:t>
            </a:r>
          </a:p>
          <a:p>
            <a:r>
              <a:rPr lang="en-US" sz="2000" dirty="0" smtClean="0"/>
              <a:t>Per curiam, Thomas dissenting</a:t>
            </a:r>
          </a:p>
          <a:p>
            <a:r>
              <a:rPr lang="en-US" sz="2000" dirty="0" smtClean="0"/>
              <a:t>Under </a:t>
            </a:r>
            <a:r>
              <a:rPr lang="en-US" sz="2000" i="1" dirty="0" smtClean="0"/>
              <a:t>Simmons v. South Carolina</a:t>
            </a:r>
            <a:r>
              <a:rPr lang="en-US" sz="2000" dirty="0" smtClean="0"/>
              <a:t>, 512 U. S. 154 (1994) “where a capital defendant’s future dangerousness is at issue, and the only sentencing alternative to death available to the jury is life imprisonment without possibility of parole,” the Due Process Clause “entitles the defendant ‘to inform the jury of [his] parole ineligibility, either by a jury instruction or in arguments by counsel.’ ” The State put Lynch’s future dangerousness at issue during his capital sentencing proceeding.</a:t>
            </a:r>
          </a:p>
          <a:p>
            <a:r>
              <a:rPr lang="en-US" sz="2000" dirty="0" smtClean="0"/>
              <a:t>Held: Lynch had a right to inform the jury of his parole ineligibility.</a:t>
            </a:r>
            <a:endParaRPr lang="en-US" sz="2000" dirty="0"/>
          </a:p>
        </p:txBody>
      </p:sp>
    </p:spTree>
    <p:extLst>
      <p:ext uri="{BB962C8B-B14F-4D97-AF65-F5344CB8AC3E}">
        <p14:creationId xmlns:p14="http://schemas.microsoft.com/office/powerpoint/2010/main" val="2108291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i="1" dirty="0" smtClean="0"/>
              <a:t>Nichols v. United States</a:t>
            </a:r>
            <a:r>
              <a:rPr lang="en-US" dirty="0" smtClean="0"/>
              <a:t/>
            </a:r>
            <a:br>
              <a:rPr lang="en-US" dirty="0" smtClean="0"/>
            </a:br>
            <a:r>
              <a:rPr lang="en-US" sz="4000" dirty="0" smtClean="0"/>
              <a:t>No. No. 15–5238, decided April 4, 2016</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2000" dirty="0" smtClean="0"/>
              <a:t>Sex Offender Registration</a:t>
            </a:r>
          </a:p>
          <a:p>
            <a:r>
              <a:rPr lang="en-US" sz="2000" dirty="0" smtClean="0"/>
              <a:t>Alito unanimous</a:t>
            </a:r>
          </a:p>
          <a:p>
            <a:r>
              <a:rPr lang="en-US" sz="2000" dirty="0" smtClean="0"/>
              <a:t>The Sex Offender Registration and Notification Act (SORNA) makes it a crime to “knowingly fai[l] to register or update a registration,” 18 U.S.C. §2250(a)(3), and requires that offenders who move to a different State inform at least one jurisdiction with in 3 business days.  Nichols, a registered sex offender moved from Kansas to the Philippines without updating his registration, was arrested, escorted to the United States, and charged with violating SORNA. </a:t>
            </a:r>
          </a:p>
          <a:p>
            <a:r>
              <a:rPr lang="en-US" sz="2000" b="1" dirty="0" smtClean="0"/>
              <a:t>Held:</a:t>
            </a:r>
            <a:r>
              <a:rPr lang="en-US" sz="2000" dirty="0" smtClean="0"/>
              <a:t> SORNA did not require Nichols to update his registration in Kansas once he moved to the Philippines. Nor was he required to appear in the Philippines, which is not a SORNA “jurisdiction.”</a:t>
            </a:r>
          </a:p>
        </p:txBody>
      </p:sp>
    </p:spTree>
    <p:extLst>
      <p:ext uri="{BB962C8B-B14F-4D97-AF65-F5344CB8AC3E}">
        <p14:creationId xmlns:p14="http://schemas.microsoft.com/office/powerpoint/2010/main" val="2583050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i="1" dirty="0" smtClean="0"/>
              <a:t>Voisine, et al. v. United States</a:t>
            </a:r>
            <a:r>
              <a:rPr lang="en-US" dirty="0" smtClean="0"/>
              <a:t/>
            </a:r>
            <a:br>
              <a:rPr lang="en-US" dirty="0" smtClean="0"/>
            </a:br>
            <a:r>
              <a:rPr lang="en-US" sz="4000" dirty="0" smtClean="0"/>
              <a:t>No. 14–10154, decided June 27, 2016</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2000" dirty="0" smtClean="0"/>
              <a:t>Federal Firearms Prohibitions, Misdemeanor Crimes of Domestic Violence</a:t>
            </a:r>
          </a:p>
          <a:p>
            <a:r>
              <a:rPr lang="en-US" sz="2000" dirty="0" smtClean="0"/>
              <a:t>Kagan majority, Thomas dissenting</a:t>
            </a:r>
          </a:p>
          <a:p>
            <a:r>
              <a:rPr lang="en-US" sz="2000" dirty="0" smtClean="0"/>
              <a:t>Congress extended the federal prohibition on firearms possession by convicted felons to persons convicted of a “misdemeanor crime of domestic violence,” 18 U. S. C. §922(g)(9).  Voisine pleaded guilty to assaulting his girlfriend under Maine law making it a misdemeanor to “intentionally, knowingly or recklessly cause[ ] bodily injury” to another. A later investigation for another crime revealed he owned a rifle.</a:t>
            </a:r>
            <a:br>
              <a:rPr lang="en-US" sz="2000" dirty="0" smtClean="0"/>
            </a:br>
            <a:r>
              <a:rPr lang="en-US" sz="2000" b="1" dirty="0" smtClean="0"/>
              <a:t>Held:</a:t>
            </a:r>
            <a:r>
              <a:rPr lang="en-US" sz="2000" dirty="0" smtClean="0"/>
              <a:t> A reckless domestic assault qualifies as a “misdemeanor crime of domestic violence” under §922(g)(9).</a:t>
            </a:r>
            <a:endParaRPr lang="en-US" sz="2000" dirty="0"/>
          </a:p>
        </p:txBody>
      </p:sp>
    </p:spTree>
    <p:extLst>
      <p:ext uri="{BB962C8B-B14F-4D97-AF65-F5344CB8AC3E}">
        <p14:creationId xmlns:p14="http://schemas.microsoft.com/office/powerpoint/2010/main" val="693864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i="1" dirty="0" smtClean="0"/>
              <a:t>Williams v. Pennsylvania</a:t>
            </a:r>
            <a:r>
              <a:rPr lang="en-US" dirty="0" smtClean="0"/>
              <a:t/>
            </a:r>
            <a:br>
              <a:rPr lang="en-US" dirty="0" smtClean="0"/>
            </a:br>
            <a:r>
              <a:rPr lang="en-US" dirty="0" smtClean="0"/>
              <a:t>No. 15–5040, decided June 9, 2016</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1800" dirty="0" smtClean="0"/>
              <a:t>Due Process, Recusal, Former Prosecutor as Judge</a:t>
            </a:r>
          </a:p>
          <a:p>
            <a:r>
              <a:rPr lang="en-US" sz="1800" dirty="0" smtClean="0"/>
              <a:t>Kennedy majority, Thomas dissenting</a:t>
            </a:r>
          </a:p>
          <a:p>
            <a:r>
              <a:rPr lang="en-US" sz="1800" dirty="0" smtClean="0"/>
              <a:t>Williams was convicted of murder and sentenced to death, then-district attorney of Philadelphia, Ronald Castille, approving the trial prosecutor’s request to seek the death penalty.  On post conviction relief he argued the prosecutor obtained false testimony from his codefendant and suppressed material, exculpatory evidence in violation of </a:t>
            </a:r>
            <a:r>
              <a:rPr lang="en-US" sz="1800" i="1" dirty="0" smtClean="0"/>
              <a:t>Brady v. Maryland</a:t>
            </a:r>
            <a:r>
              <a:rPr lang="en-US" sz="1800" dirty="0" smtClean="0"/>
              <a:t>, 373 U. S. 83.  His execution was stayed and a new sentencing hearing ordered, but the Pennsylvania Supreme Court, whose chief justice was former District Attorney Castille, vacated the stay reinstating the death sentence. Two weeks later, Chief Justice Castille retired from the bench.</a:t>
            </a:r>
          </a:p>
          <a:p>
            <a:r>
              <a:rPr lang="en-US" sz="1800" b="1" dirty="0" smtClean="0"/>
              <a:t>Held: </a:t>
            </a:r>
            <a:r>
              <a:rPr lang="en-US" sz="1800" dirty="0" smtClean="0"/>
              <a:t> Chief Justice Castille’s denial of the recusal motion and his subsequent judicial participation violated the Due Process Clause of the Fourteenth Amendment.</a:t>
            </a:r>
            <a:endParaRPr lang="en-US" sz="1800" dirty="0"/>
          </a:p>
        </p:txBody>
      </p:sp>
    </p:spTree>
    <p:extLst>
      <p:ext uri="{BB962C8B-B14F-4D97-AF65-F5344CB8AC3E}">
        <p14:creationId xmlns:p14="http://schemas.microsoft.com/office/powerpoint/2010/main" val="1559081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dirty="0" smtClean="0"/>
              <a:t>Honorable Mention 1</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2400" i="1" dirty="0" smtClean="0"/>
              <a:t>Mathis v. United States</a:t>
            </a:r>
            <a:endParaRPr lang="en-US" sz="2400" dirty="0" smtClean="0"/>
          </a:p>
          <a:p>
            <a:r>
              <a:rPr lang="en-US" sz="2400" dirty="0" smtClean="0"/>
              <a:t>No. 15-6092, decided June 23, 2016</a:t>
            </a:r>
          </a:p>
          <a:p>
            <a:r>
              <a:rPr lang="en-US" sz="2400" dirty="0" smtClean="0"/>
              <a:t>Armed Career Criminal Act</a:t>
            </a:r>
          </a:p>
          <a:p>
            <a:r>
              <a:rPr lang="en-US" sz="2400" dirty="0" smtClean="0"/>
              <a:t>Kagan majority, Kennedy concurring, Thomas concurring, Breyer dissenting, Alito dissenting</a:t>
            </a:r>
          </a:p>
          <a:p>
            <a:r>
              <a:rPr lang="en-US" sz="2400" b="1" dirty="0" smtClean="0"/>
              <a:t>Held:</a:t>
            </a:r>
            <a:r>
              <a:rPr lang="en-US" sz="2400" dirty="0" smtClean="0"/>
              <a:t> Because the elements of Iowa’s burglary law are broader than those of generic burglary, Mathis’s prior convictions cannot give rise to ACCA’s sentence enhancement.</a:t>
            </a:r>
          </a:p>
        </p:txBody>
      </p:sp>
    </p:spTree>
    <p:extLst>
      <p:ext uri="{BB962C8B-B14F-4D97-AF65-F5344CB8AC3E}">
        <p14:creationId xmlns:p14="http://schemas.microsoft.com/office/powerpoint/2010/main" val="3248279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dirty="0" smtClean="0"/>
              <a:t>Honorable Mention 2</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2400" i="1" dirty="0" smtClean="0"/>
              <a:t>United States v. Bryant</a:t>
            </a:r>
            <a:endParaRPr lang="en-US" sz="2400" dirty="0" smtClean="0"/>
          </a:p>
          <a:p>
            <a:r>
              <a:rPr lang="en-US" sz="2400" dirty="0" smtClean="0"/>
              <a:t>No. 15–420, decided June 13, 2016</a:t>
            </a:r>
          </a:p>
          <a:p>
            <a:r>
              <a:rPr lang="en-US" sz="2400" dirty="0" smtClean="0"/>
              <a:t>Sixth Amendment, Use of Prior Uncounseled Convictions</a:t>
            </a:r>
          </a:p>
          <a:p>
            <a:r>
              <a:rPr lang="en-US" sz="2400" dirty="0" smtClean="0"/>
              <a:t>Ginsburg majority, Thomas concurring</a:t>
            </a:r>
          </a:p>
          <a:p>
            <a:r>
              <a:rPr lang="en-US" sz="2400" b="1" dirty="0" smtClean="0"/>
              <a:t>Held:</a:t>
            </a:r>
            <a:r>
              <a:rPr lang="en-US" sz="2400" dirty="0" smtClean="0"/>
              <a:t> Bryant’s uncounseled tribal-court convictions occurred in proceedings that complied with Indian Civil Rights Act of 1968 and were valid when entered, thus use of those convictions as predicate offenses in a §117(a) prosecution does not violate the Constitution.</a:t>
            </a:r>
          </a:p>
        </p:txBody>
      </p:sp>
    </p:spTree>
    <p:extLst>
      <p:ext uri="{BB962C8B-B14F-4D97-AF65-F5344CB8AC3E}">
        <p14:creationId xmlns:p14="http://schemas.microsoft.com/office/powerpoint/2010/main" val="2205982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Next Year’s Big Cases?</a:t>
            </a:r>
            <a:endParaRPr lang="en-US" dirty="0"/>
          </a:p>
        </p:txBody>
      </p:sp>
      <p:pic>
        <p:nvPicPr>
          <p:cNvPr id="4" name="Picture 2" descr="http://www.americanbar.org/content/dam/aba/images/public_education/preview-highlights.png"/>
          <p:cNvPicPr>
            <a:picLocks noChangeAspect="1" noChangeArrowheads="1"/>
          </p:cNvPicPr>
          <p:nvPr/>
        </p:nvPicPr>
        <p:blipFill rotWithShape="1">
          <a:blip r:embed="rId2">
            <a:extLst>
              <a:ext uri="{28A0092B-C50C-407E-A947-70E740481C1C}">
                <a14:useLocalDpi xmlns:a14="http://schemas.microsoft.com/office/drawing/2010/main" val="0"/>
              </a:ext>
            </a:extLst>
          </a:blip>
          <a:srcRect l="22740" r="27775" b="24349"/>
          <a:stretch/>
        </p:blipFill>
        <p:spPr bwMode="auto">
          <a:xfrm>
            <a:off x="2286000" y="2133600"/>
            <a:ext cx="4494883" cy="3882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480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03238"/>
            <a:ext cx="8610600" cy="715962"/>
          </a:xfrm>
        </p:spPr>
        <p:txBody>
          <a:bodyPr>
            <a:normAutofit fontScale="90000"/>
          </a:bodyPr>
          <a:lstStyle/>
          <a:p>
            <a:pPr algn="ctr"/>
            <a:r>
              <a:rPr lang="en-US" dirty="0" smtClean="0"/>
              <a:t>Flying Fickle Finger of Fate Award</a:t>
            </a:r>
            <a:br>
              <a:rPr lang="en-US" dirty="0" smtClean="0"/>
            </a:br>
            <a:r>
              <a:rPr lang="en-US" dirty="0" smtClean="0"/>
              <a:t>Worst Decision of the Term</a:t>
            </a:r>
            <a:endParaRPr lang="en-US" dirty="0"/>
          </a:p>
        </p:txBody>
      </p:sp>
      <p:sp>
        <p:nvSpPr>
          <p:cNvPr id="4" name="AutoShape 2" descr="data:image/jpeg;base64,/9j/4AAQSkZJRgABAQAAAQABAAD/2wCEAAkGBxMSEhUTEhMVFhUVGBoXFxgVFxoXFRcYFxcWGBgXFxgYHSggGBolHRUVITEhJSkrLi4uFx8zODMsNygtLisBCgoKDg0OGBAQGi0eHx8tLS0tKy0tLSstLS0tLS0tLS0tLS0tLS0tLS0tLS0tLS0tLS0tLS0tNy03Ny0tKy0tK//AABEIAOcA2wMBIgACEQEDEQH/xAAcAAABBQEBAQAAAAAAAAAAAAAFAAECBAYDBwj/xABEEAABAwIDBAcGBAQFAQkAAAABAAIRAwQSITEFBkFREyJhcYGRoRQyQlKxwQdi0fAjJDOCFTRysuFTFhdDY4OSosLx/8QAGQEAAwEBAQAAAAAAAAAAAAAAAAEDAgQF/8QAJBEAAgICAgICAwEBAAAAAAAAAAECEQMhEjEEQRMUMlFhInH/2gAMAwEAAhEDEQA/ABoUXKYUFxHqkdUpTpNK0gEEk4PYkECJAopQ9woY0QQi1IdQrk8ntHRi/FnOr/TKz+8F06nQe5hhwjPvK0Ff+mVl96h/Kv7x9VvxOiHkewBaXd/VbiZic3SQGo9tW4qU7QvkioA2TlqSJ+qzWyNv1aNPAym1wkmSHT6HsWi288usi4iCQwkcASQu2S30csPxZ23ZruqUA57iTJz7JVLeDeDo3dFREv4nXD2AcTou+6hi1nkXHyM/ZBt06Qq131H5kS7xcdUktv8Ag3J0kMzZV9V6znubPAvI9Boo0do3NpUDa0uaeZmRza5bQhca9uyoAHtDoMjEJ8Uc79B8VdMF7zXZFsKlJxEluYyyKE19rPZZs65NSoTnPWDQdfoAim+OVtA+YfuFk3W7mtpVHS6mTlHCDJb2c1qCVGMrabSNhuzReKWOo4uc/PMzA4KvvhcOZTYWOLTOoMHRGrWs17GuYerGULPb7H+Gz/V9lmP5FJagG9mEmlTnMloknU5LJ3pr1Lp9OnUc3rGBjIAgStVsj+jT/wBI+ix10avtbzRnHiMR6pw7ZnI/8qwvszZNzTqtdUeS0ajGT6LSErO7KqXhqt6YODOMgAei0LnhZkbx9ESopyQlCwyooTQkE8oBlhxUJUiVApGh3BNCUpwUAPKeUycFNCOlLUd6L0R1ChFE9YZIvSHUK5PJ7R0YvxON2f4Z8PqVl96j/LP7x9VqLw/w/JANs2hrUnU2kCSMzpkZW/E0iGdfop7nf5f+48O5dN6T/Kv/ALf9wXTYtkaFLASCZJkTxjn3JbWtTWpFgIBJGZ7D2LqbXKyCT4UcN0iDbAHQl31QDZ9f2O6c1+TSSCfyky092a02x7Q0KQpkgkEmRpmVDamzqdcAPEOGjm6j9QtJq2ZcXS/gSY9rgC0ggjIgygm1t4GUXBjeuZ68H3R38+xC3bqvGTawg6+8PQK9szd2nSOJxxkacAD3J0kFzf8ACW9bw61xZwXNOYgqWxbRtazFN2jp7wQcirW2bM3FPBiAzB56Lpsy36GkKczHHmlehuLcjP7BvHW1U29bITlPA/oV2329yn/qP0V7bWyW3Ba6cLhx1kSuF9sl9Wmxjqglk5xqnaszxkk4l7ZddnRUxibOEfEOSztSoKF85z8hiOfY5uR7tFYtt2sD2u6QdUzp90X2ps1lwBjycNHNiY5GdUWrFUmv+F6nXa/3XAg5iDP0SIQPZWwuhqYw+ciIiNUZc5ZaV6LRbrZOU4K5ynWR2SBhJMoygLLDlEJPKdhhZNsWicFM4pgUxE0zSmTgp0BYt/eCMUx1EFtveCOUz/DXH5PZ0YvxKu0P6XiPus9tK8FGmahBMRprJWh2h/SPgshvU7+Wd3t+qp4i/wAkM7qyk7e1h0pO8wit3f8AR0OmLSRlkD837Cz2w7+1ZSiq0F8n4MWXDNGN5XA2hw6EtjhAkcF2OKtI5YyfG7LWzLzpqfSBsa5TOinYXbazQ5h7CDqDyKo7q/5bxd9Vltm7SdQqFwzEnEOBE/VHG7G8lV/Tc39foqbnxOETHPxVTYu0faAThwwY1ntTbUu2VbR72GQW+I5g9ypbmD+E7/UitGuVyQXvr6nRaHVHRyAzJPYFn629o+Gll2ug+ipZ3dw4vdDGySeTB+qPW97ZUxDXU8uySfEjNNJIm5OT06I7N2/TrHCRgcdAdD3HmiV6/o6b364QTHcsxtWna1HNdSqsYZ63AR8zR8yL3tw11pUwuxAMiecQk0jUZPYM/wC1n/lf/JGxefy/TR8Jdhn7+CyuxdqUqTSH0sZJmcsvNaW8qh1s8tEAsJA8E5JGYSbT2CRvWf8ApD/3f8K/s3b7KrsBaWE6cQezsQnd+/pUmO6VpzOXUDvBcKEVrnFSZhbiBjkBAJPKeSdLYlJqtm1ITEKJKUqReyUpujJzhMOXMom3IRClklxLY4cikYTymKWi0IUpBNKS0IlKkAoAqR5kx9SeQAzJQwssWvvBGaf9NC7BjD1yXATAkDrdsHMBXf8AEqDRhNQfUjyHfxXLni5PRWE0lsV9/SPh9VkN6/8ALu7x9Vr3uFSm4NM6x2xyWQ3ipudQLWguJIyA7c1vxdKmSzOwdsHY9GpRDntJMnQwNVf3nEWpA0BaB4HJT3bouZQAeCDJMERxT7x0XPoFrBJJGQ11XW3/AKIqK4HLdU/yw73fVCN27RlU1mPEg+YzMEI1sC3dToBrgQ6XZFUN2LSpTe/GwtnScpzlNMxxviBr6jVtS+kT1Kgj8rhwPejm5v8ASd2uj0CLbRtW1mFj/A8WnmFQ3etHUWvY7g7XgRlmEN2g4VIC7AhlapSfliBZ6n7Iod1aPzP9P0S27sXpT0lIw/iNJjiDzQ0X96zqEOMcSyT5hPsy0o6aI7d2TSoU5DnYicgY04lW7GkRYv8AzBx8MlWttk1q7w+u4xOcnrEZZAcFpAxuHBHVjDHZpCUn0gjD2jP7tWdJ9NxexriHankjW0WgUKgbl1CABpEIBU2dcUHE0SS3hh5cA4HijdxidbuBEvLCI5khD7HH8aBG71s2rRqMdoTl+Ux7y47JuXW1Z1OpkJg9hGhRDdig5jX4mkSeIhdN49m9K0PYJe3Ix8Q/X9Uct0Pj/m12GB+4TIVsGtULcFVrgW6EjUaeYRUFZaKxdnS2HWHeiiE0XQ4ItihcmdbR2eN0D1EBO7MqAcrnOyRgJwO1c8STStCs47VvuhYDEuccLfufAfVDn7edAYHPa6c8LgIGeUBuQ0niqm9Imo0E5YRHiSD6hG91NiNqOL3chhPGcs48wibUY2TTcpUTp7x9QtqNc5wyBPvTzniPJBarG1HdIGuaZzEEtI7pkHszC9RpbFosbJAJOs811q21JzcmgeC5VnS2kV4Jnk9W5q0XNdRc9w1gtI8NT9lqekFQ9QjEWhxb8Q598FFKruiJiPL1WavKoo31J4GVQtIj8xwPE9+a3HJytpClDiXHDmmC09VrHe80eWa4OsqR+H6rH2l7Rv42Z/vUmju/fJHDZUvl+qb2Oly+qf2oi+JgIhRAPetALGlrCou2Y2tXFMSKTAHVIObifdZ3QCStx8iMmZlBoqCg0ECpWpMnm4T9YRS22Pb1BlckknRrqbvRHXbOpGn0YpsDNMOEZofW2FSDYayByDnAeAByWPmQcLAO1bFlBpe+uyBpxce4NJQu3rNeMTTLTx7e7gjO0N1aFQEuBDvhM58xPZ3rK2dg22rjHVAaD1mkHrjsIV4TTRiSaf8AAs0J8GhRulbUSAQJBzBByPL6qfslL5fqpfZj+iqxsBFqSOmzpfL9U3slH5fqj7Mf0P4mAnOUcloPY6Py/VIWdL5fql9mIvhZnyEUpVgQCrotaPy/VL2Sj8qxLPF+imOLiBJUCpFRXURYj6p5UVIJmQHvXSJ6NwB4gnhwIz0nVaHcYnBMQAeKlcUA+3fiJgDqtAEB8nOOJMohudbgUgJ4me8EhRyzuFGowp2ajCHNmchqP/1Vq9RgEzlzEZ+IQvbGy6z8m1AGTm0A4u/3hwQex3dd0rS0vFMO6xzE/lEkgcPVc/BV2UXYZv3sI4HvIEQgl7s6bi1J67RL8s8hmM+UqvtvYIfXJxkQfdImNDlPj5KzQtDSpyTOZAjIDFOXf1ddFSMUkqYpN+zRdMziITGrTWcF06PeKkbp/P0CX1mb+SJoDWppumprPG8fz9Auhru6MHFniiI4Rqj6zD5Yh11VnJctluAD3DQvJPLKRx5ABAm3b/mHkuD7WrWbhazG2XZdJ0bfenXty4d6fw8ezMsifRuPbmYC/GC0RJGfqhh3ltpwirmOwlUNlbK6Ci5rwDiAESXNHOCY5+mS60t3mlk0XOYT8rW8yYM6jPJZSgnTF6LdW7bUza6ZXnm+Q/ifSOPI963bNkOYZLzPIxmPAQCszvPZdJXYzTF6AcYVMLSnYsiuNIJbm3LXWlMO1bib4Bxj0geCNdIzkgRodBTaymMI7DOKZnETOc55RqFD2t/zegSlh5tyRuMlFJMPmqzkl0jFn/a3/Mn9sf8AN6BY+szXyRNBjYnD2LPe11Pm9AmN2/n6I+sw+WJocbE3SMQEXT+acXVTn6IfjsayxZzlRJTuCYBdaOZiTyoFSjzTEW7K7DJDm4mnUdvNWNlg0wQ0z1iQZOhMoY5d7W4wug6EKOWGrKQfo1LKxIl50/YXC5201jMTw5tKQAQ0uk8wBw7UOvq9ToSKQDnSIDswexA6+x7ioMV7cYAMw2dOQwsEDjxUceNPbZqUvSC9TatCpUljsXVJMcNIJ8yqVxWc5xbJw6kZQTogO0dngOD7armMviGXD3gJ7kVsAS2XEE84iYjTxlXWNJ2hOWqZ0TgqcdqZtIx2SrEjm4LqH9Tx+y5uaV0I6o7/ALBAM5lyObv1m4YIGsZoHCvbLfGIZTkQp5lcTUewjty/cD0baWInMOnIjXKNPFENkXRAwkf8EcChhuLjGOhosc0zL3OEgjm2RAP2Vll24dVxpYvi6MuIGeQmIXNKOihYvLsmQEGfagvDyJeMh480QfGI55fdD68vMAlsHVuoI70kaK20qQYGtHOY4Zgfp6KiSrW06ZD+tJkSCeWfnGngqz2LrxxqKIydsaUwOaQTkrYhk+L1TNTwlQDhMSpAJ+jKAEXKOJNKQH74pIGM5yQKYuChXrtaJcY+/cOK1V9Gbom9FdqbMa1lINPW6NrnHUhzhiPdkQsTtfbWJpazIHIk5E90aLes2vZ3TaItq46ZtNjH0qo6NzsIycwnquI0gGSO5E4PiYjlXIBN2jUpuEw4Dtz9UVqb0UYzwzyM6/Zc9p2jYLXs62hEdYH7rJ+xtL8Ln06Y1JquhoHDQEnuAJUIY1Ps6JypWGat8bl7KNBmJ7yGgDhPM8OJPYrd5SbQrPt2vDjRMSBEmM8uBmclpdkNs9m2D72m8VnYSG1IIBccg1gdmASM+OS8bZtGo6oarnEvc4uLvzE5ldUMao5J522bvEpMcYhB7fbjTGPjx7e39Qi9KqDm0g9yTi0bjNMm09nBWamdNoAGRJ7TMcVWAylP0hyzWTZAJU3lrpHipObxUEmr0OwxZstqomrqO0jzAIXavd21FsMDRyasvd2GPNpwu56T5Kg2ze0nieBmZz0MqLxpeyqZpG7RxEgalEbagXQxjS5xyAGpJ/YQDYtrVe4MaxznEwIGZJ0E+p7AvX92tgi2ZifBqkZnlzDf3wWVjszkyKKMjvnu0aNClWBksGGrnIGIkgjskkT2hY4yV7LvLe0adu8XBGB4wBpiXE6ATx4z2LyZjAwOL2TTGjgZAziHHx14kgLrUKVHNDJfZSAgpqitXD6ZHUkFVjmkWRzJVgOyXAd66MSY0RxQU/SHmnLF1FlUOYagVHAkqtUv6bci6e7NDd5rwswMaciCT6AeGqzTqxPFUhBVbIZcrTpGkuNtkmGCDz4oTdV3HMyTzOaGlycPMRJz1VKSIOTYnulNP77lJrF6VuR+GvttNlzVqhtM/wDhsb13YeqZdMNkjhJ7kN0ZMxb723LaDWVGsqtbkx9Zpc4CDDQ6cwDoDPlkgDi6o/Uue92p1LnH65r6dvd0aFWzdatpsYCxzWHCP4ZdoW8RmvD6G7Nxs+o64uWYBRJ6MyCKjx7rmH4m+HELKodv2P8AiRdCn7PYU3TTtaYDgD1TVcBiJHEgZTwxHmViwulzXdUe57zLnkuceZcSSuZWhFik5XbS+czTRCg6NCphx4mUws1tptoZYkUoXTHRBC8+xnmurblwbAOuvcsuKZSORo9GY2fELngzQzcaq+o3og0uc12QGZwn7DP0Xo1vui1rHOruOIgw1hIDZ4l3Ernk1FnTGVqzH0cIe3GYbiGLPPDIxZdyt3+yn06kEOImMiPd5yTpHivOrfYlxWquZTpvqOaYOEExyJccmr1fYexNodE1l0aLWgQXuLn1GtHAw4N7JnjolkitOzMcrto3W6uzqVKmHNLXvdq5umfwg8B9UbqP55AZmeA+yA7CuGCoKFIEgAkkDqtmdXE5kns84Kzv4x7x+zW/stMxVuAcRGrafE9hdp3AreNJrRHLfLZ5r+IW9rry8JYT0NIllJs5GPeee0ka8o7VSsdtPcQSeqwjC2erMZmNCeXJZx+QSoXEQuijCdHpFs+lWEggO4x928e8KVS2eBkA4flz9NQsDT2iW6EyidjvM9gIBy/MMQ8OIKy4JlI5Wg/4Gf0SY/JCGb6uBEsxNnOTBI4xll3rcbGrUrmmKlN2UwQ4dZp5O9FzZW8fo6sTjP2BraoAZKsu2y4ZBuSPewDmPJL/AA/tHkFzfZX6Oj4V+zx/b9TFXfyBgdkCEOhdbiqXOLjmSST3lcwV6a0qPIk7djAJoUilCYjpTX0B+DF3isGt+R72+pcP9y8Bby4r178DL3/MUSdCx/g6R/8AVYkM9fccl4r+OG8eN7LJhyYekqwdXEdRp7hJ8QvVt4trstLarcVNGNJg/E74WjvK+Wr67fWqvrVDL6ji5xPNxk/buhEUBWLUxC7Erk7NbERASTgJEIAUIvuvsJ97cNosynNzvlaNT9u8hCAvYPwh2aKVJ1Z2Tqmk64AT9VPJPjGzUY2zXbH2JQsaWCmwcAT8T3cMR1PdwSr7PYHCpVeWgk4h80z1BxHDTXNXXXNNzoxCQSfGIy81w2zQc9g1IBBIGRIB0ngInPuXBJ3tnVFUPRv2gEUaJIGgaInlDdAudS1q1yOmc6lT+VpbiJyiXaAeE55FQpuruHVJYzUaDXiUzKdJtRhqPFRwe2GYiSXTAynxiOCUXbQ5aQ+7lr7O19d00mU8bn4ydGgkyXagCcyvFd6NtuvbqpcP0eYaD8LBIaPL1JXp34z7x9HSFmw9aqMVXspg5NPLER6dq8bcYXoY4cUcspWzhcMgZ/TL/hVoVm9kQDpAI4a5hViqGR0yZSCAGhaLcXaXQ3DWkwyqQ0zpi+H1MeKzwSDoIIyjMdhGixOKlFpjjLi7PdOi7U3RdqxNrcdIxrwT1gDqfLVdpdzPmV5r8V/s9T5bPPnJmp3hJpXqnlehyE0J4TIAs0ob2krcfhHeGntJrScqtN7COZEPb/t9Vh6WY7ePcrezr91tWpVmDrU3Bwz15+k+aGgPQvxw3hxvp2TDkz+JUjTEQQ1p7gSfJeWgdi73t06tVfVqGXVHFxJ5uM+S4OdCFoBVXcFyakmQA7kwTkqMoEaDcewpXF7RpVvccTlpJa1zg3xj7L22+tw3CWNjCIaG5ZaDIdkL582bduo1GVG6scHeRmF7ud5ab6baoIDXAESRx4d40XH5K6L4SzYWBBx1cgdAfe7zyRp72hhMiAPKFkq21TVbloePM8Fl9ub5dCw02PaX6YRDoP5iMgctDmoRi26RZqts2V3tq2p4pc6oZ4HIcTmcuKubDuqbWVL6pR6OjTpktc8EPccyS0OAgRlMZzlog/4VbMZc0varhge+cLMQ6oA1IHOePBU/x03iwMZZMdm/r1Yy6gPVblzIJ7m9q6ceKnshkyXpHmG39uOuq9Su/wB57pA5Dg3wGSGCuTOZEjC7Q65x5wuDgpSMuQ85XURLz70VKbWFvXaMIfI6zWkloJd7sCQMMSh5ClIjji9Ij6qdxUkyJjhOZ8TxQM4qaiU4QAkoTpigDXbsGaGfBxA7sj9SUXDu9AN068sew8DiHiIPqAjsLnktnbB3FHnzwkCnc1JkQfRdBxDpinTtZM9iAHpugp3njKgGyYTlyAEXQoFOAkUAMmlIpkCGJTJ0gkA4bJhaDZj72k0spAAHPrCm7Cfy4/dnsQS2MPae0L6A3WtaD7SlUNtTqOdikuazFk5wiSMzoFmRuHTMNuVcPp1HVruvJILGsJkjrNOIQMI93gEE3q3aHSdNbVBWbULnuaDD6ZJJIIOok8F7FXt7ZpDfZaLSTk3DThw4zHh5qV5Y0uhqltrSYejecTQyQQMtOOpyU+EovkVbTSRW/D7atrTsaNEV6WNlMmo3EMQIkulvPWe5eD7z7ZdeXVW4cSekcS0cmDJjfAR4ymvaxD6hBggvEjIxJBz7R9UMKrH9sjJUxiUwTp4WjIySlCRQMinBTJwgBEp0kxQAV3crYawHzZePD6LYdG5efW1TC9rvlcD5EFelsMgEcc1KaOnDLQGr/hrftaThpO7G1Ri7swM/FFNx/wAOPaXVmXja1BzA0sgAAySDJ0MZaFbp20TTMPDgOcHAfEZIlsza1NjgcUgiBBnyH6LlXlNvaFLBXRmX/gtb8LmsP7WFRq/gxb5RdVh/awyf3wXplK4a8S0/r5JPeurlZBo8v/7mqAmLqt2dRn6c1lbb8NakYq9ZtMSYa1pe+J1PAeq9q2rdljDh17NY7F59f3NNxLXsqsk/CHCSe0BSyZZR0i2LGn2DbfcaxptJe6pVMTm7APIZq3a2VhTEexUjI1f13HxKvWmy6VS2r0yypipkVWl7nF5aNWgzMa5dyF2uFvu0cJ54YPmc1zzyTrs6IY4bVAnam5dCs5z7ep0ESTTLS9o4jBBkDsWVv91qtOjTrh9OpRqGA9hdDXDVjw5oLHdhW22jtCHkxhgQTpKLHZlJuzrulTlwfSdWLpJaXsAfMEdUwIyV8OVvsjnxxjtHj1Wxe0SWyOYzHouAC6MruGYJ/VRxyZ5rqOUnRHWHeF9C7l3LadhReR7uPUSDL3ZECf3C+fLdhc5rWgkk5Aar1HYm9dahQZQbQx4CTiNQtJJJPLthZcknbKwi2jYWty/pmYqbm4iXgOgtyJcRAzAkiG8gje0XNNvXIzPROJMYR7p0yyWEqb9XBibbMZj+IZzPPnw8U11vtcvpvpmg1oe0tJdUc5wkROaMmaMiklKTWjz3ae71XoX3LS1zcbw4MkloB94/lWacFuNhbWNtWdSqZsecuIz58M/VXd4tzqT2GpbjA/XB8B7ANWqMcvHUgnib2jzmEl0rUnMcWuBBGoOviua6DmqiaYhMCnJQAyUJiU4KYChLRIlJAxyJW72Neh1CmSc4g58jH2WDBXancuaIBgLLNQdHtY2u5jZJa8c2/WFClf0a2IspHE3N2AEOBziRGpUfYaVJtbp2kMDG1RUpTDqZ+Jka8O6Vkam3zZ0nOpgvqViAHvI6oDcpa0Z6k6/EvOhh5aOuWZVo9Btt46Nowvr1i0HPrCXSBoABLvJcn/ijs7/q1T3UXR6wvDb27fWeX1HFzjxPDsHIdi4Luhj4qjknLk7PZLz8U7Ey0Url4/0saD3E1JHkgdvvvRfn0lSkTwqNxN7DiYR6rzcJyUSxRl2OOSUej1rZG9oZXa81qJZBDwHGS065Hjx1VW7vXNc4tqBzCSW5QcJzEkEg5cl5cT2QpM9OX/Gim/HRReQ07NvfCqaQuYD2VC5rXyA0Ob1SHZ5dgWiG1KlPZNe4uCDUrsNCg0CBgILZ5niZ44QqX4X2AvLW5taoPRCpTeHDLOH4mg/2g/3LN7+7w9PXNKmA2jR/h02xphME65ZgDuC3GCToxPI5GUKZIpKpIs2F46k4OYSDx7Rxaewwt9V2SazOmtbhzmuzLWw57Z4QTw5BecK1s6/qUX46Ty09nHvzzCxOHIpCfE0VahW0F1mPhqDAZ5wQp2Oybl5zrBoy9yHnLKfRPW3zrthtWlTfiaHEEZw7MSCOUHxVvZ29tq7+pQFJ2uJgEeYzCjJTrotFwbD2z9lsokPqONVw06Q6dwAhdrzaAMQO4DRZW53kpScFRxB+YfdQG3qeZyk8jC53jnJ7OiMoLpl3e/ZTX2rrgAYqb2AkDMtfiEHxAWCheqbKpur7G2jUeNCC3/0g10+rl5WV24k0qZw5WnLQoSwpAqSoTIkJQkmCAHhJyQKYoGJJIBPHYUmCPR9j790La2dRY2pVdn0YeB0QLhDmHjgPLRY7eKsXVMOQDRoMgCczA8h4JJJJbNdIFlqZzU6S2YIFJJJACITh0JJIALbC3nurPELes5gfGIZFpI0MHIHtVHaG0Kld+Oq7E6ImAPQDVOkkBVK72NqarwwEAnn2JJIGgkd3H/O31RLZ2zKdLrHru5kZDuHPtKSSnbLqKAW3amKvUJ+aPIBv2VBMkt3RGXY6eeKZJOxHruwdq0P8Hq0KTy4uZVD8TSCHPBkDhAleR4pSSSXYCSASSTAcJoSSQA4U2UiTACSSTYBG12FVfmYaOcj6Baa0tqdNgYGgxxIzJ1J8yU6Sm2XhFUf/2Q=="/>
          <p:cNvSpPr>
            <a:spLocks noChangeAspect="1" noChangeArrowheads="1"/>
          </p:cNvSpPr>
          <p:nvPr/>
        </p:nvSpPr>
        <p:spPr bwMode="auto">
          <a:xfrm>
            <a:off x="155575" y="-1333500"/>
            <a:ext cx="2638425" cy="27813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6263" y="1608115"/>
            <a:ext cx="4471473" cy="4716485"/>
          </a:xfrm>
          <a:prstGeom prst="rect">
            <a:avLst/>
          </a:prstGeom>
        </p:spPr>
      </p:pic>
    </p:spTree>
    <p:extLst>
      <p:ext uri="{BB962C8B-B14F-4D97-AF65-F5344CB8AC3E}">
        <p14:creationId xmlns:p14="http://schemas.microsoft.com/office/powerpoint/2010/main" val="149305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dirty="0" smtClean="0"/>
              <a:t>2016-2017 Term Cases to Watch</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1800" i="1" dirty="0" smtClean="0"/>
              <a:t>Bravo-Fernandez v. United States</a:t>
            </a:r>
          </a:p>
          <a:p>
            <a:r>
              <a:rPr lang="en-US" sz="1800" dirty="0" smtClean="0"/>
              <a:t>Docket No. 15-537</a:t>
            </a:r>
          </a:p>
          <a:p>
            <a:r>
              <a:rPr lang="en-US" sz="1800" dirty="0" smtClean="0"/>
              <a:t>Under </a:t>
            </a:r>
            <a:r>
              <a:rPr lang="en-US" sz="1800" i="1" dirty="0" smtClean="0"/>
              <a:t>Ashe v. Swenson</a:t>
            </a:r>
            <a:r>
              <a:rPr lang="en-US" sz="1800" dirty="0" smtClean="0"/>
              <a:t> and </a:t>
            </a:r>
            <a:r>
              <a:rPr lang="en-US" sz="1800" i="1" dirty="0" smtClean="0"/>
              <a:t>Yeager v. United States</a:t>
            </a:r>
            <a:r>
              <a:rPr lang="en-US" sz="1800" dirty="0" smtClean="0"/>
              <a:t>, can a vacated, unconstitutional conviction cancel out the preclusive effect of an acquittal under the collateral estoppel prong of the Double Jeopardy Clause?</a:t>
            </a:r>
            <a:br>
              <a:rPr lang="en-US" sz="1800" dirty="0" smtClean="0"/>
            </a:br>
            <a:endParaRPr lang="en-US" sz="1800" dirty="0" smtClean="0"/>
          </a:p>
          <a:p>
            <a:r>
              <a:rPr lang="en-US" sz="1800" i="1" dirty="0" smtClean="0"/>
              <a:t>Buck v. Davis</a:t>
            </a:r>
            <a:r>
              <a:rPr lang="en-US" sz="1800" dirty="0" smtClean="0"/>
              <a:t> (formerly </a:t>
            </a:r>
            <a:r>
              <a:rPr lang="en-US" sz="1800" i="1" dirty="0" smtClean="0"/>
              <a:t>Buck </a:t>
            </a:r>
            <a:r>
              <a:rPr lang="en-US" sz="1800" i="1" dirty="0"/>
              <a:t>v. </a:t>
            </a:r>
            <a:r>
              <a:rPr lang="en-US" sz="1800" i="1" dirty="0" smtClean="0"/>
              <a:t>Stephens</a:t>
            </a:r>
            <a:r>
              <a:rPr lang="en-US" sz="1800" dirty="0" smtClean="0"/>
              <a:t>)</a:t>
            </a:r>
            <a:endParaRPr lang="en-US" sz="1800" dirty="0"/>
          </a:p>
          <a:p>
            <a:r>
              <a:rPr lang="en-US" sz="1800" dirty="0" smtClean="0"/>
              <a:t>Docket </a:t>
            </a:r>
            <a:r>
              <a:rPr lang="en-US" sz="1800" dirty="0" smtClean="0"/>
              <a:t>No. 15-8049</a:t>
            </a:r>
          </a:p>
          <a:p>
            <a:r>
              <a:rPr lang="en-US" sz="1800" dirty="0" smtClean="0"/>
              <a:t>Was trial counsel was constitutionally </a:t>
            </a:r>
            <a:r>
              <a:rPr lang="en-US" sz="1800" dirty="0" smtClean="0"/>
              <a:t>ineffective </a:t>
            </a:r>
            <a:r>
              <a:rPr lang="en-US" sz="1800" dirty="0" smtClean="0"/>
              <a:t>for knowingly presenting an 'expert' who testified that Mr. Buck was more likely to be dangerous in the future because he is Black (sic), where future dangerousness was both a prerequisite for a death sentence and the central issue at sentencing?</a:t>
            </a:r>
            <a:endParaRPr lang="en-US" sz="1800" dirty="0"/>
          </a:p>
        </p:txBody>
      </p:sp>
    </p:spTree>
    <p:extLst>
      <p:ext uri="{BB962C8B-B14F-4D97-AF65-F5344CB8AC3E}">
        <p14:creationId xmlns:p14="http://schemas.microsoft.com/office/powerpoint/2010/main" val="2639932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dirty="0" smtClean="0"/>
              <a:t>2016-2017 Term Cases to Watch</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1800" i="1" dirty="0" smtClean="0"/>
              <a:t>Manuel v. City of Joliet</a:t>
            </a:r>
          </a:p>
          <a:p>
            <a:r>
              <a:rPr lang="en-US" sz="1800" dirty="0" smtClean="0"/>
              <a:t>Docket No. 14-9496</a:t>
            </a:r>
          </a:p>
          <a:p>
            <a:r>
              <a:rPr lang="en-US" sz="1800" dirty="0" smtClean="0"/>
              <a:t>Does an individual’s Fourth Amendment right to be free from unreasonable seizure continue beyond legal process so as to allow a malicious prosecution claim based upon the Fourth Amendment?</a:t>
            </a:r>
          </a:p>
          <a:p>
            <a:endParaRPr lang="en-US" sz="1800" dirty="0"/>
          </a:p>
          <a:p>
            <a:r>
              <a:rPr lang="en-US" sz="1800" i="1" dirty="0" smtClean="0"/>
              <a:t>Moore v. Texas</a:t>
            </a:r>
          </a:p>
          <a:p>
            <a:r>
              <a:rPr lang="en-US" sz="1800" dirty="0" smtClean="0"/>
              <a:t>Docket No. 15-797</a:t>
            </a:r>
          </a:p>
          <a:p>
            <a:r>
              <a:rPr lang="en-US" sz="1800" dirty="0" smtClean="0"/>
              <a:t>Whether it violates the Eighth Amendment and </a:t>
            </a:r>
            <a:r>
              <a:rPr lang="en-US" sz="1800" i="1" dirty="0" smtClean="0"/>
              <a:t>Hall v. Florida</a:t>
            </a:r>
            <a:r>
              <a:rPr lang="en-US" sz="1800" dirty="0" smtClean="0"/>
              <a:t>, 134 S. Ct. 1986 (2014) and </a:t>
            </a:r>
            <a:r>
              <a:rPr lang="en-US" sz="1800" i="1" dirty="0" smtClean="0"/>
              <a:t>Atkins v. Virginia</a:t>
            </a:r>
            <a:r>
              <a:rPr lang="en-US" sz="1800" dirty="0" smtClean="0"/>
              <a:t>, 536 U.S. 304 (2002) to prohibit the use of current medical standards on intellectual disability, and require the use of outdated medical standards, in determining whether an individual may be executed?</a:t>
            </a:r>
            <a:endParaRPr lang="en-US" sz="1800" dirty="0"/>
          </a:p>
        </p:txBody>
      </p:sp>
    </p:spTree>
    <p:extLst>
      <p:ext uri="{BB962C8B-B14F-4D97-AF65-F5344CB8AC3E}">
        <p14:creationId xmlns:p14="http://schemas.microsoft.com/office/powerpoint/2010/main" val="868782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dirty="0" smtClean="0"/>
              <a:t>2016-2017 Term Cases to Watch</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1800" i="1" dirty="0" smtClean="0"/>
              <a:t>Pena-Rodriguez v. Colorado</a:t>
            </a:r>
          </a:p>
          <a:p>
            <a:r>
              <a:rPr lang="en-US" sz="1800" dirty="0" smtClean="0"/>
              <a:t>Docket No. </a:t>
            </a:r>
            <a:r>
              <a:rPr lang="en-US" sz="1800" dirty="0" smtClean="0"/>
              <a:t>15-606</a:t>
            </a:r>
            <a:endParaRPr lang="en-US" sz="1800" i="1" dirty="0" smtClean="0"/>
          </a:p>
          <a:p>
            <a:r>
              <a:rPr lang="en-US" sz="1800" dirty="0"/>
              <a:t>W</a:t>
            </a:r>
            <a:r>
              <a:rPr lang="en-US" sz="1800" dirty="0" smtClean="0"/>
              <a:t>hether a no-impeachment rule constitutionally may bar evidence of racial bias offered to prove a violation of the Sixth Amendment right to an impartial jury</a:t>
            </a:r>
            <a:r>
              <a:rPr lang="en-US" sz="1800" dirty="0" smtClean="0"/>
              <a:t>?  ORAL </a:t>
            </a:r>
            <a:r>
              <a:rPr lang="en-US" sz="1800" dirty="0"/>
              <a:t>ARGUMENT scheduled for Tuesday, October </a:t>
            </a:r>
            <a:r>
              <a:rPr lang="en-US" sz="1800" dirty="0" smtClean="0"/>
              <a:t>11.</a:t>
            </a:r>
            <a:endParaRPr lang="en-US" sz="1800" dirty="0"/>
          </a:p>
        </p:txBody>
      </p:sp>
    </p:spTree>
    <p:extLst>
      <p:ext uri="{BB962C8B-B14F-4D97-AF65-F5344CB8AC3E}">
        <p14:creationId xmlns:p14="http://schemas.microsoft.com/office/powerpoint/2010/main" val="2377667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i="1" dirty="0"/>
              <a:t>Utah v. </a:t>
            </a:r>
            <a:r>
              <a:rPr lang="en-US" i="1" dirty="0" smtClean="0"/>
              <a:t>Strieff</a:t>
            </a:r>
            <a:r>
              <a:rPr lang="en-US" dirty="0" smtClean="0"/>
              <a:t/>
            </a:r>
            <a:br>
              <a:rPr lang="en-US" dirty="0" smtClean="0"/>
            </a:br>
            <a:r>
              <a:rPr lang="en-US" dirty="0" smtClean="0"/>
              <a:t>No</a:t>
            </a:r>
            <a:r>
              <a:rPr lang="en-US" dirty="0"/>
              <a:t>. 14–1373, decided June 20, 2016</a:t>
            </a:r>
          </a:p>
        </p:txBody>
      </p:sp>
      <p:sp>
        <p:nvSpPr>
          <p:cNvPr id="3" name="Content Placeholder 2"/>
          <p:cNvSpPr>
            <a:spLocks noGrp="1"/>
          </p:cNvSpPr>
          <p:nvPr>
            <p:ph idx="1"/>
          </p:nvPr>
        </p:nvSpPr>
        <p:spPr>
          <a:xfrm>
            <a:off x="457200" y="1600200"/>
            <a:ext cx="8229600" cy="5029200"/>
          </a:xfrm>
        </p:spPr>
        <p:txBody>
          <a:bodyPr>
            <a:noAutofit/>
          </a:bodyPr>
          <a:lstStyle/>
          <a:p>
            <a:r>
              <a:rPr lang="en-US" sz="2000" dirty="0" smtClean="0"/>
              <a:t>Fourth </a:t>
            </a:r>
            <a:r>
              <a:rPr lang="en-US" sz="2000" dirty="0"/>
              <a:t>Amendment, Search and Seizure, </a:t>
            </a:r>
            <a:r>
              <a:rPr lang="en-US" sz="2000" dirty="0" smtClean="0"/>
              <a:t>Attenuation</a:t>
            </a:r>
          </a:p>
          <a:p>
            <a:r>
              <a:rPr lang="en-US" sz="2000" dirty="0" smtClean="0"/>
              <a:t>Thomas </a:t>
            </a:r>
            <a:r>
              <a:rPr lang="en-US" sz="2000" dirty="0"/>
              <a:t>majority, Sotomayor dissenting, Kagan dissenting </a:t>
            </a:r>
          </a:p>
          <a:p>
            <a:r>
              <a:rPr lang="en-US" sz="2000" dirty="0" smtClean="0"/>
              <a:t>Surveillance </a:t>
            </a:r>
            <a:r>
              <a:rPr lang="en-US" sz="2000" dirty="0"/>
              <a:t>on a </a:t>
            </a:r>
            <a:r>
              <a:rPr lang="en-US" sz="2000" dirty="0" smtClean="0"/>
              <a:t>residence </a:t>
            </a:r>
            <a:r>
              <a:rPr lang="en-US" sz="2000" dirty="0"/>
              <a:t>based on </a:t>
            </a:r>
            <a:r>
              <a:rPr lang="en-US" sz="2000" dirty="0" smtClean="0"/>
              <a:t>anonymous tip. Many brief visitors seen during a </a:t>
            </a:r>
            <a:r>
              <a:rPr lang="en-US" sz="2000" dirty="0"/>
              <a:t>week </a:t>
            </a:r>
            <a:r>
              <a:rPr lang="en-US" sz="2000" dirty="0" smtClean="0"/>
              <a:t>implies drug dealing. Strieff stopped  after leaving the residence and asked what he was </a:t>
            </a:r>
            <a:r>
              <a:rPr lang="en-US" sz="2000" dirty="0"/>
              <a:t>doing at the </a:t>
            </a:r>
            <a:r>
              <a:rPr lang="en-US" sz="2000" dirty="0" smtClean="0"/>
              <a:t>house. Identification requested  and police dispatcher reported outstanding traffic violation arrest warrant. Strieff arrested, searched and methamphetamine </a:t>
            </a:r>
            <a:r>
              <a:rPr lang="en-US" sz="2000" dirty="0"/>
              <a:t>and drug </a:t>
            </a:r>
            <a:r>
              <a:rPr lang="en-US" sz="2000" dirty="0" smtClean="0"/>
              <a:t>paraphernalia were found.</a:t>
            </a:r>
          </a:p>
          <a:p>
            <a:r>
              <a:rPr lang="en-US" sz="2000" b="1" dirty="0" smtClean="0"/>
              <a:t>Held</a:t>
            </a:r>
            <a:r>
              <a:rPr lang="en-US" sz="2000" b="1" dirty="0"/>
              <a:t>:</a:t>
            </a:r>
            <a:r>
              <a:rPr lang="en-US" sz="2000" dirty="0"/>
              <a:t> The evidence </a:t>
            </a:r>
            <a:r>
              <a:rPr lang="en-US" sz="2000" dirty="0" smtClean="0"/>
              <a:t>is admissible, </a:t>
            </a:r>
            <a:r>
              <a:rPr lang="en-US" sz="2000" i="1" dirty="0" smtClean="0"/>
              <a:t>Brown </a:t>
            </a:r>
            <a:r>
              <a:rPr lang="en-US" sz="2000" i="1" dirty="0"/>
              <a:t>v. Illinois</a:t>
            </a:r>
            <a:r>
              <a:rPr lang="en-US" sz="2000" dirty="0"/>
              <a:t>, 422 U. S. 590. </a:t>
            </a:r>
            <a:r>
              <a:rPr lang="en-US" sz="2000" dirty="0" smtClean="0"/>
              <a:t>No </a:t>
            </a:r>
            <a:r>
              <a:rPr lang="en-US" sz="2000" dirty="0"/>
              <a:t>flagrant police </a:t>
            </a:r>
            <a:r>
              <a:rPr lang="en-US" sz="2000" dirty="0" smtClean="0"/>
              <a:t>misconduct; valid</a:t>
            </a:r>
            <a:r>
              <a:rPr lang="en-US" sz="2000" dirty="0"/>
              <a:t>, pre-existing, </a:t>
            </a:r>
            <a:r>
              <a:rPr lang="en-US" sz="2000" dirty="0" smtClean="0"/>
              <a:t>untainted </a:t>
            </a:r>
            <a:r>
              <a:rPr lang="en-US" sz="2000" dirty="0"/>
              <a:t>arrest warrant attenuated </a:t>
            </a:r>
            <a:r>
              <a:rPr lang="en-US" sz="2000" dirty="0" smtClean="0"/>
              <a:t>connection </a:t>
            </a:r>
            <a:r>
              <a:rPr lang="en-US" sz="2000" dirty="0"/>
              <a:t>between the </a:t>
            </a:r>
            <a:r>
              <a:rPr lang="en-US" sz="2000" i="1" dirty="0"/>
              <a:t>unconstitutional investigatory stop</a:t>
            </a:r>
            <a:r>
              <a:rPr lang="en-US" sz="2000" dirty="0"/>
              <a:t> and </a:t>
            </a:r>
            <a:r>
              <a:rPr lang="en-US" sz="2000" dirty="0" smtClean="0"/>
              <a:t>evidence </a:t>
            </a:r>
            <a:r>
              <a:rPr lang="en-US" sz="2000" dirty="0"/>
              <a:t>seized incident to </a:t>
            </a:r>
            <a:r>
              <a:rPr lang="en-US" sz="2000" dirty="0" smtClean="0"/>
              <a:t>lawful </a:t>
            </a:r>
            <a:r>
              <a:rPr lang="en-US" sz="2000" dirty="0"/>
              <a:t>arrest</a:t>
            </a:r>
            <a:r>
              <a:rPr lang="en-US" sz="2000" dirty="0" smtClean="0"/>
              <a:t>.</a:t>
            </a:r>
            <a:endParaRPr lang="en-US" sz="2000" dirty="0"/>
          </a:p>
        </p:txBody>
      </p:sp>
    </p:spTree>
    <p:extLst>
      <p:ext uri="{BB962C8B-B14F-4D97-AF65-F5344CB8AC3E}">
        <p14:creationId xmlns:p14="http://schemas.microsoft.com/office/powerpoint/2010/main" val="708203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We Predicted these would be “huuuge” decisions</a:t>
            </a:r>
            <a:endParaRPr lang="en-US" dirty="0"/>
          </a:p>
        </p:txBody>
      </p:sp>
      <p:sp>
        <p:nvSpPr>
          <p:cNvPr id="6" name="AutoShape 2" descr="Image result for hu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AutoShape 4" descr="Image result for hug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6" descr="data:image/png;base64,iVBORw0KGgoAAAANSUhEUgAAAUUAAACbCAMAAADC6XmEAAAAsVBMVEX////sAIvsAIr///3sAIjsAIboAIPrx+DnYqv+8vzjAIbqarHnUaX/+//wr9T2zOTfLJbt0ebpgbjhlcP45/bXGIjokcjgkL/jD4zyv97jAH/20urnAH/sAIPnAITlAHzeAHzndbrkPZnmfrzmncn74vbkK5H87fzhR5vhU6fmhL3gEIjkXa3sm8nhNJTgAI3sttvrbrDrjL3jWKPsqNPmAHfZZaTphLjokcn0xubNAH1Q1UuSAAAHZUlEQVR4nO2dD1faOhiH0zStUIXJxhwUCvgHQZy6Oe/udd//g90GGNC8SZPWKlR/z3HnOEneJk/TpqRpwxgAAAAAAAAAAAAAAAAAAAB4Vfz1P/WPft7/dzPr//P3b778yf6haAGNOeyhfIc0ui2WyCUrSqGRaQrfmkaVaAhkrZVTGc25i8FcdpC6FZd9qisxNVQyuiVATp2sBSi58TLZWkeEJok7JWk6ZNNNGki16LMOSdO1lrBLMx0dDTozWz5fl8+BMkd0cxIqjI9I5T8PlTTDhhqHfRqrgSYtEuiUbKydu++nZ/MojtWtywIMxw+NttzfmrPLmgtNPhujMCoh0W9GnkLYoRYDJY04phZDriSKVIuMnappAoPF5WmkfzEM1Ay7eZPovLvauJYTYc5rhPcO3aLvbFE6nM5HPMehLIUIJouW8fRbyqL3niwy9jQJUgt5HtOPBA+up6Z+BhbTU/FSUw6pYJmAT55Xl6awSKJdJq615t7kk/5y7KNbZFfDAvXm0VR7TfvRLQ7iAtXmnrjX9tMf3eJpbq+iwkV4BotKmrR7JqFsxDP0LkqR2G3h6icLWFQS9cPCVRe9FixmafBCp8VVofu0ch/ZYnpAl6i7uITFDNNxibrzU1jM0Hf+2rKFe70WLO5ypau8PFWuWH+75srHER3u1VnkFtJ+6n1Y/KJuTNZ9FPU2xLpBx9huUXg7QUxE79dicNpvstZfuncRF+qAj0tbDP7bBjGQJih+x6AeFvl9czeVz55jXtwiF6lFu5Ayt11qYTEc7AzELn8jBXJqi6HdonHgPDdPDSxyj17FDEaqIReLyVlhQU7UwGJ67J6QYndjsjFYzEAtzkm5u2QAEhazkCM6IG0RFgtb9ITWYokrHVjMAouwCIs6YLEKYLEKYLEKYLEKamxxF85dxhdhUaEb4Xt0BRYnI4UJLGZwsci63Vk3C00DixaLTiOpsGix6AQs1t0ih8Wi6Nri8JAtGk6I2j/TO6nUYplbfpogbke0Wp5atkWusViJR53FWH3Gjx2MReMznC6z4zkXurb4ShaHA5LsUI7ovArbZ4Hytzwv8q+EnppmTxY7f2jZ1vxxme3UI9l+v5ZFYlUzt2hPFgchmVmyLGH64zIaoanHL8cr+Bdb1G59XxaNJXKceaeGhsXsxmBxnxZfqY92ARZhcSc0LGY3BouwCIuwCIvZjcEiLMIiLMJidmOHZpFnx8IOamRsUyi1RA4WOa2JtPhiiXqLQRIOdwjDgOzUfVn8Z7QsWjIiHl0seiJTMclJuWfW7BbDq77Cc+NA7rs0/5boqdSTGuL4Wa0avTtSkcUhvXv174Hcd9kwKzV/UXcP8MXvK2WOd1IP5x7gJm2pWaD6O6kVUNcZJphLC4uwqAMWqwAWqwAWqwAWqwAWqwAWqwAWqwAWqwAWqwAWqwAWqwAWqwAWqwAWqwAWqwAWq+AQ172CxQwj2hYfilvkXjDfvVXny5/px3n/4vA5E8hPK08Wv3GwyL2ouXvnXd6Gbycfpi2KuWromLxO1umNqmJ3xQy5xFXra5m5EfW0yEUjs8xl6zIhM2Xc3pEcZqs/m9N5TO/GIqmZJ26Pv204vw3oLKWkTcqkseiNri+3gRpkegl3euu5J26+fLOzV4vatarEloTOmUorn9AVRa7oW8/lm/GDbSiyL5wscsG5sBLE5OB4O4u6pTCWh+92hQBK+rfwEwnUTnSPnW7j6B9KjcgaubQtcm5fx8CL9mnRb060tdv+Lkj100pNpmocNqCr2GXiaHeIbhEH0hY1+eiW9muRXdBSck9dCkP5WGgWFNHtjvw2nRJ8t1rMRDGzz9UgUhZ56+sa4OoKypKL4nG85MnJogP7tegXWgpxBR/RLpqxO9q9WANpLnTqaZFdFy817RN8+UK7wnHoS/prapGxp4Reg+QTLDQ7I/2Kk1bf3YA8+SpfNutsMW2MxSTyW3p5IrdHxxryw8hRH03HWlOLzwXOjLLXHhqWg2dnBRYQk71/NH1HFtmiyKqSPGlo6r4aApu7a5R744qxd3NE+z67CZyWlVxePQb3Le0EfzkK1nwIPO0lJo0kvORc57CuFmXKG+dGJE61J8U13QdnBcFvw3mhnhaXQ6m/h/YWJOSSzzct80NP6Qeze2Fv1WlzFfHC9CjfPi2We4vlpvasPbFfNAsenzH9YbgKIz9ZxHYLnEd9Y5hSFkt8A5RnIGtb9A3vvCOFl5VPm8XsPBa53/x5MP4+zX3+bvXJ4GQc5C7fy5N40TRKfLu2yNK2GGQRumevEiWRtnvd0H28jpMkUDOtco7GvcXU3A53y8Y65w/DkRz0U8soxyvD8f1djsO0o9eXwELxMZ207TQbKr+maiL29EtNdJfzXLH8YPrj8ZxETvn52JbhHZ4DXfffnafHn7pAl3c/uowZX2spWejyWTkuYVGfRT2iTZmNcS0FqeIFnOs4ttNCiaDVZKEnPMNVXW7MnLZq2nlqGD9Hk+/UoAvjs/L6AQAAAAAAAAAAAAAAAAAAgBP/A5orBKxvaICLAAAAAElFTkSuQmCC"/>
          <p:cNvSpPr>
            <a:spLocks noChangeAspect="1" noChangeArrowheads="1"/>
          </p:cNvSpPr>
          <p:nvPr/>
        </p:nvSpPr>
        <p:spPr bwMode="auto">
          <a:xfrm>
            <a:off x="155575" y="-1265238"/>
            <a:ext cx="5534025" cy="26479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AutoShape 8" descr="https://encrypted-tbn2.gstatic.com/images?q=tbn:ANd9GcTMGCd84nwlMLUW4fzMTHrXAoalSG1jRFOwl_sHFhrkErnE6CuQ"/>
          <p:cNvSpPr>
            <a:spLocks noChangeAspect="1" noChangeArrowheads="1"/>
          </p:cNvSpPr>
          <p:nvPr/>
        </p:nvSpPr>
        <p:spPr bwMode="auto">
          <a:xfrm>
            <a:off x="155575" y="-1790700"/>
            <a:ext cx="3867150"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1750" y="228600"/>
            <a:ext cx="4210050" cy="4080794"/>
          </a:xfrm>
          <a:prstGeom prst="rect">
            <a:avLst/>
          </a:prstGeom>
        </p:spPr>
      </p:pic>
    </p:spTree>
    <p:extLst>
      <p:ext uri="{BB962C8B-B14F-4D97-AF65-F5344CB8AC3E}">
        <p14:creationId xmlns:p14="http://schemas.microsoft.com/office/powerpoint/2010/main" val="1406060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i="1" dirty="0" smtClean="0"/>
              <a:t>Foster v. Chatman, Warden</a:t>
            </a:r>
            <a:r>
              <a:rPr lang="en-US" dirty="0" smtClean="0"/>
              <a:t/>
            </a:r>
            <a:br>
              <a:rPr lang="en-US" dirty="0" smtClean="0"/>
            </a:br>
            <a:r>
              <a:rPr lang="en-US" dirty="0" smtClean="0"/>
              <a:t>No. 14–8349, decided May 23, 2016</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2000" dirty="0" smtClean="0"/>
              <a:t>Jury Selection, Batson Challenge</a:t>
            </a:r>
          </a:p>
          <a:p>
            <a:r>
              <a:rPr lang="en-US" sz="2000" dirty="0" smtClean="0"/>
              <a:t>Roberts majority, Thomas dissenting</a:t>
            </a:r>
          </a:p>
          <a:p>
            <a:r>
              <a:rPr lang="en-US" sz="2000" dirty="0" smtClean="0"/>
              <a:t>During jury selection of a capital murder case, the State used peremptory challenges to strike all four black prospective jurors qualified to serve on the jury. Foster argued strikes were racially motivated in violation of </a:t>
            </a:r>
            <a:r>
              <a:rPr lang="en-US" sz="2000" i="1" dirty="0" smtClean="0"/>
              <a:t>Batson v. Kentucky</a:t>
            </a:r>
            <a:r>
              <a:rPr lang="en-US" sz="2000" dirty="0" smtClean="0"/>
              <a:t>, 476 U. S. 79. While on post-conviction review, a Georgia Open Records Act revealed prosecutor’s notes highlighting all black prospective jurors’ names, notes with “N” (for “no”) appearing next to those  names and the questionnaires filled out by five prospective black jurors, on which each juror’s response indicating his or her race had been circled.</a:t>
            </a:r>
          </a:p>
          <a:p>
            <a:r>
              <a:rPr lang="en-US" sz="2000" b="1" dirty="0" smtClean="0"/>
              <a:t>Held:</a:t>
            </a:r>
            <a:r>
              <a:rPr lang="en-US" sz="2000" dirty="0" smtClean="0"/>
              <a:t>  Purposeful discrimination was clearly demonstrated.</a:t>
            </a:r>
            <a:endParaRPr lang="en-US" sz="2000" dirty="0"/>
          </a:p>
        </p:txBody>
      </p:sp>
    </p:spTree>
    <p:extLst>
      <p:ext uri="{BB962C8B-B14F-4D97-AF65-F5344CB8AC3E}">
        <p14:creationId xmlns:p14="http://schemas.microsoft.com/office/powerpoint/2010/main" val="290187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i="1" dirty="0" smtClean="0"/>
              <a:t>Hurst v. Florida</a:t>
            </a:r>
            <a:r>
              <a:rPr lang="en-US" dirty="0" smtClean="0"/>
              <a:t/>
            </a:r>
            <a:br>
              <a:rPr lang="en-US" dirty="0" smtClean="0"/>
            </a:br>
            <a:r>
              <a:rPr lang="en-US" sz="4000" dirty="0" smtClean="0"/>
              <a:t>No. 14-7505, decided January 12, 2016</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2000" dirty="0" smtClean="0"/>
              <a:t>Death Penalty, Sentencing Procedure</a:t>
            </a:r>
          </a:p>
          <a:p>
            <a:r>
              <a:rPr lang="en-US" sz="2000" dirty="0" smtClean="0"/>
              <a:t>Sotomayor majority, Breyer concurring, Alito dissenting</a:t>
            </a:r>
          </a:p>
          <a:p>
            <a:r>
              <a:rPr lang="en-US" sz="2000" dirty="0" smtClean="0"/>
              <a:t>Under Florida law, the maximum sentence for capital felon is life imprisonment unless an additional evidentiary hearing “results in findings by the court that such person shall be punished by death.”  The jury, by majority vote, renders an “advisory sentence.” Notwithstanding recommendation, the court must independently find and weigh aggravating and mitigating circumstances before entering a sentence of life or death.</a:t>
            </a:r>
          </a:p>
          <a:p>
            <a:r>
              <a:rPr lang="en-US" sz="2000" b="1" dirty="0" smtClean="0"/>
              <a:t>Held:</a:t>
            </a:r>
            <a:r>
              <a:rPr lang="en-US" sz="2000" dirty="0" smtClean="0"/>
              <a:t>  Florida’s scheme violates the Sixth Amendment in light of </a:t>
            </a:r>
            <a:r>
              <a:rPr lang="en-US" sz="2000" i="1" dirty="0" smtClean="0"/>
              <a:t>Ring v. Arizona</a:t>
            </a:r>
            <a:r>
              <a:rPr lang="en-US" sz="2000" dirty="0" smtClean="0"/>
              <a:t>, 536 U. S. 584. Permitting judge rather than jury to find facts necessary for death sentence is unconstitutional. </a:t>
            </a:r>
          </a:p>
        </p:txBody>
      </p:sp>
    </p:spTree>
    <p:extLst>
      <p:ext uri="{BB962C8B-B14F-4D97-AF65-F5344CB8AC3E}">
        <p14:creationId xmlns:p14="http://schemas.microsoft.com/office/powerpoint/2010/main" val="4031238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i="1" dirty="0" smtClean="0"/>
              <a:t>Kansas v. Carr</a:t>
            </a:r>
            <a:br>
              <a:rPr lang="en-US" i="1" dirty="0" smtClean="0"/>
            </a:br>
            <a:r>
              <a:rPr lang="en-US" sz="4000" i="1" dirty="0" smtClean="0"/>
              <a:t>No. 14–449, decided January 20, 2016</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2000" dirty="0" smtClean="0"/>
              <a:t>Death Penalty, Mitigating Circumstances</a:t>
            </a:r>
          </a:p>
          <a:p>
            <a:r>
              <a:rPr lang="en-US" sz="2000" dirty="0" smtClean="0"/>
              <a:t>Scalia majority, Sotomayor dissenting</a:t>
            </a:r>
          </a:p>
          <a:p>
            <a:r>
              <a:rPr lang="en-US" sz="2000" dirty="0" smtClean="0"/>
              <a:t>Respondents convicted of rape, robbery, kidnaping, and execution-style shooting of five men and women and sentenced to death. The Kansas Supreme Court vacated the death sentences, holding sentencing instructions violated the Eighth Amendment failing “to affirmatively inform the jury that mitigating circumstances need only be proved to the satisfaction of the individual juror in that juror’s sentencing decision and not beyond a reasonable doubt.”</a:t>
            </a:r>
          </a:p>
          <a:p>
            <a:r>
              <a:rPr lang="en-US" sz="2000" b="1" dirty="0" smtClean="0"/>
              <a:t>Held:</a:t>
            </a:r>
            <a:r>
              <a:rPr lang="en-US" sz="2000" dirty="0" smtClean="0"/>
              <a:t>  The Eighth Amendment does not require instruction that mitigating circumstances need not be proved beyond a reasonable doubt.</a:t>
            </a:r>
          </a:p>
        </p:txBody>
      </p:sp>
    </p:spTree>
    <p:extLst>
      <p:ext uri="{BB962C8B-B14F-4D97-AF65-F5344CB8AC3E}">
        <p14:creationId xmlns:p14="http://schemas.microsoft.com/office/powerpoint/2010/main" val="2471850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i="1" dirty="0" smtClean="0"/>
              <a:t>Lockhart v. United States</a:t>
            </a:r>
            <a:r>
              <a:rPr lang="en-US" dirty="0" smtClean="0"/>
              <a:t/>
            </a:r>
            <a:br>
              <a:rPr lang="en-US" dirty="0" smtClean="0"/>
            </a:br>
            <a:r>
              <a:rPr lang="en-US" dirty="0" smtClean="0"/>
              <a:t>No. 14–8358, decided March 1, 2016</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1800" dirty="0" smtClean="0"/>
              <a:t>Sentence Enhancement Based on Prior Conduct</a:t>
            </a:r>
          </a:p>
          <a:p>
            <a:r>
              <a:rPr lang="en-US" sz="1800" dirty="0" smtClean="0"/>
              <a:t>Sotomayor majority, Kagan dissenting</a:t>
            </a:r>
          </a:p>
          <a:p>
            <a:r>
              <a:rPr lang="en-US" sz="1800" dirty="0" smtClean="0"/>
              <a:t>Lockhart pleaded guilty to possessing child pornography in violation of 18 U. S. C. §2252(a)(4). Based on prior state-court conviction for first-degree sexual abuse involving his </a:t>
            </a:r>
            <a:r>
              <a:rPr lang="en-US" sz="1800" i="1" dirty="0" smtClean="0"/>
              <a:t>adult girlfriend</a:t>
            </a:r>
            <a:r>
              <a:rPr lang="en-US" sz="1800" dirty="0" smtClean="0"/>
              <a:t>, his presentence report concluded that he was subject to the 10-year mandatory minimum sentence enhancement under §2252(b)(2), triggered by prior state convictions for crimes “relating to aggravated sexual abuse, sexual abuse, or abusive sexual conduct involving a </a:t>
            </a:r>
            <a:r>
              <a:rPr lang="en-US" sz="1800" i="1" dirty="0" smtClean="0"/>
              <a:t>minor or ward</a:t>
            </a:r>
            <a:r>
              <a:rPr lang="en-US" sz="1800" dirty="0" smtClean="0"/>
              <a:t>.”</a:t>
            </a:r>
          </a:p>
          <a:p>
            <a:r>
              <a:rPr lang="en-US" sz="1800" b="1" dirty="0" smtClean="0"/>
              <a:t>Held: </a:t>
            </a:r>
            <a:r>
              <a:rPr lang="en-US" sz="1800" dirty="0" smtClean="0"/>
              <a:t>Natural reading of the text and the “rule of the last antecedent” which states that “a limiting clause or phrase . . . should ordinarily be read as modifying only the noun or phrase that it immediately follows,” clarifies the phrase “involving a minor or ward” modifies only the preceding phrase “abusive sexual conduct,” and thus Lockhart was properly sentenced.</a:t>
            </a:r>
            <a:endParaRPr lang="en-US" sz="1800" dirty="0"/>
          </a:p>
        </p:txBody>
      </p:sp>
    </p:spTree>
    <p:extLst>
      <p:ext uri="{BB962C8B-B14F-4D97-AF65-F5344CB8AC3E}">
        <p14:creationId xmlns:p14="http://schemas.microsoft.com/office/powerpoint/2010/main" val="1073708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i="1" dirty="0" smtClean="0"/>
              <a:t>Luis v. United States</a:t>
            </a:r>
            <a:r>
              <a:rPr lang="en-US" dirty="0" smtClean="0"/>
              <a:t/>
            </a:r>
            <a:br>
              <a:rPr lang="en-US" dirty="0" smtClean="0"/>
            </a:br>
            <a:r>
              <a:rPr lang="en-US" dirty="0" smtClean="0"/>
              <a:t>No. 14-419, decided March 30, 2016</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1900" dirty="0" smtClean="0"/>
              <a:t>Pre-Trial Freezing of Assets, Sixth Amendment</a:t>
            </a:r>
          </a:p>
          <a:p>
            <a:r>
              <a:rPr lang="en-US" sz="1900" dirty="0" smtClean="0"/>
              <a:t>Breyer majority, Thomas concurring, Kennedy dissenting, Kagan dissenting</a:t>
            </a:r>
          </a:p>
          <a:p>
            <a:r>
              <a:rPr lang="en-US" sz="1900" dirty="0" smtClean="0"/>
              <a:t>Under federal law a court may freeze assets pre-trial including (1) property “obtained as a result of ” the crime, (2) property “traceable” to the crime, and (3), as relevant here, other “property of equivalent value.”  Petitioner had approximately $2 million that the government froze for payment of restitution and penalties. The District Court recognized that this might prevent Luis from obtaining counsel of her choice but held that the Sixth Amendment did not give her the right to use her own untainted funds for that purpose.</a:t>
            </a:r>
          </a:p>
          <a:p>
            <a:r>
              <a:rPr lang="en-US" sz="1900" dirty="0" smtClean="0"/>
              <a:t>Held: The pretrial restraint of legitimate, untainted assets needed to retain counsel of choice violates the Sixth Amendment.</a:t>
            </a:r>
          </a:p>
        </p:txBody>
      </p:sp>
    </p:spTree>
    <p:extLst>
      <p:ext uri="{BB962C8B-B14F-4D97-AF65-F5344CB8AC3E}">
        <p14:creationId xmlns:p14="http://schemas.microsoft.com/office/powerpoint/2010/main" val="526693020"/>
      </p:ext>
    </p:extLst>
  </p:cSld>
  <p:clrMapOvr>
    <a:masterClrMapping/>
  </p:clrMapOvr>
</p:sld>
</file>

<file path=ppt/theme/theme1.xml><?xml version="1.0" encoding="utf-8"?>
<a:theme xmlns:a="http://schemas.openxmlformats.org/drawingml/2006/main" name="powerpoint-template-24">
  <a:themeElements>
    <a:clrScheme name="powerpoint-template-24 13">
      <a:dk1>
        <a:srgbClr val="EAEAEA"/>
      </a:dk1>
      <a:lt1>
        <a:srgbClr val="FFFFFF"/>
      </a:lt1>
      <a:dk2>
        <a:srgbClr val="4D4D4D"/>
      </a:dk2>
      <a:lt2>
        <a:srgbClr val="363636"/>
      </a:lt2>
      <a:accent1>
        <a:srgbClr val="696969"/>
      </a:accent1>
      <a:accent2>
        <a:srgbClr val="828282"/>
      </a:accent2>
      <a:accent3>
        <a:srgbClr val="FFFFFF"/>
      </a:accent3>
      <a:accent4>
        <a:srgbClr val="C8C8C8"/>
      </a:accent4>
      <a:accent5>
        <a:srgbClr val="B9B9B9"/>
      </a:accent5>
      <a:accent6>
        <a:srgbClr val="757575"/>
      </a:accent6>
      <a:hlink>
        <a:srgbClr val="A75629"/>
      </a:hlink>
      <a:folHlink>
        <a:srgbClr val="FFFFFF"/>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0E0F83"/>
        </a:lt2>
        <a:accent1>
          <a:srgbClr val="4049D2"/>
        </a:accent1>
        <a:accent2>
          <a:srgbClr val="494FD9"/>
        </a:accent2>
        <a:accent3>
          <a:srgbClr val="FFFFFF"/>
        </a:accent3>
        <a:accent4>
          <a:srgbClr val="404040"/>
        </a:accent4>
        <a:accent5>
          <a:srgbClr val="AFB1E5"/>
        </a:accent5>
        <a:accent6>
          <a:srgbClr val="4147C4"/>
        </a:accent6>
        <a:hlink>
          <a:srgbClr val="757DD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4B8ACD"/>
        </a:lt2>
        <a:accent1>
          <a:srgbClr val="5C98C2"/>
        </a:accent1>
        <a:accent2>
          <a:srgbClr val="93BAD6"/>
        </a:accent2>
        <a:accent3>
          <a:srgbClr val="FFFFFF"/>
        </a:accent3>
        <a:accent4>
          <a:srgbClr val="404040"/>
        </a:accent4>
        <a:accent5>
          <a:srgbClr val="B5CADD"/>
        </a:accent5>
        <a:accent6>
          <a:srgbClr val="85A8C2"/>
        </a:accent6>
        <a:hlink>
          <a:srgbClr val="AECDE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114682"/>
        </a:lt2>
        <a:accent1>
          <a:srgbClr val="295B99"/>
        </a:accent1>
        <a:accent2>
          <a:srgbClr val="406DA6"/>
        </a:accent2>
        <a:accent3>
          <a:srgbClr val="FFFFFF"/>
        </a:accent3>
        <a:accent4>
          <a:srgbClr val="404040"/>
        </a:accent4>
        <a:accent5>
          <a:srgbClr val="ACB5CA"/>
        </a:accent5>
        <a:accent6>
          <a:srgbClr val="396296"/>
        </a:accent6>
        <a:hlink>
          <a:srgbClr val="5F84B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1984CC"/>
        </a:lt2>
        <a:accent1>
          <a:srgbClr val="0960AF"/>
        </a:accent1>
        <a:accent2>
          <a:srgbClr val="05438C"/>
        </a:accent2>
        <a:accent3>
          <a:srgbClr val="FFFFFF"/>
        </a:accent3>
        <a:accent4>
          <a:srgbClr val="404040"/>
        </a:accent4>
        <a:accent5>
          <a:srgbClr val="AAB6D4"/>
        </a:accent5>
        <a:accent6>
          <a:srgbClr val="043C7E"/>
        </a:accent6>
        <a:hlink>
          <a:srgbClr val="023069"/>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116DE4"/>
        </a:lt2>
        <a:accent1>
          <a:srgbClr val="235CAF"/>
        </a:accent1>
        <a:accent2>
          <a:srgbClr val="54A1EE"/>
        </a:accent2>
        <a:accent3>
          <a:srgbClr val="FFFFFF"/>
        </a:accent3>
        <a:accent4>
          <a:srgbClr val="404040"/>
        </a:accent4>
        <a:accent5>
          <a:srgbClr val="ACB5D4"/>
        </a:accent5>
        <a:accent6>
          <a:srgbClr val="4B91D8"/>
        </a:accent6>
        <a:hlink>
          <a:srgbClr val="1391E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EAEAEA"/>
        </a:dk1>
        <a:lt1>
          <a:srgbClr val="FFFFFF"/>
        </a:lt1>
        <a:dk2>
          <a:srgbClr val="4D4D4D"/>
        </a:dk2>
        <a:lt2>
          <a:srgbClr val="000000"/>
        </a:lt2>
        <a:accent1>
          <a:srgbClr val="171525"/>
        </a:accent1>
        <a:accent2>
          <a:srgbClr val="313040"/>
        </a:accent2>
        <a:accent3>
          <a:srgbClr val="FFFFFF"/>
        </a:accent3>
        <a:accent4>
          <a:srgbClr val="C8C8C8"/>
        </a:accent4>
        <a:accent5>
          <a:srgbClr val="ABAAAC"/>
        </a:accent5>
        <a:accent6>
          <a:srgbClr val="2B2A39"/>
        </a:accent6>
        <a:hlink>
          <a:srgbClr val="3E3E50"/>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9">
        <a:dk1>
          <a:srgbClr val="EAEAEA"/>
        </a:dk1>
        <a:lt1>
          <a:srgbClr val="FFFFFF"/>
        </a:lt1>
        <a:dk2>
          <a:srgbClr val="4D4D4D"/>
        </a:dk2>
        <a:lt2>
          <a:srgbClr val="000000"/>
        </a:lt2>
        <a:accent1>
          <a:srgbClr val="262626"/>
        </a:accent1>
        <a:accent2>
          <a:srgbClr val="383838"/>
        </a:accent2>
        <a:accent3>
          <a:srgbClr val="FFFFFF"/>
        </a:accent3>
        <a:accent4>
          <a:srgbClr val="C8C8C8"/>
        </a:accent4>
        <a:accent5>
          <a:srgbClr val="ACACAC"/>
        </a:accent5>
        <a:accent6>
          <a:srgbClr val="323232"/>
        </a:accent6>
        <a:hlink>
          <a:srgbClr val="474747"/>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0">
        <a:dk1>
          <a:srgbClr val="EAEAEA"/>
        </a:dk1>
        <a:lt1>
          <a:srgbClr val="FFFFFF"/>
        </a:lt1>
        <a:dk2>
          <a:srgbClr val="4D4D4D"/>
        </a:dk2>
        <a:lt2>
          <a:srgbClr val="363636"/>
        </a:lt2>
        <a:accent1>
          <a:srgbClr val="696969"/>
        </a:accent1>
        <a:accent2>
          <a:srgbClr val="828282"/>
        </a:accent2>
        <a:accent3>
          <a:srgbClr val="FFFFFF"/>
        </a:accent3>
        <a:accent4>
          <a:srgbClr val="C8C8C8"/>
        </a:accent4>
        <a:accent5>
          <a:srgbClr val="B9B9B9"/>
        </a:accent5>
        <a:accent6>
          <a:srgbClr val="757575"/>
        </a:accent6>
        <a:hlink>
          <a:srgbClr val="808080"/>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1">
        <a:dk1>
          <a:srgbClr val="EAEAEA"/>
        </a:dk1>
        <a:lt1>
          <a:srgbClr val="FFFFFF"/>
        </a:lt1>
        <a:dk2>
          <a:srgbClr val="4D4D4D"/>
        </a:dk2>
        <a:lt2>
          <a:srgbClr val="363636"/>
        </a:lt2>
        <a:accent1>
          <a:srgbClr val="696969"/>
        </a:accent1>
        <a:accent2>
          <a:srgbClr val="828282"/>
        </a:accent2>
        <a:accent3>
          <a:srgbClr val="FFFFFF"/>
        </a:accent3>
        <a:accent4>
          <a:srgbClr val="C8C8C8"/>
        </a:accent4>
        <a:accent5>
          <a:srgbClr val="B9B9B9"/>
        </a:accent5>
        <a:accent6>
          <a:srgbClr val="757575"/>
        </a:accent6>
        <a:hlink>
          <a:srgbClr val="AEAEAE"/>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2">
        <a:dk1>
          <a:srgbClr val="EAEAEA"/>
        </a:dk1>
        <a:lt1>
          <a:srgbClr val="FFFFFF"/>
        </a:lt1>
        <a:dk2>
          <a:srgbClr val="4D4D4D"/>
        </a:dk2>
        <a:lt2>
          <a:srgbClr val="363636"/>
        </a:lt2>
        <a:accent1>
          <a:srgbClr val="696969"/>
        </a:accent1>
        <a:accent2>
          <a:srgbClr val="828282"/>
        </a:accent2>
        <a:accent3>
          <a:srgbClr val="FFFFFF"/>
        </a:accent3>
        <a:accent4>
          <a:srgbClr val="C8C8C8"/>
        </a:accent4>
        <a:accent5>
          <a:srgbClr val="B9B9B9"/>
        </a:accent5>
        <a:accent6>
          <a:srgbClr val="757575"/>
        </a:accent6>
        <a:hlink>
          <a:srgbClr val="CD6D25"/>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3">
        <a:dk1>
          <a:srgbClr val="EAEAEA"/>
        </a:dk1>
        <a:lt1>
          <a:srgbClr val="FFFFFF"/>
        </a:lt1>
        <a:dk2>
          <a:srgbClr val="4D4D4D"/>
        </a:dk2>
        <a:lt2>
          <a:srgbClr val="363636"/>
        </a:lt2>
        <a:accent1>
          <a:srgbClr val="696969"/>
        </a:accent1>
        <a:accent2>
          <a:srgbClr val="828282"/>
        </a:accent2>
        <a:accent3>
          <a:srgbClr val="FFFFFF"/>
        </a:accent3>
        <a:accent4>
          <a:srgbClr val="C8C8C8"/>
        </a:accent4>
        <a:accent5>
          <a:srgbClr val="B9B9B9"/>
        </a:accent5>
        <a:accent6>
          <a:srgbClr val="757575"/>
        </a:accent6>
        <a:hlink>
          <a:srgbClr val="A75629"/>
        </a:hlink>
        <a:folHlink>
          <a:srgbClr val="FFFFF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Rubber Stamp</Template>
  <TotalTime>352</TotalTime>
  <Words>1926</Words>
  <Application>Microsoft Office PowerPoint</Application>
  <PresentationFormat>On-screen Show (4:3)</PresentationFormat>
  <Paragraphs>96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powerpoint-template-24</vt:lpstr>
      <vt:lpstr>United States Supreme Court Criminal &amp; Immigration Law Decisions of the 2015-2016 Term</vt:lpstr>
      <vt:lpstr>Flying Fickle Finger of Fate Award Worst Decision of the Term</vt:lpstr>
      <vt:lpstr>Utah v. Strieff No. 14–1373, decided June 20, 2016</vt:lpstr>
      <vt:lpstr>We Predicted these would be “huuuge” decisions</vt:lpstr>
      <vt:lpstr>Foster v. Chatman, Warden No. 14–8349, decided May 23, 2016</vt:lpstr>
      <vt:lpstr>Hurst v. Florida No. 14-7505, decided January 12, 2016</vt:lpstr>
      <vt:lpstr>Kansas v. Carr No. 14–449, decided January 20, 2016</vt:lpstr>
      <vt:lpstr>Lockhart v. United States No. 14–8358, decided March 1, 2016</vt:lpstr>
      <vt:lpstr>Luis v. United States No. 14-419, decided March 30, 2016</vt:lpstr>
      <vt:lpstr>Montgomery v. Louisiana No. 14–280, decided January 25, 2016</vt:lpstr>
      <vt:lpstr>PowerPoint Presentation</vt:lpstr>
      <vt:lpstr>Birchfield v. North Dakota No. 14–1468, decided June 23, 2016</vt:lpstr>
      <vt:lpstr>Lynch v. Arizona No. 15–8366, decided May 31, 2016</vt:lpstr>
      <vt:lpstr>Nichols v. United States No. No. 15–5238, decided April 4, 2016</vt:lpstr>
      <vt:lpstr>Voisine, et al. v. United States No. 14–10154, decided June 27, 2016</vt:lpstr>
      <vt:lpstr>Williams v. Pennsylvania No. 15–5040, decided June 9, 2016</vt:lpstr>
      <vt:lpstr>Honorable Mention 1</vt:lpstr>
      <vt:lpstr>Honorable Mention 2</vt:lpstr>
      <vt:lpstr>Next Year’s Big Cases?</vt:lpstr>
      <vt:lpstr>2016-2017 Term Cases to Watch</vt:lpstr>
      <vt:lpstr>2016-2017 Term Cases to Watch</vt:lpstr>
      <vt:lpstr>2016-2017 Term Cases to Watch</vt:lpstr>
    </vt:vector>
  </TitlesOfParts>
  <Company>Kennesaw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States Supreme Court Criminal &amp; Immigration Law Decisions of the 2015-2016 Term</dc:title>
  <dc:creator>Michael B. Shapiro</dc:creator>
  <cp:lastModifiedBy>Michael B. Shapiro</cp:lastModifiedBy>
  <cp:revision>30</cp:revision>
  <dcterms:created xsi:type="dcterms:W3CDTF">2016-06-28T21:22:46Z</dcterms:created>
  <dcterms:modified xsi:type="dcterms:W3CDTF">2016-10-04T18:34:40Z</dcterms:modified>
</cp:coreProperties>
</file>