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32"/>
  </p:notesMasterIdLst>
  <p:sldIdLst>
    <p:sldId id="257" r:id="rId2"/>
    <p:sldId id="278" r:id="rId3"/>
    <p:sldId id="287" r:id="rId4"/>
    <p:sldId id="302" r:id="rId5"/>
    <p:sldId id="288" r:id="rId6"/>
    <p:sldId id="282" r:id="rId7"/>
    <p:sldId id="289" r:id="rId8"/>
    <p:sldId id="295" r:id="rId9"/>
    <p:sldId id="301" r:id="rId10"/>
    <p:sldId id="299" r:id="rId11"/>
    <p:sldId id="292" r:id="rId12"/>
    <p:sldId id="279" r:id="rId13"/>
    <p:sldId id="284" r:id="rId14"/>
    <p:sldId id="297" r:id="rId15"/>
    <p:sldId id="285" r:id="rId16"/>
    <p:sldId id="286" r:id="rId17"/>
    <p:sldId id="283" r:id="rId18"/>
    <p:sldId id="296" r:id="rId19"/>
    <p:sldId id="300" r:id="rId20"/>
    <p:sldId id="290" r:id="rId21"/>
    <p:sldId id="298" r:id="rId22"/>
    <p:sldId id="291" r:id="rId23"/>
    <p:sldId id="293" r:id="rId24"/>
    <p:sldId id="294" r:id="rId25"/>
    <p:sldId id="281" r:id="rId26"/>
    <p:sldId id="280" r:id="rId27"/>
    <p:sldId id="276" r:id="rId28"/>
    <p:sldId id="304" r:id="rId29"/>
    <p:sldId id="303" r:id="rId30"/>
    <p:sldId id="274"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956" autoAdjust="0"/>
  </p:normalViewPr>
  <p:slideViewPr>
    <p:cSldViewPr>
      <p:cViewPr varScale="1">
        <p:scale>
          <a:sx n="69" d="100"/>
          <a:sy n="69" d="100"/>
        </p:scale>
        <p:origin x="-787" y="-72"/>
      </p:cViewPr>
      <p:guideLst>
        <p:guide orient="horz" pos="2160"/>
        <p:guide pos="2880"/>
      </p:guideLst>
    </p:cSldViewPr>
  </p:slideViewPr>
  <p:notesTextViewPr>
    <p:cViewPr>
      <p:scale>
        <a:sx n="1" d="1"/>
        <a:sy n="1" d="1"/>
      </p:scale>
      <p:origin x="0" y="0"/>
    </p:cViewPr>
  </p:notesTextViewPr>
  <p:sorterViewPr>
    <p:cViewPr>
      <p:scale>
        <a:sx n="100" d="100"/>
        <a:sy n="100" d="100"/>
      </p:scale>
      <p:origin x="0" y="57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33B637-D1F0-45DE-A9BF-A7462BFA1BAF}" type="datetimeFigureOut">
              <a:rPr lang="en-US" smtClean="0"/>
              <a:t>10/19/2015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9613F98-622E-4E3B-89B3-7DAE02141536}" type="slidenum">
              <a:rPr lang="en-US" smtClean="0"/>
              <a:t>‹#›</a:t>
            </a:fld>
            <a:endParaRPr lang="en-US"/>
          </a:p>
        </p:txBody>
      </p:sp>
    </p:spTree>
    <p:extLst>
      <p:ext uri="{BB962C8B-B14F-4D97-AF65-F5344CB8AC3E}">
        <p14:creationId xmlns:p14="http://schemas.microsoft.com/office/powerpoint/2010/main" val="3230152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9613F98-622E-4E3B-89B3-7DAE02141536}" type="slidenum">
              <a:rPr lang="en-US" smtClean="0"/>
              <a:t>27</a:t>
            </a:fld>
            <a:endParaRPr lang="en-US"/>
          </a:p>
        </p:txBody>
      </p:sp>
    </p:spTree>
    <p:extLst>
      <p:ext uri="{BB962C8B-B14F-4D97-AF65-F5344CB8AC3E}">
        <p14:creationId xmlns:p14="http://schemas.microsoft.com/office/powerpoint/2010/main" val="383226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9613F98-622E-4E3B-89B3-7DAE02141536}" type="slidenum">
              <a:rPr lang="en-US" smtClean="0"/>
              <a:t>28</a:t>
            </a:fld>
            <a:endParaRPr lang="en-US"/>
          </a:p>
        </p:txBody>
      </p:sp>
    </p:spTree>
    <p:extLst>
      <p:ext uri="{BB962C8B-B14F-4D97-AF65-F5344CB8AC3E}">
        <p14:creationId xmlns:p14="http://schemas.microsoft.com/office/powerpoint/2010/main" val="3832269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09613F98-622E-4E3B-89B3-7DAE02141536}" type="slidenum">
              <a:rPr lang="en-US" smtClean="0"/>
              <a:t>29</a:t>
            </a:fld>
            <a:endParaRPr lang="en-US"/>
          </a:p>
        </p:txBody>
      </p:sp>
    </p:spTree>
    <p:extLst>
      <p:ext uri="{BB962C8B-B14F-4D97-AF65-F5344CB8AC3E}">
        <p14:creationId xmlns:p14="http://schemas.microsoft.com/office/powerpoint/2010/main" val="3832269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3357811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175951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280035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302314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1944915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163920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2785287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3490965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2475258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2141648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E80B0E9-5672-448E-9DA7-305FE8060795}" type="slidenum">
              <a:rPr lang="en-US" altLang="en-US" smtClean="0"/>
              <a:pPr/>
              <a:t>‹#›</a:t>
            </a:fld>
            <a:endParaRPr lang="en-US" altLang="en-US"/>
          </a:p>
        </p:txBody>
      </p:sp>
    </p:spTree>
    <p:extLst>
      <p:ext uri="{BB962C8B-B14F-4D97-AF65-F5344CB8AC3E}">
        <p14:creationId xmlns:p14="http://schemas.microsoft.com/office/powerpoint/2010/main" val="1933889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n-U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n-US" smtClean="0"/>
              <a:t>Haga clic para modificar el estilo de texto del patrón</a:t>
            </a:r>
          </a:p>
          <a:p>
            <a:pPr lvl="1"/>
            <a:r>
              <a:rPr lang="es-ES" altLang="en-US" smtClean="0"/>
              <a:t>Segundo nivel</a:t>
            </a:r>
          </a:p>
          <a:p>
            <a:pPr lvl="2"/>
            <a:r>
              <a:rPr lang="es-ES" altLang="en-US" smtClean="0"/>
              <a:t>Tercer nivel</a:t>
            </a:r>
          </a:p>
          <a:p>
            <a:pPr lvl="3"/>
            <a:r>
              <a:rPr lang="es-ES" altLang="en-US" smtClean="0"/>
              <a:t>Cuarto nivel</a:t>
            </a:r>
          </a:p>
          <a:p>
            <a:pPr lvl="4"/>
            <a:r>
              <a:rPr lang="es-ES" altLang="en-U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E80B0E9-5672-448E-9DA7-305FE8060795}" type="slidenum">
              <a:rPr lang="en-US" altLang="en-US" smtClean="0"/>
              <a:pPr/>
              <a:t>‹#›</a:t>
            </a:fld>
            <a:endParaRPr lang="en-US" altLang="en-US"/>
          </a:p>
        </p:txBody>
      </p:sp>
    </p:spTree>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cjag.us/"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81150"/>
            <a:ext cx="8077200" cy="1847850"/>
          </a:xfrm>
        </p:spPr>
        <p:txBody>
          <a:bodyPr>
            <a:noAutofit/>
          </a:bodyPr>
          <a:lstStyle/>
          <a:p>
            <a:r>
              <a:rPr lang="en-US" sz="3600" dirty="0" smtClean="0">
                <a:solidFill>
                  <a:schemeClr val="tx1"/>
                </a:solidFill>
              </a:rPr>
              <a:t>United States Supreme Court</a:t>
            </a:r>
            <a:br>
              <a:rPr lang="en-US" sz="3600" dirty="0" smtClean="0">
                <a:solidFill>
                  <a:schemeClr val="tx1"/>
                </a:solidFill>
              </a:rPr>
            </a:br>
            <a:r>
              <a:rPr lang="en-US" sz="3600" dirty="0" smtClean="0">
                <a:solidFill>
                  <a:schemeClr val="tx1"/>
                </a:solidFill>
              </a:rPr>
              <a:t>Criminal &amp; Immigration Law Decisions</a:t>
            </a:r>
            <a:br>
              <a:rPr lang="en-US" sz="3600" dirty="0" smtClean="0">
                <a:solidFill>
                  <a:schemeClr val="tx1"/>
                </a:solidFill>
              </a:rPr>
            </a:br>
            <a:r>
              <a:rPr lang="en-US" sz="3600" dirty="0" smtClean="0">
                <a:solidFill>
                  <a:schemeClr val="tx1"/>
                </a:solidFill>
              </a:rPr>
              <a:t>of the 2014-2015 Term</a:t>
            </a:r>
            <a:endParaRPr lang="en-US" sz="3600" dirty="0">
              <a:solidFill>
                <a:schemeClr val="tx1"/>
              </a:solidFill>
            </a:endParaRPr>
          </a:p>
        </p:txBody>
      </p:sp>
      <p:sp>
        <p:nvSpPr>
          <p:cNvPr id="3" name="Subtitle 2"/>
          <p:cNvSpPr>
            <a:spLocks noGrp="1"/>
          </p:cNvSpPr>
          <p:nvPr>
            <p:ph type="subTitle" idx="1"/>
          </p:nvPr>
        </p:nvSpPr>
        <p:spPr>
          <a:xfrm>
            <a:off x="457200" y="4267200"/>
            <a:ext cx="8305800" cy="1828800"/>
          </a:xfrm>
        </p:spPr>
        <p:txBody>
          <a:bodyPr>
            <a:normAutofit fontScale="70000" lnSpcReduction="20000"/>
          </a:bodyPr>
          <a:lstStyle/>
          <a:p>
            <a:r>
              <a:rPr lang="en-US" sz="3300" b="1" dirty="0" smtClean="0"/>
              <a:t>Peter W. Fenton, J.D.</a:t>
            </a:r>
            <a:r>
              <a:rPr lang="en-US" sz="3300" dirty="0" smtClean="0"/>
              <a:t/>
            </a:r>
            <a:br>
              <a:rPr lang="en-US" sz="3300" dirty="0" smtClean="0"/>
            </a:br>
            <a:r>
              <a:rPr lang="en-US" i="1" dirty="0" smtClean="0"/>
              <a:t>Assistant Professor of Criminal Justice</a:t>
            </a:r>
            <a:br>
              <a:rPr lang="en-US" i="1" dirty="0" smtClean="0"/>
            </a:br>
            <a:r>
              <a:rPr lang="en-US" i="1" dirty="0" smtClean="0"/>
              <a:t>Kennesaw State University</a:t>
            </a:r>
          </a:p>
          <a:p>
            <a:r>
              <a:rPr lang="en-US" sz="3400" b="1" dirty="0" smtClean="0"/>
              <a:t>Michael B. Shapiro, J.D.</a:t>
            </a:r>
            <a:r>
              <a:rPr lang="en-US" sz="3400" dirty="0" smtClean="0"/>
              <a:t/>
            </a:r>
            <a:br>
              <a:rPr lang="en-US" sz="3400" dirty="0" smtClean="0"/>
            </a:br>
            <a:r>
              <a:rPr lang="en-US" i="1" dirty="0" smtClean="0"/>
              <a:t>Clinical Instructor of Criminal Justice</a:t>
            </a:r>
            <a:br>
              <a:rPr lang="en-US" i="1" dirty="0" smtClean="0"/>
            </a:br>
            <a:r>
              <a:rPr lang="en-US" i="1" dirty="0" smtClean="0"/>
              <a:t>Georgia State University</a:t>
            </a:r>
            <a:endParaRPr lang="en-US" i="1" dirty="0"/>
          </a:p>
        </p:txBody>
      </p:sp>
    </p:spTree>
    <p:extLst>
      <p:ext uri="{BB962C8B-B14F-4D97-AF65-F5344CB8AC3E}">
        <p14:creationId xmlns:p14="http://schemas.microsoft.com/office/powerpoint/2010/main" val="3393659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Ohio </a:t>
            </a:r>
            <a:r>
              <a:rPr lang="en-US" i="1" dirty="0"/>
              <a:t>v. Clark</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No</a:t>
            </a:r>
            <a:r>
              <a:rPr lang="en-US" dirty="0"/>
              <a:t>. 13–1352, decided June 18, </a:t>
            </a:r>
            <a:r>
              <a:rPr lang="en-US" dirty="0" smtClean="0"/>
              <a:t>2015</a:t>
            </a:r>
            <a:br>
              <a:rPr lang="en-US" dirty="0" smtClean="0"/>
            </a:br>
            <a:r>
              <a:rPr lang="en-US" i="1" dirty="0" smtClean="0"/>
              <a:t>Alito </a:t>
            </a:r>
            <a:r>
              <a:rPr lang="en-US" i="1" dirty="0"/>
              <a:t>majority, Scalia concurring, Thomas concurring</a:t>
            </a:r>
          </a:p>
          <a:p>
            <a:r>
              <a:rPr lang="en-US" dirty="0" smtClean="0"/>
              <a:t>Clark cared for his girlfriend’s children while she engaged </a:t>
            </a:r>
            <a:r>
              <a:rPr lang="en-US" dirty="0"/>
              <a:t>in </a:t>
            </a:r>
            <a:r>
              <a:rPr lang="en-US" dirty="0" smtClean="0"/>
              <a:t>prostitution.  Preschool </a:t>
            </a:r>
            <a:r>
              <a:rPr lang="en-US" dirty="0"/>
              <a:t>teachers noticed marks on </a:t>
            </a:r>
            <a:r>
              <a:rPr lang="en-US" dirty="0" smtClean="0"/>
              <a:t>one of the children’s bodies and he </a:t>
            </a:r>
            <a:r>
              <a:rPr lang="en-US" dirty="0"/>
              <a:t>identified Clark as </a:t>
            </a:r>
            <a:r>
              <a:rPr lang="en-US" dirty="0" smtClean="0"/>
              <a:t>the abuser</a:t>
            </a:r>
            <a:r>
              <a:rPr lang="en-US" dirty="0"/>
              <a:t>. </a:t>
            </a:r>
            <a:r>
              <a:rPr lang="en-US" dirty="0" smtClean="0"/>
              <a:t>At </a:t>
            </a:r>
            <a:r>
              <a:rPr lang="en-US" dirty="0"/>
              <a:t>trial, the State introduced </a:t>
            </a:r>
            <a:r>
              <a:rPr lang="en-US" dirty="0" smtClean="0"/>
              <a:t>the child’s </a:t>
            </a:r>
            <a:r>
              <a:rPr lang="en-US" dirty="0"/>
              <a:t>statements to his teachers as evidence of </a:t>
            </a:r>
            <a:r>
              <a:rPr lang="en-US" dirty="0" smtClean="0"/>
              <a:t>guilt</a:t>
            </a:r>
            <a:r>
              <a:rPr lang="en-US" dirty="0"/>
              <a:t>, but </a:t>
            </a:r>
            <a:r>
              <a:rPr lang="en-US" dirty="0" smtClean="0"/>
              <a:t>the child </a:t>
            </a:r>
            <a:r>
              <a:rPr lang="en-US" dirty="0"/>
              <a:t>did not testify. The trial court denied </a:t>
            </a:r>
            <a:r>
              <a:rPr lang="en-US" dirty="0" smtClean="0"/>
              <a:t>Clark’s </a:t>
            </a:r>
            <a:r>
              <a:rPr lang="en-US" dirty="0"/>
              <a:t>motion to exclude the statements under the Sixth </a:t>
            </a:r>
            <a:r>
              <a:rPr lang="en-US" dirty="0" smtClean="0"/>
              <a:t>Amendment’s </a:t>
            </a:r>
            <a:r>
              <a:rPr lang="en-US" dirty="0"/>
              <a:t>Confrontation Clause</a:t>
            </a:r>
            <a:r>
              <a:rPr lang="en-US" dirty="0" smtClean="0"/>
              <a:t>.</a:t>
            </a:r>
          </a:p>
          <a:p>
            <a:r>
              <a:rPr lang="en-US" b="1" dirty="0" smtClean="0"/>
              <a:t>Held</a:t>
            </a:r>
            <a:r>
              <a:rPr lang="en-US" b="1" dirty="0"/>
              <a:t>:</a:t>
            </a:r>
            <a:r>
              <a:rPr lang="en-US" dirty="0"/>
              <a:t> The introduction of </a:t>
            </a:r>
            <a:r>
              <a:rPr lang="en-US" dirty="0" smtClean="0"/>
              <a:t>the child’s </a:t>
            </a:r>
            <a:r>
              <a:rPr lang="en-US" dirty="0"/>
              <a:t>statements at trial did not violate the Confrontation </a:t>
            </a:r>
            <a:r>
              <a:rPr lang="en-US" dirty="0" smtClean="0"/>
              <a:t>Clause</a:t>
            </a:r>
            <a:r>
              <a:rPr lang="en-US" dirty="0"/>
              <a:t> </a:t>
            </a:r>
            <a:r>
              <a:rPr lang="en-US" dirty="0" smtClean="0"/>
              <a:t>as they were not testimonial but rather occurred in the context of an ongoing emergency involving suspected child abuse.</a:t>
            </a:r>
            <a:endParaRPr lang="en-US" dirty="0"/>
          </a:p>
        </p:txBody>
      </p:sp>
      <p:sp>
        <p:nvSpPr>
          <p:cNvPr id="4" name="TextBox 3"/>
          <p:cNvSpPr txBox="1"/>
          <p:nvPr/>
        </p:nvSpPr>
        <p:spPr>
          <a:xfrm>
            <a:off x="0" y="1230868"/>
            <a:ext cx="9144000" cy="369332"/>
          </a:xfrm>
          <a:prstGeom prst="rect">
            <a:avLst/>
          </a:prstGeom>
          <a:noFill/>
        </p:spPr>
        <p:txBody>
          <a:bodyPr wrap="square" rtlCol="0">
            <a:spAutoFit/>
          </a:bodyPr>
          <a:lstStyle/>
          <a:p>
            <a:pPr algn="r"/>
            <a:r>
              <a:rPr lang="en-US" b="1" i="1" dirty="0" smtClean="0">
                <a:solidFill>
                  <a:srgbClr val="FF0000"/>
                </a:solidFill>
              </a:rPr>
              <a:t>Confrontation Clause</a:t>
            </a:r>
            <a:endParaRPr lang="en-US" i="1" dirty="0">
              <a:solidFill>
                <a:srgbClr val="FF0000"/>
              </a:solidFill>
            </a:endParaRPr>
          </a:p>
        </p:txBody>
      </p:sp>
    </p:spTree>
    <p:extLst>
      <p:ext uri="{BB962C8B-B14F-4D97-AF65-F5344CB8AC3E}">
        <p14:creationId xmlns:p14="http://schemas.microsoft.com/office/powerpoint/2010/main" val="17402069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Rodriguez </a:t>
            </a:r>
            <a:r>
              <a:rPr lang="en-US" i="1" dirty="0"/>
              <a:t>v. United States</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No</a:t>
            </a:r>
            <a:r>
              <a:rPr lang="en-US" dirty="0"/>
              <a:t>. 13–9972, decided April 21, 2015</a:t>
            </a:r>
            <a:r>
              <a:rPr lang="en-US" dirty="0" smtClean="0"/>
              <a:t/>
            </a:r>
            <a:br>
              <a:rPr lang="en-US" dirty="0" smtClean="0"/>
            </a:br>
            <a:r>
              <a:rPr lang="en-US" i="1" dirty="0" smtClean="0"/>
              <a:t>Ginsburg majority, Thomas dissenting</a:t>
            </a:r>
            <a:endParaRPr lang="en-US" i="1" dirty="0"/>
          </a:p>
          <a:p>
            <a:r>
              <a:rPr lang="en-US" dirty="0" smtClean="0"/>
              <a:t>After being stopped </a:t>
            </a:r>
            <a:r>
              <a:rPr lang="en-US" dirty="0"/>
              <a:t>for driving on a highway </a:t>
            </a:r>
            <a:r>
              <a:rPr lang="en-US" dirty="0" smtClean="0"/>
              <a:t>shoulder and the Officer’s attended </a:t>
            </a:r>
            <a:r>
              <a:rPr lang="en-US" dirty="0"/>
              <a:t>to everything relating to the stop, </a:t>
            </a:r>
            <a:r>
              <a:rPr lang="en-US" dirty="0" smtClean="0"/>
              <a:t>including issuing </a:t>
            </a:r>
            <a:r>
              <a:rPr lang="en-US" dirty="0"/>
              <a:t>a </a:t>
            </a:r>
            <a:r>
              <a:rPr lang="en-US" dirty="0" smtClean="0"/>
              <a:t>warning, the Officer asked </a:t>
            </a:r>
            <a:r>
              <a:rPr lang="en-US" dirty="0"/>
              <a:t>Rodriguez for permission to walk his dog around the vehicle. </a:t>
            </a:r>
            <a:r>
              <a:rPr lang="en-US" dirty="0" smtClean="0"/>
              <a:t>Rodriguez refused and was detained an additional 7 or 8 minutes until </a:t>
            </a:r>
            <a:r>
              <a:rPr lang="en-US" dirty="0"/>
              <a:t>a second officer </a:t>
            </a:r>
            <a:r>
              <a:rPr lang="en-US" dirty="0" smtClean="0"/>
              <a:t>arrived whose dog alerted </a:t>
            </a:r>
            <a:r>
              <a:rPr lang="en-US" dirty="0"/>
              <a:t>to the presence of drugs in the vehicle</a:t>
            </a:r>
            <a:r>
              <a:rPr lang="en-US" dirty="0" smtClean="0"/>
              <a:t>.</a:t>
            </a:r>
          </a:p>
          <a:p>
            <a:r>
              <a:rPr lang="en-US" b="1" dirty="0" smtClean="0"/>
              <a:t>Held</a:t>
            </a:r>
            <a:r>
              <a:rPr lang="en-US" b="1" dirty="0"/>
              <a:t>:</a:t>
            </a:r>
            <a:r>
              <a:rPr lang="en-US" dirty="0"/>
              <a:t> Absent reasonable suspicion, police extension of a traffic stop in order to conduct a dog sniff violates the </a:t>
            </a:r>
            <a:r>
              <a:rPr lang="en-US" dirty="0" smtClean="0"/>
              <a:t>Constitution’s </a:t>
            </a:r>
            <a:r>
              <a:rPr lang="en-US" dirty="0"/>
              <a:t>shield against unreasonable seizures.</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Fourth Amendment, Dog Sniffs</a:t>
            </a:r>
            <a:endParaRPr lang="en-US" i="1" dirty="0">
              <a:solidFill>
                <a:srgbClr val="FF0000"/>
              </a:solidFill>
            </a:endParaRPr>
          </a:p>
        </p:txBody>
      </p:sp>
    </p:spTree>
    <p:extLst>
      <p:ext uri="{BB962C8B-B14F-4D97-AF65-F5344CB8AC3E}">
        <p14:creationId xmlns:p14="http://schemas.microsoft.com/office/powerpoint/2010/main" val="25486766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Low level fliers</a:t>
            </a:r>
            <a:endParaRPr lang="en-US" dirty="0"/>
          </a:p>
        </p:txBody>
      </p:sp>
      <p:pic>
        <p:nvPicPr>
          <p:cNvPr id="2050" name="Picture 2" descr="http://www.birdsasart.com/rootjpegs/Wild-Turkey-imm-flight-pano-YL8X2891-Indian-Lake-Estates,-F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552453"/>
            <a:ext cx="4651577" cy="2790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7892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Brumfield </a:t>
            </a:r>
            <a:r>
              <a:rPr lang="en-US" i="1" dirty="0"/>
              <a:t>v. Cain</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No</a:t>
            </a:r>
            <a:r>
              <a:rPr lang="en-US" dirty="0"/>
              <a:t>. 13–1433, decided June 18, 2015 </a:t>
            </a:r>
            <a:r>
              <a:rPr lang="en-US" dirty="0" smtClean="0"/>
              <a:t/>
            </a:r>
            <a:br>
              <a:rPr lang="en-US" dirty="0" smtClean="0"/>
            </a:br>
            <a:r>
              <a:rPr lang="en-US" i="1" dirty="0" smtClean="0"/>
              <a:t>Sotomayor majority, Thomas dissenting, Alito dissenting</a:t>
            </a:r>
            <a:endParaRPr lang="en-US" i="1" dirty="0"/>
          </a:p>
          <a:p>
            <a:r>
              <a:rPr lang="en-US" dirty="0" smtClean="0"/>
              <a:t>Brumfield </a:t>
            </a:r>
            <a:r>
              <a:rPr lang="en-US" dirty="0"/>
              <a:t>was convicted of murder </a:t>
            </a:r>
            <a:r>
              <a:rPr lang="en-US" dirty="0" smtClean="0"/>
              <a:t>and </a:t>
            </a:r>
            <a:r>
              <a:rPr lang="en-US" dirty="0"/>
              <a:t>sentenced to death </a:t>
            </a:r>
            <a:r>
              <a:rPr lang="en-US" dirty="0" smtClean="0"/>
              <a:t>prior to </a:t>
            </a:r>
            <a:r>
              <a:rPr lang="en-US" i="1" dirty="0" smtClean="0"/>
              <a:t>Atkins </a:t>
            </a:r>
            <a:r>
              <a:rPr lang="en-US" i="1" dirty="0"/>
              <a:t>v. Virginia</a:t>
            </a:r>
            <a:r>
              <a:rPr lang="en-US" dirty="0"/>
              <a:t>, 536 U. S. 304</a:t>
            </a:r>
            <a:r>
              <a:rPr lang="en-US" dirty="0" smtClean="0"/>
              <a:t>.  During sentencing </a:t>
            </a:r>
            <a:r>
              <a:rPr lang="en-US" dirty="0"/>
              <a:t>that </a:t>
            </a:r>
            <a:r>
              <a:rPr lang="en-US" dirty="0" smtClean="0"/>
              <a:t>evidence showed he </a:t>
            </a:r>
            <a:r>
              <a:rPr lang="en-US" dirty="0"/>
              <a:t>had an IQ of 75, </a:t>
            </a:r>
            <a:r>
              <a:rPr lang="en-US" dirty="0" smtClean="0"/>
              <a:t>a </a:t>
            </a:r>
            <a:r>
              <a:rPr lang="en-US" dirty="0"/>
              <a:t>fourth-grade reading level, had been </a:t>
            </a:r>
            <a:r>
              <a:rPr lang="en-US" dirty="0" smtClean="0"/>
              <a:t>treated </a:t>
            </a:r>
            <a:r>
              <a:rPr lang="en-US" dirty="0"/>
              <a:t>at psychiatric hospitals as a child, had been identified as having a learning disability, and had been placed in special education classes</a:t>
            </a:r>
            <a:r>
              <a:rPr lang="en-US" dirty="0" smtClean="0"/>
              <a:t>.</a:t>
            </a:r>
          </a:p>
          <a:p>
            <a:r>
              <a:rPr lang="en-US" b="1" dirty="0" smtClean="0"/>
              <a:t>Held</a:t>
            </a:r>
            <a:r>
              <a:rPr lang="en-US" b="1" dirty="0"/>
              <a:t>:</a:t>
            </a:r>
            <a:r>
              <a:rPr lang="en-US" dirty="0"/>
              <a:t> Because Brumfield satisfied §2254(d)(2</a:t>
            </a:r>
            <a:r>
              <a:rPr lang="en-US" dirty="0" smtClean="0"/>
              <a:t>)’s </a:t>
            </a:r>
            <a:r>
              <a:rPr lang="en-US" dirty="0"/>
              <a:t>requirements, he was entitled to have his </a:t>
            </a:r>
            <a:r>
              <a:rPr lang="en-US" i="1" dirty="0"/>
              <a:t>Atkins</a:t>
            </a:r>
            <a:r>
              <a:rPr lang="en-US" dirty="0"/>
              <a:t> claim considered on the </a:t>
            </a:r>
            <a:r>
              <a:rPr lang="en-US" dirty="0" smtClean="0"/>
              <a:t>merits.  Having a 75 IQ is entirely consistent with intellectual disability.</a:t>
            </a:r>
            <a:endParaRPr lang="en-US" dirty="0"/>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smtClean="0">
                <a:solidFill>
                  <a:srgbClr val="FF0000"/>
                </a:solidFill>
              </a:rPr>
              <a:t>Death Penalty, Intellectual Disability</a:t>
            </a:r>
            <a:endParaRPr lang="en-US" i="1" dirty="0">
              <a:solidFill>
                <a:srgbClr val="FF0000"/>
              </a:solidFill>
            </a:endParaRPr>
          </a:p>
        </p:txBody>
      </p:sp>
    </p:spTree>
    <p:extLst>
      <p:ext uri="{BB962C8B-B14F-4D97-AF65-F5344CB8AC3E}">
        <p14:creationId xmlns:p14="http://schemas.microsoft.com/office/powerpoint/2010/main" val="4956683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Carroll v. Carman</a:t>
            </a:r>
            <a:endParaRPr lang="en-US" i="1" dirty="0"/>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No</a:t>
            </a:r>
            <a:r>
              <a:rPr lang="en-US" dirty="0"/>
              <a:t>. </a:t>
            </a:r>
            <a:r>
              <a:rPr lang="en-US" dirty="0" smtClean="0"/>
              <a:t>14–212, </a:t>
            </a:r>
            <a:r>
              <a:rPr lang="en-US" dirty="0"/>
              <a:t>decided </a:t>
            </a:r>
            <a:r>
              <a:rPr lang="en-US" dirty="0" smtClean="0"/>
              <a:t>November 10, 2014</a:t>
            </a:r>
            <a:br>
              <a:rPr lang="en-US" dirty="0" smtClean="0"/>
            </a:br>
            <a:r>
              <a:rPr lang="en-US" i="1" dirty="0" smtClean="0"/>
              <a:t>Per curiam</a:t>
            </a:r>
            <a:endParaRPr lang="en-US" i="1" dirty="0"/>
          </a:p>
          <a:p>
            <a:r>
              <a:rPr lang="en-US" dirty="0" smtClean="0"/>
              <a:t>Police went </a:t>
            </a:r>
            <a:r>
              <a:rPr lang="en-US" dirty="0"/>
              <a:t>to the home of Andrew and Karen Carman searching car and gun thief suspect Michael </a:t>
            </a:r>
            <a:r>
              <a:rPr lang="en-US" dirty="0" err="1"/>
              <a:t>Zita</a:t>
            </a:r>
            <a:r>
              <a:rPr lang="en-US" dirty="0"/>
              <a:t>. </a:t>
            </a:r>
            <a:r>
              <a:rPr lang="en-US" dirty="0" smtClean="0"/>
              <a:t>They approached </a:t>
            </a:r>
            <a:r>
              <a:rPr lang="en-US" dirty="0"/>
              <a:t>the house from the </a:t>
            </a:r>
            <a:r>
              <a:rPr lang="en-US" dirty="0" smtClean="0"/>
              <a:t>rear, looking into a </a:t>
            </a:r>
            <a:r>
              <a:rPr lang="en-US" dirty="0"/>
              <a:t>lit and open </a:t>
            </a:r>
            <a:r>
              <a:rPr lang="en-US" dirty="0" smtClean="0"/>
              <a:t>shed, then approached </a:t>
            </a:r>
            <a:r>
              <a:rPr lang="en-US" dirty="0"/>
              <a:t>a deck leading to </a:t>
            </a:r>
            <a:r>
              <a:rPr lang="en-US" dirty="0" smtClean="0"/>
              <a:t>the house where they </a:t>
            </a:r>
            <a:r>
              <a:rPr lang="en-US" dirty="0"/>
              <a:t>were confronted by a man who refused to give his name. As the man reached for his waist the officers grabbed him.  The man twisted away, lost his balance, and fell into the yard. No arrests were made, but the man and his wife later sued Officer Carroll </a:t>
            </a:r>
            <a:r>
              <a:rPr lang="en-US" dirty="0" smtClean="0"/>
              <a:t>under </a:t>
            </a:r>
            <a:r>
              <a:rPr lang="en-US" dirty="0"/>
              <a:t>42 U. S. C. §1983, alleging unlawful entry onto their property in violation of the Fourth Amendment when the Officer went into their backyard and onto their deck without a warrant</a:t>
            </a:r>
            <a:r>
              <a:rPr lang="en-US" dirty="0" smtClean="0"/>
              <a:t>.</a:t>
            </a:r>
          </a:p>
          <a:p>
            <a:r>
              <a:rPr lang="en-US" b="1" dirty="0" smtClean="0"/>
              <a:t>Held</a:t>
            </a:r>
            <a:r>
              <a:rPr lang="en-US" b="1" dirty="0"/>
              <a:t>:</a:t>
            </a:r>
            <a:r>
              <a:rPr lang="en-US" dirty="0"/>
              <a:t> The Third Circuit erred when it held that Carroll was not entitled to qualified immunity.</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Qualified Immunity, </a:t>
            </a:r>
            <a:r>
              <a:rPr lang="en-US" b="1" i="1" dirty="0" smtClean="0">
                <a:solidFill>
                  <a:srgbClr val="FF0000"/>
                </a:solidFill>
              </a:rPr>
              <a:t>“Knock </a:t>
            </a:r>
            <a:r>
              <a:rPr lang="en-US" b="1" i="1" dirty="0">
                <a:solidFill>
                  <a:srgbClr val="FF0000"/>
                </a:solidFill>
              </a:rPr>
              <a:t>and </a:t>
            </a:r>
            <a:r>
              <a:rPr lang="en-US" b="1" i="1" dirty="0" smtClean="0">
                <a:solidFill>
                  <a:srgbClr val="FF0000"/>
                </a:solidFill>
              </a:rPr>
              <a:t>Talk”</a:t>
            </a:r>
            <a:endParaRPr lang="en-US" i="1" dirty="0">
              <a:solidFill>
                <a:srgbClr val="FF0000"/>
              </a:solidFill>
            </a:endParaRPr>
          </a:p>
        </p:txBody>
      </p:sp>
    </p:spTree>
    <p:extLst>
      <p:ext uri="{BB962C8B-B14F-4D97-AF65-F5344CB8AC3E}">
        <p14:creationId xmlns:p14="http://schemas.microsoft.com/office/powerpoint/2010/main" val="25722558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err="1" smtClean="0"/>
              <a:t>Christeson</a:t>
            </a:r>
            <a:r>
              <a:rPr lang="en-US" i="1" dirty="0" smtClean="0"/>
              <a:t> </a:t>
            </a:r>
            <a:r>
              <a:rPr lang="en-US" i="1" dirty="0"/>
              <a:t>v. Roper, Warden</a:t>
            </a:r>
          </a:p>
        </p:txBody>
      </p:sp>
      <p:sp>
        <p:nvSpPr>
          <p:cNvPr id="3" name="Content Placeholder 2"/>
          <p:cNvSpPr>
            <a:spLocks noGrp="1"/>
          </p:cNvSpPr>
          <p:nvPr>
            <p:ph idx="1"/>
          </p:nvPr>
        </p:nvSpPr>
        <p:spPr>
          <a:xfrm>
            <a:off x="457200" y="1600200"/>
            <a:ext cx="8229600" cy="4953000"/>
          </a:xfrm>
        </p:spPr>
        <p:txBody>
          <a:bodyPr>
            <a:normAutofit fontScale="92500" lnSpcReduction="10000"/>
          </a:bodyPr>
          <a:lstStyle/>
          <a:p>
            <a:r>
              <a:rPr lang="en-US" dirty="0" smtClean="0"/>
              <a:t>No</a:t>
            </a:r>
            <a:r>
              <a:rPr lang="en-US" dirty="0"/>
              <a:t>. </a:t>
            </a:r>
            <a:r>
              <a:rPr lang="en-US" dirty="0" smtClean="0"/>
              <a:t>14–6873, </a:t>
            </a:r>
            <a:r>
              <a:rPr lang="en-US" dirty="0"/>
              <a:t>decided </a:t>
            </a:r>
            <a:r>
              <a:rPr lang="en-US" dirty="0" smtClean="0"/>
              <a:t>January 20, 2015</a:t>
            </a:r>
            <a:br>
              <a:rPr lang="en-US" dirty="0" smtClean="0"/>
            </a:br>
            <a:r>
              <a:rPr lang="en-US" i="1" dirty="0" smtClean="0"/>
              <a:t>Per curiam</a:t>
            </a:r>
            <a:endParaRPr lang="en-US" i="1" dirty="0"/>
          </a:p>
          <a:p>
            <a:r>
              <a:rPr lang="en-US" dirty="0" err="1" smtClean="0"/>
              <a:t>Christeson’s</a:t>
            </a:r>
            <a:r>
              <a:rPr lang="en-US" dirty="0" smtClean="0"/>
              <a:t> </a:t>
            </a:r>
            <a:r>
              <a:rPr lang="en-US" dirty="0"/>
              <a:t>first federal habeas petition was dismissed as </a:t>
            </a:r>
            <a:r>
              <a:rPr lang="en-US" dirty="0" smtClean="0"/>
              <a:t>untimely due to failure of his appointed attorneys.  He requested </a:t>
            </a:r>
            <a:r>
              <a:rPr lang="en-US" dirty="0"/>
              <a:t>substitute </a:t>
            </a:r>
            <a:r>
              <a:rPr lang="en-US" dirty="0" smtClean="0"/>
              <a:t>counsel.  That request was denied.</a:t>
            </a:r>
          </a:p>
          <a:p>
            <a:r>
              <a:rPr lang="en-US" b="1" dirty="0" smtClean="0"/>
              <a:t>Held</a:t>
            </a:r>
            <a:r>
              <a:rPr lang="en-US" b="1" dirty="0"/>
              <a:t>:</a:t>
            </a:r>
            <a:r>
              <a:rPr lang="en-US" dirty="0"/>
              <a:t>  </a:t>
            </a:r>
            <a:r>
              <a:rPr lang="en-US" dirty="0" smtClean="0"/>
              <a:t>The lower courts </a:t>
            </a:r>
            <a:r>
              <a:rPr lang="en-US" dirty="0"/>
              <a:t>contravened </a:t>
            </a:r>
            <a:r>
              <a:rPr lang="en-US" dirty="0" smtClean="0"/>
              <a:t>the decision </a:t>
            </a:r>
            <a:r>
              <a:rPr lang="en-US" dirty="0"/>
              <a:t>in </a:t>
            </a:r>
            <a:r>
              <a:rPr lang="en-US" i="1" dirty="0"/>
              <a:t>Martel v. Clair</a:t>
            </a:r>
            <a:r>
              <a:rPr lang="en-US" dirty="0"/>
              <a:t>, 565 U. S. ___ (2012). </a:t>
            </a:r>
            <a:r>
              <a:rPr lang="en-US" dirty="0" err="1" smtClean="0"/>
              <a:t>Christeson’s</a:t>
            </a:r>
            <a:r>
              <a:rPr lang="en-US" dirty="0" smtClean="0"/>
              <a:t> </a:t>
            </a:r>
            <a:r>
              <a:rPr lang="en-US" dirty="0"/>
              <a:t>petition for </a:t>
            </a:r>
            <a:r>
              <a:rPr lang="en-US" i="1" dirty="0"/>
              <a:t>certiorari</a:t>
            </a:r>
            <a:r>
              <a:rPr lang="en-US" dirty="0"/>
              <a:t> </a:t>
            </a:r>
            <a:r>
              <a:rPr lang="en-US" dirty="0" smtClean="0"/>
              <a:t>was granted</a:t>
            </a:r>
            <a:r>
              <a:rPr lang="en-US" dirty="0"/>
              <a:t>, </a:t>
            </a:r>
            <a:r>
              <a:rPr lang="en-US" dirty="0" smtClean="0"/>
              <a:t>and </a:t>
            </a:r>
            <a:r>
              <a:rPr lang="en-US" dirty="0"/>
              <a:t>the case </a:t>
            </a:r>
            <a:r>
              <a:rPr lang="en-US" dirty="0" smtClean="0"/>
              <a:t>remanded </a:t>
            </a:r>
            <a:r>
              <a:rPr lang="en-US" dirty="0"/>
              <a:t>for further proceedings.</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Habeas Corpus, Substitute Counsel</a:t>
            </a:r>
            <a:endParaRPr lang="en-US" i="1" dirty="0">
              <a:solidFill>
                <a:srgbClr val="FF0000"/>
              </a:solidFill>
            </a:endParaRPr>
          </a:p>
        </p:txBody>
      </p:sp>
    </p:spTree>
    <p:extLst>
      <p:ext uri="{BB962C8B-B14F-4D97-AF65-F5344CB8AC3E}">
        <p14:creationId xmlns:p14="http://schemas.microsoft.com/office/powerpoint/2010/main" val="2626859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San Francisco v</a:t>
            </a:r>
            <a:r>
              <a:rPr lang="en-US" i="1" dirty="0"/>
              <a:t>. Sheehan</a:t>
            </a:r>
          </a:p>
        </p:txBody>
      </p:sp>
      <p:sp>
        <p:nvSpPr>
          <p:cNvPr id="3" name="Content Placeholder 2"/>
          <p:cNvSpPr>
            <a:spLocks noGrp="1"/>
          </p:cNvSpPr>
          <p:nvPr>
            <p:ph idx="1"/>
          </p:nvPr>
        </p:nvSpPr>
        <p:spPr>
          <a:xfrm>
            <a:off x="457200" y="1600200"/>
            <a:ext cx="8229600" cy="4953000"/>
          </a:xfrm>
        </p:spPr>
        <p:txBody>
          <a:bodyPr>
            <a:noAutofit/>
          </a:bodyPr>
          <a:lstStyle/>
          <a:p>
            <a:r>
              <a:rPr lang="en-US" sz="2400" dirty="0" smtClean="0"/>
              <a:t>No</a:t>
            </a:r>
            <a:r>
              <a:rPr lang="en-US" sz="2400" dirty="0"/>
              <a:t>. </a:t>
            </a:r>
            <a:r>
              <a:rPr lang="en-US" sz="2400" dirty="0" smtClean="0"/>
              <a:t>13–1412, </a:t>
            </a:r>
            <a:r>
              <a:rPr lang="en-US" sz="2400" dirty="0"/>
              <a:t>decided </a:t>
            </a:r>
            <a:r>
              <a:rPr lang="en-US" sz="2400" dirty="0" smtClean="0"/>
              <a:t>May 18, 2015</a:t>
            </a:r>
            <a:br>
              <a:rPr lang="en-US" sz="2400" dirty="0" smtClean="0"/>
            </a:br>
            <a:r>
              <a:rPr lang="en-US" sz="2400" i="1" dirty="0"/>
              <a:t>Alito majority, Scalia concurring &amp; dissenting</a:t>
            </a:r>
          </a:p>
          <a:p>
            <a:r>
              <a:rPr lang="en-US" sz="2400" dirty="0" smtClean="0"/>
              <a:t>Sheehan </a:t>
            </a:r>
            <a:r>
              <a:rPr lang="en-US" sz="2400" dirty="0"/>
              <a:t>lived in a group home for </a:t>
            </a:r>
            <a:r>
              <a:rPr lang="en-US" sz="2400" dirty="0" smtClean="0"/>
              <a:t>those mental </a:t>
            </a:r>
            <a:r>
              <a:rPr lang="en-US" sz="2400" dirty="0"/>
              <a:t>illness. </a:t>
            </a:r>
            <a:r>
              <a:rPr lang="en-US" sz="2400" dirty="0" smtClean="0"/>
              <a:t>Police were dispatched after she began </a:t>
            </a:r>
            <a:r>
              <a:rPr lang="en-US" sz="2400" dirty="0"/>
              <a:t>acting erratically and threatened to kill her social </a:t>
            </a:r>
            <a:r>
              <a:rPr lang="en-US" sz="2400" dirty="0" smtClean="0"/>
              <a:t>worker. </a:t>
            </a:r>
            <a:r>
              <a:rPr lang="en-US" sz="2400" dirty="0"/>
              <a:t>When the officers </a:t>
            </a:r>
            <a:r>
              <a:rPr lang="en-US" sz="2400" dirty="0" smtClean="0"/>
              <a:t>arrived, </a:t>
            </a:r>
            <a:r>
              <a:rPr lang="en-US" sz="2400" dirty="0"/>
              <a:t>she grabbed a knife and threatened to kill them. They retreated </a:t>
            </a:r>
            <a:r>
              <a:rPr lang="en-US" sz="2400" dirty="0" smtClean="0"/>
              <a:t>but re-entered her room.  She again </a:t>
            </a:r>
            <a:r>
              <a:rPr lang="en-US" sz="2400" dirty="0"/>
              <a:t>confronted </a:t>
            </a:r>
            <a:r>
              <a:rPr lang="en-US" sz="2400" dirty="0" smtClean="0"/>
              <a:t>them with a knife, and after </a:t>
            </a:r>
            <a:r>
              <a:rPr lang="en-US" sz="2400" dirty="0"/>
              <a:t>pepper spray proved ineffective, </a:t>
            </a:r>
            <a:r>
              <a:rPr lang="en-US" sz="2400" dirty="0" smtClean="0"/>
              <a:t>they shot her multiple </a:t>
            </a:r>
            <a:r>
              <a:rPr lang="en-US" sz="2400" dirty="0"/>
              <a:t>times. Sheehan </a:t>
            </a:r>
            <a:r>
              <a:rPr lang="en-US" sz="2400" dirty="0" smtClean="0"/>
              <a:t>sued the officers, </a:t>
            </a:r>
            <a:r>
              <a:rPr lang="en-US" sz="2400" dirty="0"/>
              <a:t>claiming that they violated her Fourth Amendment rights</a:t>
            </a:r>
            <a:r>
              <a:rPr lang="en-US" sz="2400" dirty="0" smtClean="0"/>
              <a:t>.</a:t>
            </a:r>
          </a:p>
          <a:p>
            <a:r>
              <a:rPr lang="en-US" sz="2400" b="1" dirty="0" smtClean="0"/>
              <a:t>Held</a:t>
            </a:r>
            <a:r>
              <a:rPr lang="en-US" sz="2400" b="1" dirty="0"/>
              <a:t>:</a:t>
            </a:r>
            <a:r>
              <a:rPr lang="en-US" sz="2400" dirty="0"/>
              <a:t>  </a:t>
            </a:r>
            <a:r>
              <a:rPr lang="en-US" sz="2400" dirty="0" smtClean="0"/>
              <a:t>The officers are </a:t>
            </a:r>
            <a:r>
              <a:rPr lang="en-US" sz="2400" dirty="0"/>
              <a:t>entitled to qualified immunity from liability for the injuries suffered by Sheehan</a:t>
            </a:r>
            <a:r>
              <a:rPr lang="en-US" sz="2400" dirty="0" smtClean="0"/>
              <a:t>.</a:t>
            </a:r>
            <a:endParaRPr lang="en-US" sz="2400" dirty="0"/>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Arrest and Americans with Disabilities Act</a:t>
            </a:r>
            <a:endParaRPr lang="en-US" i="1" dirty="0">
              <a:solidFill>
                <a:srgbClr val="FF0000"/>
              </a:solidFill>
            </a:endParaRPr>
          </a:p>
        </p:txBody>
      </p:sp>
    </p:spTree>
    <p:extLst>
      <p:ext uri="{BB962C8B-B14F-4D97-AF65-F5344CB8AC3E}">
        <p14:creationId xmlns:p14="http://schemas.microsoft.com/office/powerpoint/2010/main" val="1777531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Los Angeles v</a:t>
            </a:r>
            <a:r>
              <a:rPr lang="en-US" i="1" dirty="0"/>
              <a:t>. </a:t>
            </a:r>
            <a:r>
              <a:rPr lang="en-US" i="1" dirty="0" smtClean="0"/>
              <a:t>Patel</a:t>
            </a:r>
            <a:endParaRPr lang="en-US" i="1" dirty="0"/>
          </a:p>
        </p:txBody>
      </p:sp>
      <p:sp>
        <p:nvSpPr>
          <p:cNvPr id="3" name="Content Placeholder 2"/>
          <p:cNvSpPr>
            <a:spLocks noGrp="1"/>
          </p:cNvSpPr>
          <p:nvPr>
            <p:ph idx="1"/>
          </p:nvPr>
        </p:nvSpPr>
        <p:spPr>
          <a:xfrm>
            <a:off x="457200" y="1600200"/>
            <a:ext cx="8229600" cy="5029200"/>
          </a:xfrm>
        </p:spPr>
        <p:txBody>
          <a:bodyPr>
            <a:noAutofit/>
          </a:bodyPr>
          <a:lstStyle/>
          <a:p>
            <a:pPr lvl="0"/>
            <a:r>
              <a:rPr lang="en-US" sz="2200" dirty="0" smtClean="0"/>
              <a:t>No</a:t>
            </a:r>
            <a:r>
              <a:rPr lang="en-US" sz="2200" dirty="0"/>
              <a:t>. 13–1175, decided June 22, </a:t>
            </a:r>
            <a:r>
              <a:rPr lang="en-US" sz="2200" dirty="0" smtClean="0"/>
              <a:t>2015</a:t>
            </a:r>
            <a:br>
              <a:rPr lang="en-US" sz="2200" dirty="0" smtClean="0"/>
            </a:br>
            <a:r>
              <a:rPr lang="en-US" sz="2200" i="1" dirty="0" smtClean="0"/>
              <a:t>Sotomayor </a:t>
            </a:r>
            <a:r>
              <a:rPr lang="en-US" sz="2200" i="1" dirty="0"/>
              <a:t>majority, Scalia dissenting, Alito dissenting</a:t>
            </a:r>
          </a:p>
          <a:p>
            <a:pPr lvl="0"/>
            <a:r>
              <a:rPr lang="en-US" sz="2200" dirty="0" smtClean="0"/>
              <a:t>Los </a:t>
            </a:r>
            <a:r>
              <a:rPr lang="en-US" sz="2200" dirty="0"/>
              <a:t>Angeles </a:t>
            </a:r>
            <a:r>
              <a:rPr lang="en-US" sz="2200" dirty="0" smtClean="0"/>
              <a:t>requires </a:t>
            </a:r>
            <a:r>
              <a:rPr lang="en-US" sz="2200" dirty="0"/>
              <a:t>hotel operators to record and keep specific information about their guests on the premises for a 90-day </a:t>
            </a:r>
            <a:r>
              <a:rPr lang="en-US" sz="2200" dirty="0" smtClean="0"/>
              <a:t>period and make these records  “available </a:t>
            </a:r>
            <a:r>
              <a:rPr lang="en-US" sz="2200" dirty="0"/>
              <a:t>to any officer of the Los Angeles Police Department for inspection . . . at a time and in a manner that minimizes any interference with the operation of the </a:t>
            </a:r>
            <a:r>
              <a:rPr lang="en-US" sz="2200" dirty="0" smtClean="0"/>
              <a:t>business.” </a:t>
            </a:r>
            <a:r>
              <a:rPr lang="en-US" sz="2200" dirty="0"/>
              <a:t>§41.49(3)(a</a:t>
            </a:r>
            <a:r>
              <a:rPr lang="en-US" sz="2200" dirty="0" smtClean="0"/>
              <a:t>).</a:t>
            </a:r>
          </a:p>
          <a:p>
            <a:pPr lvl="0"/>
            <a:r>
              <a:rPr lang="en-US" sz="2200" b="1" dirty="0" smtClean="0"/>
              <a:t>Held</a:t>
            </a:r>
            <a:r>
              <a:rPr lang="en-US" sz="2200" b="1" dirty="0"/>
              <a:t>:</a:t>
            </a:r>
            <a:r>
              <a:rPr lang="en-US" sz="2200" dirty="0"/>
              <a:t>  Facial challenges under the Fourth Amendment are not categorically barred or especially disfavored. Section 41.49(3)(a) is facially unconstitutional because it fails to provide hotel operators with an opportunity for </a:t>
            </a:r>
            <a:r>
              <a:rPr lang="en-US" sz="2200" dirty="0" smtClean="0"/>
              <a:t>pre-compliance </a:t>
            </a:r>
            <a:r>
              <a:rPr lang="en-US" sz="2200" dirty="0"/>
              <a:t>review.</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Fourth Amendment, Hotel Guest Records</a:t>
            </a:r>
            <a:endParaRPr lang="en-US" i="1" dirty="0">
              <a:solidFill>
                <a:srgbClr val="FF0000"/>
              </a:solidFill>
            </a:endParaRPr>
          </a:p>
        </p:txBody>
      </p:sp>
    </p:spTree>
    <p:extLst>
      <p:ext uri="{BB962C8B-B14F-4D97-AF65-F5344CB8AC3E}">
        <p14:creationId xmlns:p14="http://schemas.microsoft.com/office/powerpoint/2010/main" val="35599960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Davis v</a:t>
            </a:r>
            <a:r>
              <a:rPr lang="en-US" i="1" dirty="0"/>
              <a:t>. Ayala</a:t>
            </a:r>
          </a:p>
        </p:txBody>
      </p:sp>
      <p:sp>
        <p:nvSpPr>
          <p:cNvPr id="3" name="Content Placeholder 2"/>
          <p:cNvSpPr>
            <a:spLocks noGrp="1"/>
          </p:cNvSpPr>
          <p:nvPr>
            <p:ph idx="1"/>
          </p:nvPr>
        </p:nvSpPr>
        <p:spPr>
          <a:xfrm>
            <a:off x="457200" y="1600200"/>
            <a:ext cx="8229600" cy="5029200"/>
          </a:xfrm>
        </p:spPr>
        <p:txBody>
          <a:bodyPr>
            <a:normAutofit/>
          </a:bodyPr>
          <a:lstStyle/>
          <a:p>
            <a:pPr lvl="0"/>
            <a:r>
              <a:rPr lang="en-US" sz="2100" b="1" dirty="0" smtClean="0"/>
              <a:t>NOTE:</a:t>
            </a:r>
            <a:r>
              <a:rPr lang="en-US" sz="2100" dirty="0" smtClean="0"/>
              <a:t>  This case is </a:t>
            </a:r>
            <a:r>
              <a:rPr lang="en-US" sz="2100" dirty="0"/>
              <a:t>also listed </a:t>
            </a:r>
            <a:r>
              <a:rPr lang="en-US" sz="2100" dirty="0" smtClean="0"/>
              <a:t>as </a:t>
            </a:r>
            <a:r>
              <a:rPr lang="en-US" sz="2100" i="1" dirty="0"/>
              <a:t>Chappell, Warden v. Ayala</a:t>
            </a:r>
          </a:p>
          <a:p>
            <a:pPr lvl="0"/>
            <a:r>
              <a:rPr lang="en-US" sz="2100" dirty="0" smtClean="0"/>
              <a:t>No</a:t>
            </a:r>
            <a:r>
              <a:rPr lang="en-US" sz="2100" dirty="0"/>
              <a:t>. 13–1428, decided June 18, 2015 </a:t>
            </a:r>
            <a:r>
              <a:rPr lang="en-US" sz="2100" dirty="0" smtClean="0"/>
              <a:t/>
            </a:r>
            <a:br>
              <a:rPr lang="en-US" sz="2100" dirty="0" smtClean="0"/>
            </a:br>
            <a:r>
              <a:rPr lang="en-US" sz="2100" i="1" dirty="0"/>
              <a:t>Alito majority, Kennedy concurring, Sotomayor dissenting</a:t>
            </a:r>
          </a:p>
          <a:p>
            <a:pPr lvl="0"/>
            <a:r>
              <a:rPr lang="en-US" sz="2100" dirty="0"/>
              <a:t>During jury </a:t>
            </a:r>
            <a:r>
              <a:rPr lang="en-US" sz="2100" dirty="0" smtClean="0"/>
              <a:t>selection, </a:t>
            </a:r>
            <a:r>
              <a:rPr lang="en-US" sz="2100" dirty="0"/>
              <a:t>Ayala, who is Hispanic, objected that seven of the </a:t>
            </a:r>
            <a:r>
              <a:rPr lang="en-US" sz="2100" dirty="0" smtClean="0"/>
              <a:t>prosecution’s </a:t>
            </a:r>
            <a:r>
              <a:rPr lang="en-US" sz="2100" dirty="0"/>
              <a:t>peremptory challenges were impermissibly race-based under </a:t>
            </a:r>
            <a:r>
              <a:rPr lang="en-US" sz="2100" i="1" dirty="0"/>
              <a:t>Batson v. Kentucky</a:t>
            </a:r>
            <a:r>
              <a:rPr lang="en-US" sz="2100" dirty="0"/>
              <a:t>, 476 U. S. 79. The judge permitted the prosecution to disclose its reasons for the strikes outside the presence of the </a:t>
            </a:r>
            <a:r>
              <a:rPr lang="en-US" sz="2100" dirty="0" smtClean="0"/>
              <a:t>defense, concluding that </a:t>
            </a:r>
            <a:r>
              <a:rPr lang="en-US" sz="2100" dirty="0"/>
              <a:t>the prosecution had valid, race-neutral </a:t>
            </a:r>
            <a:r>
              <a:rPr lang="en-US" sz="2100" dirty="0" smtClean="0"/>
              <a:t>reasons. </a:t>
            </a:r>
            <a:r>
              <a:rPr lang="en-US" sz="2100" dirty="0"/>
              <a:t>Ayala was </a:t>
            </a:r>
            <a:r>
              <a:rPr lang="en-US" sz="2100" dirty="0" smtClean="0"/>
              <a:t>convicted </a:t>
            </a:r>
            <a:r>
              <a:rPr lang="en-US" sz="2100" dirty="0"/>
              <a:t>and sentenced to death</a:t>
            </a:r>
            <a:r>
              <a:rPr lang="en-US" sz="2100" dirty="0" smtClean="0"/>
              <a:t>.</a:t>
            </a:r>
          </a:p>
          <a:p>
            <a:pPr lvl="0"/>
            <a:r>
              <a:rPr lang="en-US" sz="2100" b="1" dirty="0" smtClean="0"/>
              <a:t>Held</a:t>
            </a:r>
            <a:r>
              <a:rPr lang="en-US" sz="2100" b="1" dirty="0"/>
              <a:t>:</a:t>
            </a:r>
            <a:r>
              <a:rPr lang="en-US" sz="2100" dirty="0"/>
              <a:t> Any federal constitutional error </a:t>
            </a:r>
            <a:r>
              <a:rPr lang="en-US" sz="2100" dirty="0" smtClean="0"/>
              <a:t>by </a:t>
            </a:r>
            <a:r>
              <a:rPr lang="en-US" sz="2100" dirty="0"/>
              <a:t>excluding </a:t>
            </a:r>
            <a:r>
              <a:rPr lang="en-US" sz="2100" dirty="0" smtClean="0"/>
              <a:t>Ayala’s </a:t>
            </a:r>
            <a:r>
              <a:rPr lang="en-US" sz="2100" dirty="0"/>
              <a:t>attorney from part of the </a:t>
            </a:r>
            <a:r>
              <a:rPr lang="en-US" sz="2100" i="1" dirty="0"/>
              <a:t>Batson</a:t>
            </a:r>
            <a:r>
              <a:rPr lang="en-US" sz="2100" dirty="0"/>
              <a:t> hearing was harmless.</a:t>
            </a:r>
            <a:br>
              <a:rPr lang="en-US" sz="2100" dirty="0"/>
            </a:br>
            <a:r>
              <a:rPr lang="en-US" sz="2100" b="1" dirty="0"/>
              <a:t>NOTE:</a:t>
            </a:r>
            <a:r>
              <a:rPr lang="en-US" sz="2100" dirty="0"/>
              <a:t>  Kennedy and Thomas used their concurring opinions to argue the merits of solitary confinement.</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smtClean="0">
                <a:solidFill>
                  <a:srgbClr val="FF0000"/>
                </a:solidFill>
              </a:rPr>
              <a:t>Batson Challenge, Harmless Error</a:t>
            </a:r>
            <a:endParaRPr lang="en-US" i="1" dirty="0">
              <a:solidFill>
                <a:srgbClr val="FF0000"/>
              </a:solidFill>
            </a:endParaRPr>
          </a:p>
        </p:txBody>
      </p:sp>
    </p:spTree>
    <p:extLst>
      <p:ext uri="{BB962C8B-B14F-4D97-AF65-F5344CB8AC3E}">
        <p14:creationId xmlns:p14="http://schemas.microsoft.com/office/powerpoint/2010/main" val="35931914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a:t>Henderson v. United States</a:t>
            </a:r>
          </a:p>
        </p:txBody>
      </p:sp>
      <p:sp>
        <p:nvSpPr>
          <p:cNvPr id="3" name="Content Placeholder 2"/>
          <p:cNvSpPr>
            <a:spLocks noGrp="1"/>
          </p:cNvSpPr>
          <p:nvPr>
            <p:ph idx="1"/>
          </p:nvPr>
        </p:nvSpPr>
        <p:spPr>
          <a:xfrm>
            <a:off x="457200" y="1600200"/>
            <a:ext cx="8229600" cy="5029200"/>
          </a:xfrm>
        </p:spPr>
        <p:txBody>
          <a:bodyPr>
            <a:normAutofit/>
          </a:bodyPr>
          <a:lstStyle/>
          <a:p>
            <a:pPr lvl="0"/>
            <a:r>
              <a:rPr lang="en-US" sz="2400" dirty="0" smtClean="0"/>
              <a:t>No</a:t>
            </a:r>
            <a:r>
              <a:rPr lang="en-US" sz="2400" dirty="0"/>
              <a:t>. 13–1487, decided May 18, </a:t>
            </a:r>
            <a:r>
              <a:rPr lang="en-US" sz="2400" dirty="0" smtClean="0"/>
              <a:t>2015</a:t>
            </a:r>
            <a:br>
              <a:rPr lang="en-US" sz="2400" dirty="0" smtClean="0"/>
            </a:br>
            <a:r>
              <a:rPr lang="en-US" sz="2400" i="1" dirty="0" smtClean="0"/>
              <a:t>Kagan </a:t>
            </a:r>
            <a:r>
              <a:rPr lang="en-US" sz="2400" i="1" dirty="0"/>
              <a:t>unanimous</a:t>
            </a:r>
          </a:p>
          <a:p>
            <a:pPr lvl="0"/>
            <a:r>
              <a:rPr lang="en-US" sz="2400" dirty="0" smtClean="0"/>
              <a:t>Henderson pleaded guilty to </a:t>
            </a:r>
            <a:r>
              <a:rPr lang="en-US" sz="2400" dirty="0"/>
              <a:t>felony distribution marijuana</a:t>
            </a:r>
            <a:r>
              <a:rPr lang="en-US" sz="2400" dirty="0" smtClean="0"/>
              <a:t>, </a:t>
            </a:r>
            <a:r>
              <a:rPr lang="en-US" sz="2400" dirty="0"/>
              <a:t>and, as a felon, was prohibited </a:t>
            </a:r>
            <a:r>
              <a:rPr lang="en-US" sz="2400" dirty="0" smtClean="0"/>
              <a:t>from </a:t>
            </a:r>
            <a:r>
              <a:rPr lang="en-US" sz="2400" dirty="0"/>
              <a:t>possessing </a:t>
            </a:r>
            <a:r>
              <a:rPr lang="en-US" sz="2400" dirty="0" smtClean="0"/>
              <a:t>firearms</a:t>
            </a:r>
            <a:r>
              <a:rPr lang="en-US" sz="2400" dirty="0"/>
              <a:t>. </a:t>
            </a:r>
            <a:r>
              <a:rPr lang="en-US" sz="2400" dirty="0" smtClean="0"/>
              <a:t>He therefore </a:t>
            </a:r>
            <a:r>
              <a:rPr lang="en-US" sz="2400" dirty="0"/>
              <a:t>asked the </a:t>
            </a:r>
            <a:r>
              <a:rPr lang="en-US" sz="2400" dirty="0" smtClean="0"/>
              <a:t>FBI to </a:t>
            </a:r>
            <a:r>
              <a:rPr lang="en-US" sz="2400" dirty="0"/>
              <a:t>transfer </a:t>
            </a:r>
            <a:r>
              <a:rPr lang="en-US" sz="2400" dirty="0" smtClean="0"/>
              <a:t>the firearms to </a:t>
            </a:r>
            <a:r>
              <a:rPr lang="en-US" sz="2400" dirty="0"/>
              <a:t>his friend. But the agency refused to do so</a:t>
            </a:r>
            <a:r>
              <a:rPr lang="en-US" sz="2400" dirty="0" smtClean="0"/>
              <a:t>.</a:t>
            </a:r>
          </a:p>
          <a:p>
            <a:pPr lvl="0"/>
            <a:r>
              <a:rPr lang="en-US" sz="2400" b="1" dirty="0" smtClean="0"/>
              <a:t>Held</a:t>
            </a:r>
            <a:r>
              <a:rPr lang="en-US" sz="2400" b="1" dirty="0"/>
              <a:t>:</a:t>
            </a:r>
            <a:r>
              <a:rPr lang="en-US" sz="2400" dirty="0"/>
              <a:t> A court-ordered transfer of a </a:t>
            </a:r>
            <a:r>
              <a:rPr lang="en-US" sz="2400" dirty="0" smtClean="0"/>
              <a:t>felon’s </a:t>
            </a:r>
            <a:r>
              <a:rPr lang="en-US" sz="2400" dirty="0"/>
              <a:t>lawfully owned firearms from Government custody to a third party is not barred by §922(g) if the court is satisfied that the recipient will not give the felon control over the firearms, so that he could either use them or direct their use</a:t>
            </a:r>
            <a:r>
              <a:rPr lang="en-US" sz="2400" dirty="0" smtClean="0"/>
              <a:t>.</a:t>
            </a:r>
            <a:endParaRPr lang="en-US" sz="2400" dirty="0"/>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Transfer of Firearms by Convicted Felon</a:t>
            </a:r>
            <a:endParaRPr lang="en-US" i="1" dirty="0">
              <a:solidFill>
                <a:srgbClr val="FF0000"/>
              </a:solidFill>
            </a:endParaRPr>
          </a:p>
        </p:txBody>
      </p:sp>
    </p:spTree>
    <p:extLst>
      <p:ext uri="{BB962C8B-B14F-4D97-AF65-F5344CB8AC3E}">
        <p14:creationId xmlns:p14="http://schemas.microsoft.com/office/powerpoint/2010/main" val="340320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pPr algn="ctr"/>
            <a:r>
              <a:rPr lang="en-US" dirty="0" smtClean="0"/>
              <a:t>The High fliers</a:t>
            </a:r>
            <a:endParaRPr lang="en-US" dirty="0"/>
          </a:p>
        </p:txBody>
      </p:sp>
      <p:pic>
        <p:nvPicPr>
          <p:cNvPr id="1026" name="Picture 2" descr="http://images.fineartamerica.com/images-medium-large/high-flyer-todd-katk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776164"/>
            <a:ext cx="6848554" cy="2416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24596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Jones </a:t>
            </a:r>
            <a:r>
              <a:rPr lang="en-US" i="1" dirty="0"/>
              <a:t>v. United States</a:t>
            </a:r>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No. 13–10026</a:t>
            </a:r>
            <a:r>
              <a:rPr lang="en-US" dirty="0"/>
              <a:t>, decided October 14, 2014</a:t>
            </a:r>
            <a:r>
              <a:rPr lang="en-US" dirty="0" smtClean="0"/>
              <a:t/>
            </a:r>
            <a:br>
              <a:rPr lang="en-US" dirty="0" smtClean="0"/>
            </a:br>
            <a:r>
              <a:rPr lang="en-US" i="1" dirty="0" smtClean="0"/>
              <a:t>Scalia dissenting with Thomas and Ginsburg</a:t>
            </a:r>
            <a:endParaRPr lang="en-US" i="1" dirty="0"/>
          </a:p>
          <a:p>
            <a:r>
              <a:rPr lang="en-US" dirty="0"/>
              <a:t>Petitioners were convicted of small sales of cocaine, but acquitted of conspiracy to distribute drugs.  Nevertheless, the trial judge found that they had engaged in a conspiracy and sentenced them accordingly.  Scalia urged the Court to accept the case </a:t>
            </a:r>
            <a:r>
              <a:rPr lang="en-US" dirty="0" smtClean="0"/>
              <a:t>“to </a:t>
            </a:r>
            <a:r>
              <a:rPr lang="en-US" dirty="0"/>
              <a:t>put an end to the unbroken string of cases disregarding the Sixth Amendment…or to…acknowledge[e] that all sentences below the statutory maximum are substantively reasonable</a:t>
            </a:r>
            <a:r>
              <a:rPr lang="en-US" dirty="0" smtClean="0"/>
              <a:t>.”</a:t>
            </a:r>
            <a:endParaRPr lang="en-US" dirty="0"/>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Dissent from Denial of Certiorari, Sentence Enhancement</a:t>
            </a:r>
            <a:endParaRPr lang="en-US" i="1" dirty="0">
              <a:solidFill>
                <a:srgbClr val="FF0000"/>
              </a:solidFill>
            </a:endParaRPr>
          </a:p>
        </p:txBody>
      </p:sp>
    </p:spTree>
    <p:extLst>
      <p:ext uri="{BB962C8B-B14F-4D97-AF65-F5344CB8AC3E}">
        <p14:creationId xmlns:p14="http://schemas.microsoft.com/office/powerpoint/2010/main" val="1721934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McFadden v</a:t>
            </a:r>
            <a:r>
              <a:rPr lang="en-US" i="1" dirty="0"/>
              <a:t>. United States</a:t>
            </a: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No</a:t>
            </a:r>
            <a:r>
              <a:rPr lang="en-US" dirty="0"/>
              <a:t>. 14–378, decided June 18, </a:t>
            </a:r>
            <a:r>
              <a:rPr lang="en-US" dirty="0" smtClean="0"/>
              <a:t>2015</a:t>
            </a:r>
            <a:br>
              <a:rPr lang="en-US" dirty="0" smtClean="0"/>
            </a:br>
            <a:r>
              <a:rPr lang="en-US" i="1" dirty="0" smtClean="0"/>
              <a:t>Thomas </a:t>
            </a:r>
            <a:r>
              <a:rPr lang="en-US" i="1" dirty="0"/>
              <a:t>majority, Roberts concurring</a:t>
            </a:r>
          </a:p>
          <a:p>
            <a:r>
              <a:rPr lang="en-US" dirty="0"/>
              <a:t>Petitioner McFadden was </a:t>
            </a:r>
            <a:r>
              <a:rPr lang="en-US" dirty="0" smtClean="0"/>
              <a:t>convicted of distributing “bath salts” in </a:t>
            </a:r>
            <a:r>
              <a:rPr lang="en-US" dirty="0"/>
              <a:t>violation of the federal Controlled Substance Analogue Enforcement Act of 1986 (Analogue Act), which </a:t>
            </a:r>
            <a:r>
              <a:rPr lang="en-US" dirty="0" smtClean="0"/>
              <a:t>treats substances </a:t>
            </a:r>
            <a:r>
              <a:rPr lang="en-US" dirty="0"/>
              <a:t>substantially similar to those listed on the federal controlled substances </a:t>
            </a:r>
            <a:r>
              <a:rPr lang="en-US" dirty="0" smtClean="0"/>
              <a:t>schedules as if they were Schedule </a:t>
            </a:r>
            <a:r>
              <a:rPr lang="en-US" dirty="0"/>
              <a:t>I </a:t>
            </a:r>
            <a:r>
              <a:rPr lang="en-US" dirty="0" smtClean="0"/>
              <a:t>drugs. McFadden had requested, but was denied, a jury instruction requiring actual knowledge that the substances had </a:t>
            </a:r>
            <a:r>
              <a:rPr lang="en-US" dirty="0"/>
              <a:t>chemical structures and effects on the central nervous system substantially similar to those of controlled substances</a:t>
            </a:r>
            <a:r>
              <a:rPr lang="en-US" dirty="0" smtClean="0"/>
              <a:t>.</a:t>
            </a:r>
          </a:p>
          <a:p>
            <a:r>
              <a:rPr lang="en-US" b="1" dirty="0" smtClean="0"/>
              <a:t>Held</a:t>
            </a:r>
            <a:r>
              <a:rPr lang="en-US" b="1" dirty="0"/>
              <a:t>:</a:t>
            </a:r>
            <a:r>
              <a:rPr lang="en-US" dirty="0"/>
              <a:t> When a controlled substance is an analogue, §841(a)(1) requires the Government to establish that the defendant knew he was dealing with a substance regulated under the Controlled Substances Act or Analogue Act.</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Analogue Drugs, Actual Knowledge of </a:t>
            </a:r>
            <a:r>
              <a:rPr lang="en-US" b="1" i="1" dirty="0" smtClean="0">
                <a:solidFill>
                  <a:srgbClr val="FF0000"/>
                </a:solidFill>
              </a:rPr>
              <a:t>Regulation</a:t>
            </a:r>
            <a:endParaRPr lang="en-US" i="1" dirty="0">
              <a:solidFill>
                <a:srgbClr val="FF0000"/>
              </a:solidFill>
            </a:endParaRPr>
          </a:p>
        </p:txBody>
      </p:sp>
    </p:spTree>
    <p:extLst>
      <p:ext uri="{BB962C8B-B14F-4D97-AF65-F5344CB8AC3E}">
        <p14:creationId xmlns:p14="http://schemas.microsoft.com/office/powerpoint/2010/main" val="31033837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err="1" smtClean="0"/>
              <a:t>Mellouli</a:t>
            </a:r>
            <a:r>
              <a:rPr lang="en-US" i="1" dirty="0" smtClean="0"/>
              <a:t> </a:t>
            </a:r>
            <a:r>
              <a:rPr lang="en-US" i="1" dirty="0"/>
              <a:t>v. </a:t>
            </a:r>
            <a:r>
              <a:rPr lang="en-US" i="1" dirty="0" smtClean="0"/>
              <a:t>Lynch</a:t>
            </a:r>
            <a:endParaRPr lang="en-US" i="1" dirty="0"/>
          </a:p>
        </p:txBody>
      </p:sp>
      <p:sp>
        <p:nvSpPr>
          <p:cNvPr id="3" name="Content Placeholder 2"/>
          <p:cNvSpPr>
            <a:spLocks noGrp="1"/>
          </p:cNvSpPr>
          <p:nvPr>
            <p:ph idx="1"/>
          </p:nvPr>
        </p:nvSpPr>
        <p:spPr>
          <a:xfrm>
            <a:off x="457200" y="1600200"/>
            <a:ext cx="8229600" cy="4953000"/>
          </a:xfrm>
        </p:spPr>
        <p:txBody>
          <a:bodyPr>
            <a:normAutofit fontScale="85000" lnSpcReduction="10000"/>
          </a:bodyPr>
          <a:lstStyle/>
          <a:p>
            <a:r>
              <a:rPr lang="en-US" dirty="0" smtClean="0"/>
              <a:t>No</a:t>
            </a:r>
            <a:r>
              <a:rPr lang="en-US" dirty="0"/>
              <a:t>. 13–1034, decided June 1, 2015</a:t>
            </a:r>
            <a:r>
              <a:rPr lang="en-US" dirty="0" smtClean="0"/>
              <a:t/>
            </a:r>
            <a:br>
              <a:rPr lang="en-US" dirty="0" smtClean="0"/>
            </a:br>
            <a:r>
              <a:rPr lang="en-US" i="1" dirty="0" smtClean="0"/>
              <a:t>Ginsburg majority, Thomas dissenting</a:t>
            </a:r>
            <a:endParaRPr lang="en-US" i="1" dirty="0"/>
          </a:p>
          <a:p>
            <a:r>
              <a:rPr lang="en-US" dirty="0"/>
              <a:t>Petitioner, a lawful permanent resident, pleaded guilty to a misdemeanor offense </a:t>
            </a:r>
            <a:r>
              <a:rPr lang="en-US" dirty="0" smtClean="0"/>
              <a:t>of possessing drug </a:t>
            </a:r>
            <a:r>
              <a:rPr lang="en-US" dirty="0"/>
              <a:t>paraphernalia </a:t>
            </a:r>
            <a:r>
              <a:rPr lang="en-US" dirty="0" smtClean="0"/>
              <a:t>“to </a:t>
            </a:r>
            <a:r>
              <a:rPr lang="en-US" dirty="0"/>
              <a:t>. . . store [or] conceal . . . a controlled substance</a:t>
            </a:r>
            <a:r>
              <a:rPr lang="en-US" dirty="0" smtClean="0"/>
              <a:t>.” </a:t>
            </a:r>
            <a:r>
              <a:rPr lang="en-US" dirty="0"/>
              <a:t>The sole </a:t>
            </a:r>
            <a:r>
              <a:rPr lang="en-US" dirty="0" smtClean="0"/>
              <a:t>“paraphernalia” was </a:t>
            </a:r>
            <a:r>
              <a:rPr lang="en-US" dirty="0"/>
              <a:t>a sock in which he had placed four unidentified orange tablets. </a:t>
            </a:r>
            <a:r>
              <a:rPr lang="en-US" dirty="0" smtClean="0"/>
              <a:t>He was ordered deported by an </a:t>
            </a:r>
            <a:r>
              <a:rPr lang="en-US" dirty="0"/>
              <a:t>Immigration </a:t>
            </a:r>
            <a:r>
              <a:rPr lang="en-US" dirty="0" smtClean="0"/>
              <a:t>Judge.</a:t>
            </a:r>
          </a:p>
          <a:p>
            <a:r>
              <a:rPr lang="en-US" b="1" dirty="0" smtClean="0"/>
              <a:t>Held</a:t>
            </a:r>
            <a:r>
              <a:rPr lang="en-US" b="1" dirty="0"/>
              <a:t>:</a:t>
            </a:r>
            <a:r>
              <a:rPr lang="en-US" dirty="0"/>
              <a:t> </a:t>
            </a:r>
            <a:r>
              <a:rPr lang="en-US" dirty="0" err="1" smtClean="0"/>
              <a:t>Mellouli’s</a:t>
            </a:r>
            <a:r>
              <a:rPr lang="en-US" dirty="0" smtClean="0"/>
              <a:t> </a:t>
            </a:r>
            <a:r>
              <a:rPr lang="en-US" dirty="0"/>
              <a:t>Kansas conviction for concealing unnamed pills in his sock did not trigger removal under §1227(a)(2)(B)(</a:t>
            </a:r>
            <a:r>
              <a:rPr lang="en-US" dirty="0" err="1"/>
              <a:t>i</a:t>
            </a:r>
            <a:r>
              <a:rPr lang="en-US" dirty="0"/>
              <a:t>).</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Deportation for Drug Related Offense</a:t>
            </a:r>
            <a:endParaRPr lang="en-US" i="1" dirty="0">
              <a:solidFill>
                <a:srgbClr val="FF0000"/>
              </a:solidFill>
            </a:endParaRPr>
          </a:p>
        </p:txBody>
      </p:sp>
    </p:spTree>
    <p:extLst>
      <p:ext uri="{BB962C8B-B14F-4D97-AF65-F5344CB8AC3E}">
        <p14:creationId xmlns:p14="http://schemas.microsoft.com/office/powerpoint/2010/main" val="40626263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Whitfield </a:t>
            </a:r>
            <a:r>
              <a:rPr lang="en-US" i="1" dirty="0"/>
              <a:t>v. United States</a:t>
            </a: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No</a:t>
            </a:r>
            <a:r>
              <a:rPr lang="en-US" dirty="0"/>
              <a:t>. 13–9026, decided January 13, 2015</a:t>
            </a:r>
            <a:r>
              <a:rPr lang="en-US" dirty="0" smtClean="0"/>
              <a:t/>
            </a:r>
            <a:br>
              <a:rPr lang="en-US" dirty="0" smtClean="0"/>
            </a:br>
            <a:r>
              <a:rPr lang="en-US" i="1" dirty="0"/>
              <a:t>Scalia unanimous</a:t>
            </a:r>
          </a:p>
          <a:p>
            <a:r>
              <a:rPr lang="en-US" dirty="0"/>
              <a:t>Whitfield, fleeing a botched bank robbery, entered 79-year-old Mary </a:t>
            </a:r>
            <a:r>
              <a:rPr lang="en-US" dirty="0" smtClean="0"/>
              <a:t>Parnell’s </a:t>
            </a:r>
            <a:r>
              <a:rPr lang="en-US" dirty="0"/>
              <a:t>home and guided a terrified Parnell from a hallway to a room a few feet away, where she suffered a fatal heart attack. He was convicted of, among other things, violating 18 U. S. C. §2113(e), which establishes enhanced penalties for anyone who </a:t>
            </a:r>
            <a:r>
              <a:rPr lang="en-US" dirty="0" smtClean="0"/>
              <a:t>“forces </a:t>
            </a:r>
            <a:r>
              <a:rPr lang="en-US" dirty="0"/>
              <a:t>any person to accompany him without the consent of such </a:t>
            </a:r>
            <a:r>
              <a:rPr lang="en-US" dirty="0" smtClean="0"/>
              <a:t>person” </a:t>
            </a:r>
            <a:r>
              <a:rPr lang="en-US" dirty="0"/>
              <a:t>in the course of committing or fleeing from a bank robbery</a:t>
            </a:r>
            <a:r>
              <a:rPr lang="en-US" dirty="0" smtClean="0"/>
              <a:t>.</a:t>
            </a:r>
          </a:p>
          <a:p>
            <a:r>
              <a:rPr lang="en-US" b="1" dirty="0" smtClean="0"/>
              <a:t>Held</a:t>
            </a:r>
            <a:r>
              <a:rPr lang="en-US" b="1" dirty="0"/>
              <a:t>:</a:t>
            </a:r>
            <a:r>
              <a:rPr lang="en-US" dirty="0"/>
              <a:t> A bank robber </a:t>
            </a:r>
            <a:r>
              <a:rPr lang="en-US" dirty="0" smtClean="0"/>
              <a:t>“forces </a:t>
            </a:r>
            <a:r>
              <a:rPr lang="en-US" dirty="0"/>
              <a:t>[a] person to accompany him</a:t>
            </a:r>
            <a:r>
              <a:rPr lang="en-US" dirty="0" smtClean="0"/>
              <a:t>,” </a:t>
            </a:r>
            <a:r>
              <a:rPr lang="en-US" dirty="0"/>
              <a:t>for purposes of §2113(e), when he forces that person to go somewhere with him, even if the movement occurs entirely within a single building or over a short distance, as was the case here. Here, Whitfield forced Parnell to accompany him for at least several feet, from one room to another, and that surely sufficed.</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err="1">
                <a:solidFill>
                  <a:srgbClr val="FF0000"/>
                </a:solidFill>
              </a:rPr>
              <a:t>Asportation</a:t>
            </a:r>
            <a:r>
              <a:rPr lang="en-US" b="1" i="1" dirty="0">
                <a:solidFill>
                  <a:srgbClr val="FF0000"/>
                </a:solidFill>
              </a:rPr>
              <a:t> Element</a:t>
            </a:r>
            <a:endParaRPr lang="en-US" i="1" dirty="0">
              <a:solidFill>
                <a:srgbClr val="FF0000"/>
              </a:solidFill>
            </a:endParaRPr>
          </a:p>
        </p:txBody>
      </p:sp>
    </p:spTree>
    <p:extLst>
      <p:ext uri="{BB962C8B-B14F-4D97-AF65-F5344CB8AC3E}">
        <p14:creationId xmlns:p14="http://schemas.microsoft.com/office/powerpoint/2010/main" val="33561983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Yates v</a:t>
            </a:r>
            <a:r>
              <a:rPr lang="en-US" i="1" dirty="0"/>
              <a:t>. United States</a:t>
            </a: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No</a:t>
            </a:r>
            <a:r>
              <a:rPr lang="en-US" dirty="0"/>
              <a:t>. 13–7451, decided February 25, 2015</a:t>
            </a:r>
            <a:r>
              <a:rPr lang="en-US" dirty="0" smtClean="0"/>
              <a:t/>
            </a:r>
            <a:br>
              <a:rPr lang="en-US" dirty="0" smtClean="0"/>
            </a:br>
            <a:r>
              <a:rPr lang="en-US" i="1" dirty="0"/>
              <a:t>Ginsburg majority, Alito concurring, Kagan dissenting</a:t>
            </a:r>
          </a:p>
          <a:p>
            <a:r>
              <a:rPr lang="en-US" dirty="0" smtClean="0"/>
              <a:t>Yates’ commercial </a:t>
            </a:r>
            <a:r>
              <a:rPr lang="en-US" dirty="0"/>
              <a:t>fishing vessel </a:t>
            </a:r>
            <a:r>
              <a:rPr lang="en-US" dirty="0" smtClean="0"/>
              <a:t>was found to contain undersized </a:t>
            </a:r>
            <a:r>
              <a:rPr lang="en-US" dirty="0"/>
              <a:t>red </a:t>
            </a:r>
            <a:r>
              <a:rPr lang="en-US" dirty="0" smtClean="0"/>
              <a:t>grouper and he was instructed to </a:t>
            </a:r>
            <a:r>
              <a:rPr lang="en-US" dirty="0"/>
              <a:t>keep the undersized fish segregated from the rest of the catch until the ship returned to port. </a:t>
            </a:r>
            <a:r>
              <a:rPr lang="en-US" dirty="0" smtClean="0"/>
              <a:t>Yates </a:t>
            </a:r>
            <a:r>
              <a:rPr lang="en-US" dirty="0"/>
              <a:t>instead told a crew member to throw the undersized fish overboard. </a:t>
            </a:r>
            <a:r>
              <a:rPr lang="en-US" dirty="0" smtClean="0"/>
              <a:t>He was </a:t>
            </a:r>
            <a:r>
              <a:rPr lang="en-US" dirty="0"/>
              <a:t>charged with destroying, concealing, and covering up undersized fish to impede a federal investigation, in violation of 18 U. S. C. §1519</a:t>
            </a:r>
            <a:r>
              <a:rPr lang="en-US" dirty="0" smtClean="0"/>
              <a:t>.</a:t>
            </a:r>
          </a:p>
          <a:p>
            <a:r>
              <a:rPr lang="en-US" b="1" dirty="0" smtClean="0"/>
              <a:t>Held</a:t>
            </a:r>
            <a:r>
              <a:rPr lang="en-US" b="1" dirty="0"/>
              <a:t>:</a:t>
            </a:r>
            <a:r>
              <a:rPr lang="en-US" dirty="0"/>
              <a:t> The judgment is reversed, and the case is remanded.  </a:t>
            </a:r>
            <a:r>
              <a:rPr lang="en-US" dirty="0" smtClean="0"/>
              <a:t>§1519 is part of the Sarbanes-Oxley Act of 2002 aimed at corporate fraud and financial audits, and a “tangible object” under that law something used </a:t>
            </a:r>
            <a:r>
              <a:rPr lang="en-US" dirty="0"/>
              <a:t>to record or preserve </a:t>
            </a:r>
            <a:r>
              <a:rPr lang="en-US" dirty="0" smtClean="0"/>
              <a:t>information, not a fish.</a:t>
            </a:r>
            <a:endParaRPr lang="en-US" dirty="0"/>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smtClean="0">
                <a:solidFill>
                  <a:srgbClr val="FF0000"/>
                </a:solidFill>
              </a:rPr>
              <a:t>“Tangible Object” </a:t>
            </a:r>
            <a:r>
              <a:rPr lang="en-US" b="1" i="1" dirty="0">
                <a:solidFill>
                  <a:srgbClr val="FF0000"/>
                </a:solidFill>
              </a:rPr>
              <a:t>under Sarbanes-Oxley Act</a:t>
            </a:r>
            <a:endParaRPr lang="en-US" i="1" dirty="0">
              <a:solidFill>
                <a:srgbClr val="FF0000"/>
              </a:solidFill>
            </a:endParaRPr>
          </a:p>
        </p:txBody>
      </p:sp>
    </p:spTree>
    <p:extLst>
      <p:ext uri="{BB962C8B-B14F-4D97-AF65-F5344CB8AC3E}">
        <p14:creationId xmlns:p14="http://schemas.microsoft.com/office/powerpoint/2010/main" val="8252211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7700" y="1600200"/>
            <a:ext cx="7772400" cy="1362075"/>
          </a:xfrm>
        </p:spPr>
        <p:txBody>
          <a:bodyPr/>
          <a:lstStyle/>
          <a:p>
            <a:pPr algn="ctr"/>
            <a:r>
              <a:rPr lang="en-US" dirty="0"/>
              <a:t>Decisions of </a:t>
            </a:r>
            <a:r>
              <a:rPr lang="en-US" dirty="0" smtClean="0"/>
              <a:t>the</a:t>
            </a:r>
            <a:br>
              <a:rPr lang="en-US" dirty="0" smtClean="0"/>
            </a:br>
            <a:r>
              <a:rPr lang="en-US" dirty="0" smtClean="0"/>
              <a:t>2014-2015 </a:t>
            </a:r>
            <a:r>
              <a:rPr lang="en-US" dirty="0"/>
              <a:t>Term</a:t>
            </a:r>
          </a:p>
        </p:txBody>
      </p:sp>
      <p:sp>
        <p:nvSpPr>
          <p:cNvPr id="2" name="Rectangle 1"/>
          <p:cNvSpPr/>
          <p:nvPr/>
        </p:nvSpPr>
        <p:spPr>
          <a:xfrm>
            <a:off x="457200" y="3124200"/>
            <a:ext cx="8153400" cy="3046988"/>
          </a:xfrm>
          <a:prstGeom prst="rect">
            <a:avLst/>
          </a:prstGeom>
        </p:spPr>
        <p:txBody>
          <a:bodyPr wrap="square">
            <a:spAutoFit/>
          </a:bodyPr>
          <a:lstStyle/>
          <a:p>
            <a:r>
              <a:rPr lang="en-US" sz="3200" dirty="0" smtClean="0"/>
              <a:t>A complete list of criminal and immigration law decisions from the United States Supreme Court’s 2014-2015 term is available in the 2015 Conference section of the Criminal Justice Association of Georgia’s website (</a:t>
            </a:r>
            <a:r>
              <a:rPr lang="en-US" sz="3200" dirty="0" smtClean="0">
                <a:solidFill>
                  <a:srgbClr val="002060"/>
                </a:solidFill>
                <a:hlinkClick r:id="rId2"/>
              </a:rPr>
              <a:t>www.cjag.us</a:t>
            </a:r>
            <a:r>
              <a:rPr lang="en-US" sz="3200" dirty="0" smtClean="0"/>
              <a:t>).</a:t>
            </a:r>
            <a:endParaRPr lang="en-US" sz="3200" dirty="0"/>
          </a:p>
        </p:txBody>
      </p:sp>
    </p:spTree>
    <p:extLst>
      <p:ext uri="{BB962C8B-B14F-4D97-AF65-F5344CB8AC3E}">
        <p14:creationId xmlns:p14="http://schemas.microsoft.com/office/powerpoint/2010/main" val="749400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americanbar.org/content/dam/aba/images/public_education/preview-highlights.png"/>
          <p:cNvPicPr>
            <a:picLocks noChangeAspect="1" noChangeArrowheads="1"/>
          </p:cNvPicPr>
          <p:nvPr/>
        </p:nvPicPr>
        <p:blipFill rotWithShape="1">
          <a:blip r:embed="rId2">
            <a:extLst>
              <a:ext uri="{28A0092B-C50C-407E-A947-70E740481C1C}">
                <a14:useLocalDpi xmlns:a14="http://schemas.microsoft.com/office/drawing/2010/main" val="0"/>
              </a:ext>
            </a:extLst>
          </a:blip>
          <a:srcRect l="22740" r="27775" b="24349"/>
          <a:stretch/>
        </p:blipFill>
        <p:spPr bwMode="auto">
          <a:xfrm>
            <a:off x="2286917" y="2133600"/>
            <a:ext cx="4494883" cy="38824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87633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Preview - 1</a:t>
            </a:r>
            <a:endParaRPr lang="en-US" dirty="0"/>
          </a:p>
        </p:txBody>
      </p:sp>
      <p:sp>
        <p:nvSpPr>
          <p:cNvPr id="3" name="Content Placeholder 2"/>
          <p:cNvSpPr>
            <a:spLocks noGrp="1"/>
          </p:cNvSpPr>
          <p:nvPr>
            <p:ph idx="1"/>
          </p:nvPr>
        </p:nvSpPr>
        <p:spPr/>
        <p:txBody>
          <a:bodyPr>
            <a:normAutofit fontScale="92500" lnSpcReduction="20000"/>
          </a:bodyPr>
          <a:lstStyle/>
          <a:p>
            <a:r>
              <a:rPr lang="en-US" i="1" dirty="0" smtClean="0"/>
              <a:t>Foster v. Humphrey</a:t>
            </a:r>
            <a:r>
              <a:rPr lang="en-US" dirty="0" smtClean="0"/>
              <a:t>, </a:t>
            </a:r>
            <a:r>
              <a:rPr lang="en-US" dirty="0"/>
              <a:t>No. 14-8349</a:t>
            </a:r>
            <a:r>
              <a:rPr lang="en-US" dirty="0" smtClean="0"/>
              <a:t/>
            </a:r>
            <a:br>
              <a:rPr lang="en-US" dirty="0" smtClean="0"/>
            </a:br>
            <a:r>
              <a:rPr lang="en-US" dirty="0"/>
              <a:t>Whether the Georgia courts erred in failing to recognize race discrimination under </a:t>
            </a:r>
            <a:r>
              <a:rPr lang="en-US" i="1" dirty="0"/>
              <a:t>Batson v. Kentucky</a:t>
            </a:r>
            <a:r>
              <a:rPr lang="en-US" dirty="0"/>
              <a:t> in the extraordinary circumstances of this death penalty case</a:t>
            </a:r>
            <a:r>
              <a:rPr lang="en-US" dirty="0" smtClean="0"/>
              <a:t>.</a:t>
            </a:r>
            <a:br>
              <a:rPr lang="en-US" dirty="0" smtClean="0"/>
            </a:br>
            <a:endParaRPr lang="en-US" dirty="0" smtClean="0"/>
          </a:p>
          <a:p>
            <a:r>
              <a:rPr lang="en-US" i="1" dirty="0"/>
              <a:t>Hurst v. </a:t>
            </a:r>
            <a:r>
              <a:rPr lang="en-US" i="1" dirty="0" smtClean="0"/>
              <a:t>Florida</a:t>
            </a:r>
            <a:r>
              <a:rPr lang="en-US" dirty="0" smtClean="0"/>
              <a:t>, No. </a:t>
            </a:r>
            <a:r>
              <a:rPr lang="en-US" dirty="0"/>
              <a:t>14-7505</a:t>
            </a:r>
            <a:br>
              <a:rPr lang="en-US" dirty="0"/>
            </a:br>
            <a:r>
              <a:rPr lang="en-US" dirty="0"/>
              <a:t>Can Florida’s death sentencing scheme be considered constitutional if it does not require jury unanimity in capital cases and it consigns the jury to an advisory role in </a:t>
            </a:r>
            <a:r>
              <a:rPr lang="en-US" dirty="0" smtClean="0"/>
              <a:t>sentencing?</a:t>
            </a:r>
            <a:endParaRPr lang="en-US" dirty="0" smtClean="0"/>
          </a:p>
        </p:txBody>
      </p:sp>
    </p:spTree>
    <p:extLst>
      <p:ext uri="{BB962C8B-B14F-4D97-AF65-F5344CB8AC3E}">
        <p14:creationId xmlns:p14="http://schemas.microsoft.com/office/powerpoint/2010/main" val="24960714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Preview - 2</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i="1" dirty="0"/>
              <a:t>Kansas v. </a:t>
            </a:r>
            <a:r>
              <a:rPr lang="en-US" i="1" dirty="0" err="1"/>
              <a:t>Carr</a:t>
            </a:r>
            <a:r>
              <a:rPr lang="en-US" dirty="0"/>
              <a:t>, Nos. 14-449, 14-450 &amp; </a:t>
            </a:r>
            <a:r>
              <a:rPr lang="en-US" i="1" dirty="0"/>
              <a:t>Kansas v. Gleason</a:t>
            </a:r>
            <a:r>
              <a:rPr lang="en-US" dirty="0"/>
              <a:t>, No. 14-522</a:t>
            </a:r>
            <a:br>
              <a:rPr lang="en-US" dirty="0"/>
            </a:br>
            <a:r>
              <a:rPr lang="en-US" dirty="0"/>
              <a:t>Is a joint capital sentencing proceeding between two brothers sufficiently prejudicial to  require severance, and must a jury contemplating capital punishment be instructed that mitigating circumstances “need not be proven beyond a reasonable doubt</a:t>
            </a:r>
            <a:r>
              <a:rPr lang="en-US" dirty="0" smtClean="0"/>
              <a:t>?”</a:t>
            </a:r>
            <a:br>
              <a:rPr lang="en-US" dirty="0" smtClean="0"/>
            </a:br>
            <a:endParaRPr lang="en-US" i="1" dirty="0"/>
          </a:p>
          <a:p>
            <a:r>
              <a:rPr lang="en-US" i="1" dirty="0" smtClean="0"/>
              <a:t>Lockhart v. United States</a:t>
            </a:r>
            <a:r>
              <a:rPr lang="en-US" dirty="0" smtClean="0"/>
              <a:t>, No. 14-8358</a:t>
            </a:r>
            <a:br>
              <a:rPr lang="en-US" dirty="0" smtClean="0"/>
            </a:br>
            <a:r>
              <a:rPr lang="en-US" dirty="0" smtClean="0"/>
              <a:t>Whether 18 U.S.C. §2252(b)(2)’s 10 year mandatory minimum sentence is triggered by a prior conviction under a state law relating to “aggravated sexual abuse” or “sexual abuse,” even though the conviction did not “</a:t>
            </a:r>
            <a:r>
              <a:rPr lang="en-US" dirty="0" err="1" smtClean="0"/>
              <a:t>involv</a:t>
            </a:r>
            <a:r>
              <a:rPr lang="en-US" dirty="0" smtClean="0"/>
              <a:t>[e] a minor or ward,” an issue that divides the federal courts of appeals.</a:t>
            </a:r>
          </a:p>
        </p:txBody>
      </p:sp>
    </p:spTree>
    <p:extLst>
      <p:ext uri="{BB962C8B-B14F-4D97-AF65-F5344CB8AC3E}">
        <p14:creationId xmlns:p14="http://schemas.microsoft.com/office/powerpoint/2010/main" val="28218475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r>
              <a:rPr lang="en-US" dirty="0" smtClean="0"/>
              <a:t>Preview - 3</a:t>
            </a:r>
            <a:endParaRPr lang="en-US" dirty="0"/>
          </a:p>
        </p:txBody>
      </p:sp>
      <p:sp>
        <p:nvSpPr>
          <p:cNvPr id="3" name="Content Placeholder 2"/>
          <p:cNvSpPr>
            <a:spLocks noGrp="1"/>
          </p:cNvSpPr>
          <p:nvPr>
            <p:ph idx="1"/>
          </p:nvPr>
        </p:nvSpPr>
        <p:spPr/>
        <p:txBody>
          <a:bodyPr>
            <a:normAutofit fontScale="77500" lnSpcReduction="20000"/>
          </a:bodyPr>
          <a:lstStyle/>
          <a:p>
            <a:r>
              <a:rPr lang="en-US" i="1" dirty="0"/>
              <a:t>Montgomery v. Louisiana</a:t>
            </a:r>
            <a:r>
              <a:rPr lang="en-US" dirty="0"/>
              <a:t>, No.</a:t>
            </a:r>
            <a:r>
              <a:rPr lang="en-US" i="1" dirty="0"/>
              <a:t> </a:t>
            </a:r>
            <a:r>
              <a:rPr lang="en-US" dirty="0"/>
              <a:t>14-280</a:t>
            </a:r>
            <a:br>
              <a:rPr lang="en-US" dirty="0"/>
            </a:br>
            <a:r>
              <a:rPr lang="en-US" dirty="0"/>
              <a:t>Does the Supreme Court’s decision in </a:t>
            </a:r>
            <a:r>
              <a:rPr lang="en-US" i="1" dirty="0"/>
              <a:t>Miller v. Alabama</a:t>
            </a:r>
            <a:r>
              <a:rPr lang="en-US" dirty="0"/>
              <a:t>, which held that the Eighth Amendment prohibits mandatory sentencing schemes requiring juveniles to be sentenced to life in prison without parole, apply retroactively to cases on collateral review, and does the Supreme Court have jurisdiction to decide this issue</a:t>
            </a:r>
            <a:r>
              <a:rPr lang="en-US" dirty="0" smtClean="0"/>
              <a:t>?</a:t>
            </a:r>
            <a:br>
              <a:rPr lang="en-US" dirty="0" smtClean="0"/>
            </a:br>
            <a:endParaRPr lang="en-US" dirty="0"/>
          </a:p>
          <a:p>
            <a:r>
              <a:rPr lang="en-US" i="1" dirty="0" smtClean="0"/>
              <a:t>Ocasio </a:t>
            </a:r>
            <a:r>
              <a:rPr lang="en-US" i="1" dirty="0"/>
              <a:t>v. United </a:t>
            </a:r>
            <a:r>
              <a:rPr lang="en-US" i="1" dirty="0" smtClean="0"/>
              <a:t>States</a:t>
            </a:r>
            <a:r>
              <a:rPr lang="en-US" dirty="0" smtClean="0"/>
              <a:t>, No. 14-361</a:t>
            </a:r>
            <a:r>
              <a:rPr lang="en-US" dirty="0" smtClean="0"/>
              <a:t/>
            </a:r>
            <a:br>
              <a:rPr lang="en-US" dirty="0" smtClean="0"/>
            </a:br>
            <a:r>
              <a:rPr lang="en-US" dirty="0"/>
              <a:t>Does a conspiracy to commit extortion, as defined by the Hobbs Act, require that the conspirators agree to obtain property from someone outside the conspiracy</a:t>
            </a:r>
            <a:r>
              <a:rPr lang="en-US" dirty="0" smtClean="0"/>
              <a:t>?</a:t>
            </a:r>
            <a:endParaRPr lang="en-US" i="1" dirty="0"/>
          </a:p>
        </p:txBody>
      </p:sp>
    </p:spTree>
    <p:extLst>
      <p:ext uri="{BB962C8B-B14F-4D97-AF65-F5344CB8AC3E}">
        <p14:creationId xmlns:p14="http://schemas.microsoft.com/office/powerpoint/2010/main" val="38787363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Elonis </a:t>
            </a:r>
            <a:r>
              <a:rPr lang="en-US" i="1" dirty="0"/>
              <a:t>v. United States</a:t>
            </a:r>
          </a:p>
        </p:txBody>
      </p:sp>
      <p:sp>
        <p:nvSpPr>
          <p:cNvPr id="3" name="Content Placeholder 2"/>
          <p:cNvSpPr>
            <a:spLocks noGrp="1"/>
          </p:cNvSpPr>
          <p:nvPr>
            <p:ph idx="1"/>
          </p:nvPr>
        </p:nvSpPr>
        <p:spPr>
          <a:xfrm>
            <a:off x="457200" y="1600200"/>
            <a:ext cx="8229600" cy="4953000"/>
          </a:xfrm>
        </p:spPr>
        <p:txBody>
          <a:bodyPr>
            <a:normAutofit fontScale="62500" lnSpcReduction="20000"/>
          </a:bodyPr>
          <a:lstStyle/>
          <a:p>
            <a:r>
              <a:rPr lang="en-US" dirty="0" smtClean="0"/>
              <a:t>No</a:t>
            </a:r>
            <a:r>
              <a:rPr lang="en-US" dirty="0"/>
              <a:t>. 13–983, decided June 1, </a:t>
            </a:r>
            <a:r>
              <a:rPr lang="en-US" dirty="0" smtClean="0"/>
              <a:t>2015</a:t>
            </a:r>
            <a:br>
              <a:rPr lang="en-US" dirty="0" smtClean="0"/>
            </a:br>
            <a:r>
              <a:rPr lang="en-US" i="1" dirty="0"/>
              <a:t>Roberts majority, Alito concurring and dissenting, Thomas dissenting</a:t>
            </a:r>
          </a:p>
          <a:p>
            <a:r>
              <a:rPr lang="en-US" dirty="0"/>
              <a:t>After his wife left him, </a:t>
            </a:r>
            <a:r>
              <a:rPr lang="en-US" dirty="0" smtClean="0"/>
              <a:t>Elonis posted violent self-styled </a:t>
            </a:r>
            <a:r>
              <a:rPr lang="en-US" dirty="0"/>
              <a:t>rap lyrics </a:t>
            </a:r>
            <a:r>
              <a:rPr lang="en-US" dirty="0" smtClean="0"/>
              <a:t>on Facebook concerning </a:t>
            </a:r>
            <a:r>
              <a:rPr lang="en-US" dirty="0"/>
              <a:t>his wife, co-workers, </a:t>
            </a:r>
            <a:r>
              <a:rPr lang="en-US" dirty="0" smtClean="0"/>
              <a:t>law enforcement and others. The posts included disclaimers </a:t>
            </a:r>
            <a:r>
              <a:rPr lang="en-US" dirty="0"/>
              <a:t>that the lyrics were </a:t>
            </a:r>
            <a:r>
              <a:rPr lang="en-US" dirty="0" smtClean="0"/>
              <a:t>“fictitious,” not </a:t>
            </a:r>
            <a:r>
              <a:rPr lang="en-US" dirty="0"/>
              <a:t>intended to depict real persons, and with statements </a:t>
            </a:r>
            <a:r>
              <a:rPr lang="en-US" dirty="0" smtClean="0"/>
              <a:t>he was </a:t>
            </a:r>
            <a:r>
              <a:rPr lang="en-US" dirty="0"/>
              <a:t>exercising his First Amendment rights. </a:t>
            </a:r>
            <a:r>
              <a:rPr lang="en-US" dirty="0" smtClean="0"/>
              <a:t>He was fired and his former </a:t>
            </a:r>
            <a:r>
              <a:rPr lang="en-US" dirty="0"/>
              <a:t>employer informed the </a:t>
            </a:r>
            <a:r>
              <a:rPr lang="en-US" dirty="0" smtClean="0"/>
              <a:t>FBI.  He was arrested and charged </a:t>
            </a:r>
            <a:r>
              <a:rPr lang="en-US" dirty="0"/>
              <a:t>with five counts of violating 18 U. S. C. §875(c), </a:t>
            </a:r>
            <a:r>
              <a:rPr lang="en-US" dirty="0" smtClean="0"/>
              <a:t>transmitting </a:t>
            </a:r>
            <a:r>
              <a:rPr lang="en-US" dirty="0"/>
              <a:t>in interstate commerce </a:t>
            </a:r>
            <a:r>
              <a:rPr lang="en-US" dirty="0" smtClean="0"/>
              <a:t>“any </a:t>
            </a:r>
            <a:r>
              <a:rPr lang="en-US" dirty="0"/>
              <a:t>communication containing any threat . . . to injure the person of another</a:t>
            </a:r>
            <a:r>
              <a:rPr lang="en-US" dirty="0" smtClean="0"/>
              <a:t>.”</a:t>
            </a:r>
          </a:p>
          <a:p>
            <a:r>
              <a:rPr lang="en-US" b="1" dirty="0" smtClean="0"/>
              <a:t>Held</a:t>
            </a:r>
            <a:r>
              <a:rPr lang="en-US" b="1" dirty="0"/>
              <a:t>:</a:t>
            </a:r>
            <a:r>
              <a:rPr lang="en-US" dirty="0"/>
              <a:t> The </a:t>
            </a:r>
            <a:r>
              <a:rPr lang="en-US" dirty="0" smtClean="0"/>
              <a:t>jury instruction</a:t>
            </a:r>
            <a:r>
              <a:rPr lang="en-US" dirty="0"/>
              <a:t>, </a:t>
            </a:r>
            <a:r>
              <a:rPr lang="en-US" dirty="0" smtClean="0"/>
              <a:t>using a reasonable person standard and requiring </a:t>
            </a:r>
            <a:r>
              <a:rPr lang="en-US" dirty="0"/>
              <a:t>only </a:t>
            </a:r>
            <a:r>
              <a:rPr lang="en-US" dirty="0" smtClean="0"/>
              <a:t>negligence, was insufficient </a:t>
            </a:r>
            <a:r>
              <a:rPr lang="en-US" dirty="0"/>
              <a:t>to support a </a:t>
            </a:r>
            <a:r>
              <a:rPr lang="en-US" dirty="0" smtClean="0"/>
              <a:t>conviction</a:t>
            </a:r>
            <a:r>
              <a:rPr lang="en-US" dirty="0"/>
              <a:t>.  </a:t>
            </a:r>
            <a:r>
              <a:rPr lang="en-US" dirty="0" smtClean="0"/>
              <a:t>“Section </a:t>
            </a:r>
            <a:r>
              <a:rPr lang="en-US" dirty="0"/>
              <a:t>875(c</a:t>
            </a:r>
            <a:r>
              <a:rPr lang="en-US" dirty="0" smtClean="0"/>
              <a:t>)’s </a:t>
            </a:r>
            <a:r>
              <a:rPr lang="en-US" dirty="0"/>
              <a:t>mental state requirement is satisfied if the defendant transmits a communication for the purpose of issuing a threat or with knowledge that the communication will be viewed as a threat</a:t>
            </a:r>
            <a:r>
              <a:rPr lang="en-US" dirty="0" smtClean="0"/>
              <a:t>.”</a:t>
            </a:r>
            <a:endParaRPr lang="en-US" dirty="0"/>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Interstate Communication of Threats</a:t>
            </a:r>
            <a:endParaRPr lang="en-US" i="1" dirty="0">
              <a:solidFill>
                <a:srgbClr val="FF0000"/>
              </a:solidFill>
            </a:endParaRPr>
          </a:p>
        </p:txBody>
      </p:sp>
    </p:spTree>
    <p:extLst>
      <p:ext uri="{BB962C8B-B14F-4D97-AF65-F5344CB8AC3E}">
        <p14:creationId xmlns:p14="http://schemas.microsoft.com/office/powerpoint/2010/main" val="2684932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8" name="Picture 4" descr="http://cerij.files.wordpress.com/2011/04/questions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600200"/>
            <a:ext cx="6781800" cy="47244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0580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nb-NO" i="1" dirty="0" smtClean="0"/>
              <a:t>Glossip</a:t>
            </a:r>
            <a:r>
              <a:rPr lang="nb-NO" i="1" dirty="0"/>
              <a:t>, et al v. </a:t>
            </a:r>
            <a:r>
              <a:rPr lang="nb-NO" i="1" dirty="0" smtClean="0"/>
              <a:t>Gross</a:t>
            </a:r>
            <a:endParaRPr lang="en-US" i="1"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No</a:t>
            </a:r>
            <a:r>
              <a:rPr lang="en-US" dirty="0"/>
              <a:t>. 14–7955, decided June 29, 2015</a:t>
            </a:r>
            <a:r>
              <a:rPr lang="en-US" dirty="0" smtClean="0"/>
              <a:t/>
            </a:r>
            <a:br>
              <a:rPr lang="en-US" dirty="0" smtClean="0"/>
            </a:br>
            <a:r>
              <a:rPr lang="en-US" i="1" dirty="0"/>
              <a:t>Alito majority, Scalia concurring, Thomas concurring, Breyer dissenting, Sotomayor dissenting</a:t>
            </a:r>
          </a:p>
          <a:p>
            <a:r>
              <a:rPr lang="en-US" dirty="0" smtClean="0"/>
              <a:t>After the first drug (sodium </a:t>
            </a:r>
            <a:r>
              <a:rPr lang="en-US" dirty="0"/>
              <a:t>thiopental </a:t>
            </a:r>
            <a:r>
              <a:rPr lang="en-US" dirty="0" smtClean="0"/>
              <a:t>and</a:t>
            </a:r>
            <a:r>
              <a:rPr lang="en-US" dirty="0"/>
              <a:t>, later, </a:t>
            </a:r>
            <a:r>
              <a:rPr lang="en-US" dirty="0" smtClean="0"/>
              <a:t>pentobarbital) </a:t>
            </a:r>
            <a:r>
              <a:rPr lang="en-US" dirty="0"/>
              <a:t>of a three-drug protocol</a:t>
            </a:r>
            <a:r>
              <a:rPr lang="en-US" dirty="0" smtClean="0"/>
              <a:t> used in Oklahoma’s executions became unavailable, Oklahoma </a:t>
            </a:r>
            <a:r>
              <a:rPr lang="en-US" dirty="0"/>
              <a:t>decided to use </a:t>
            </a:r>
            <a:r>
              <a:rPr lang="en-US" dirty="0" smtClean="0"/>
              <a:t>midazolam. </a:t>
            </a:r>
            <a:r>
              <a:rPr lang="en-US" dirty="0"/>
              <a:t>Oklahoma death-row inmates filed a 42 U. S. C. §1983 action claiming </a:t>
            </a:r>
            <a:r>
              <a:rPr lang="en-US" dirty="0" smtClean="0"/>
              <a:t>an Eighth Amendment violation.</a:t>
            </a:r>
          </a:p>
          <a:p>
            <a:r>
              <a:rPr lang="en-US" b="1" dirty="0" smtClean="0"/>
              <a:t>Held</a:t>
            </a:r>
            <a:r>
              <a:rPr lang="en-US" b="1" dirty="0"/>
              <a:t>:</a:t>
            </a:r>
            <a:r>
              <a:rPr lang="en-US" dirty="0"/>
              <a:t> Petitioners have failed to establish a likelihood of success on the merits of their claim that the use of midazolam violates the Eighth </a:t>
            </a:r>
            <a:r>
              <a:rPr lang="en-US" dirty="0" smtClean="0"/>
              <a:t>Amendment sufficient to warrant a preliminary injunction.</a:t>
            </a:r>
            <a:endParaRPr lang="en-US" dirty="0"/>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Death Penalty, Lethal Injection Drug</a:t>
            </a:r>
            <a:endParaRPr lang="en-US" i="1" dirty="0">
              <a:solidFill>
                <a:srgbClr val="FF0000"/>
              </a:solidFill>
            </a:endParaRPr>
          </a:p>
        </p:txBody>
      </p:sp>
    </p:spTree>
    <p:extLst>
      <p:ext uri="{BB962C8B-B14F-4D97-AF65-F5344CB8AC3E}">
        <p14:creationId xmlns:p14="http://schemas.microsoft.com/office/powerpoint/2010/main" val="1709102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Grady </a:t>
            </a:r>
            <a:r>
              <a:rPr lang="en-US" i="1" dirty="0"/>
              <a:t>v. United States</a:t>
            </a:r>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No</a:t>
            </a:r>
            <a:r>
              <a:rPr lang="en-US" dirty="0"/>
              <a:t>. 14-593, decided March, 30, </a:t>
            </a:r>
            <a:r>
              <a:rPr lang="en-US" dirty="0" smtClean="0"/>
              <a:t>2015</a:t>
            </a:r>
            <a:br>
              <a:rPr lang="en-US" dirty="0" smtClean="0"/>
            </a:br>
            <a:r>
              <a:rPr lang="en-US" i="1" dirty="0" smtClean="0"/>
              <a:t>Per curiam</a:t>
            </a:r>
            <a:endParaRPr lang="en-US" i="1" dirty="0"/>
          </a:p>
          <a:p>
            <a:r>
              <a:rPr lang="en-US" dirty="0" smtClean="0"/>
              <a:t>After Grady served his sentence for a second sexual offense, he was ordered, as a recidivist sex offender,  to wear a tracking device and be subjected </a:t>
            </a:r>
            <a:r>
              <a:rPr lang="en-US" dirty="0"/>
              <a:t>to satellite-based </a:t>
            </a:r>
            <a:r>
              <a:rPr lang="en-US" dirty="0" smtClean="0"/>
              <a:t>monitoring.  He made a Fourth </a:t>
            </a:r>
            <a:r>
              <a:rPr lang="en-US" dirty="0"/>
              <a:t>Amendment challenge </a:t>
            </a:r>
            <a:r>
              <a:rPr lang="en-US" dirty="0" smtClean="0"/>
              <a:t>relying </a:t>
            </a:r>
            <a:r>
              <a:rPr lang="en-US" dirty="0"/>
              <a:t>on </a:t>
            </a:r>
            <a:r>
              <a:rPr lang="en-US" i="1" dirty="0" smtClean="0"/>
              <a:t>United </a:t>
            </a:r>
            <a:r>
              <a:rPr lang="en-US" i="1" dirty="0"/>
              <a:t>States v. Jones</a:t>
            </a:r>
            <a:r>
              <a:rPr lang="en-US" dirty="0"/>
              <a:t>, 565 U. S. ___ (2012</a:t>
            </a:r>
            <a:r>
              <a:rPr lang="en-US" dirty="0" smtClean="0"/>
              <a:t>) where the Court police engaged </a:t>
            </a:r>
            <a:r>
              <a:rPr lang="en-US" dirty="0"/>
              <a:t>in a </a:t>
            </a:r>
            <a:r>
              <a:rPr lang="en-US" dirty="0" smtClean="0"/>
              <a:t>“search” </a:t>
            </a:r>
            <a:r>
              <a:rPr lang="en-US" dirty="0"/>
              <a:t>within the meaning of the Fourth Amendment when they installed and monitored a </a:t>
            </a:r>
            <a:r>
              <a:rPr lang="en-US" dirty="0" smtClean="0"/>
              <a:t>GPS tracking </a:t>
            </a:r>
            <a:r>
              <a:rPr lang="en-US" dirty="0"/>
              <a:t>device on </a:t>
            </a:r>
            <a:r>
              <a:rPr lang="en-US" dirty="0" smtClean="0"/>
              <a:t>the suspect’s </a:t>
            </a:r>
            <a:r>
              <a:rPr lang="en-US" dirty="0"/>
              <a:t>car</a:t>
            </a:r>
            <a:r>
              <a:rPr lang="en-US" dirty="0" smtClean="0"/>
              <a:t>.</a:t>
            </a:r>
          </a:p>
          <a:p>
            <a:r>
              <a:rPr lang="en-US" b="1" dirty="0" smtClean="0"/>
              <a:t>Held</a:t>
            </a:r>
            <a:r>
              <a:rPr lang="en-US" b="1" dirty="0"/>
              <a:t>:</a:t>
            </a:r>
            <a:r>
              <a:rPr lang="en-US" dirty="0"/>
              <a:t> Since </a:t>
            </a:r>
            <a:r>
              <a:rPr lang="en-US" dirty="0" smtClean="0"/>
              <a:t>the “North </a:t>
            </a:r>
            <a:r>
              <a:rPr lang="en-US" dirty="0"/>
              <a:t>Carolina courts did not examine whether the </a:t>
            </a:r>
            <a:r>
              <a:rPr lang="en-US" dirty="0" smtClean="0"/>
              <a:t>State’s </a:t>
            </a:r>
            <a:r>
              <a:rPr lang="en-US" dirty="0"/>
              <a:t>monitoring program is reasonable—when properly viewed as a </a:t>
            </a:r>
            <a:r>
              <a:rPr lang="en-US" dirty="0" smtClean="0"/>
              <a:t>search” the case is remanded.</a:t>
            </a:r>
            <a:endParaRPr lang="en-US" dirty="0"/>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Fourth Amendment, Life Time Monitoring of Sexual Offender</a:t>
            </a:r>
            <a:endParaRPr lang="en-US" i="1" dirty="0">
              <a:solidFill>
                <a:srgbClr val="FF0000"/>
              </a:solidFill>
            </a:endParaRPr>
          </a:p>
        </p:txBody>
      </p:sp>
    </p:spTree>
    <p:extLst>
      <p:ext uri="{BB962C8B-B14F-4D97-AF65-F5344CB8AC3E}">
        <p14:creationId xmlns:p14="http://schemas.microsoft.com/office/powerpoint/2010/main" val="2354217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err="1"/>
              <a:t>Heien</a:t>
            </a:r>
            <a:r>
              <a:rPr lang="en-US" i="1" dirty="0"/>
              <a:t> v. North Carolina</a:t>
            </a: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smtClean="0"/>
              <a:t>No</a:t>
            </a:r>
            <a:r>
              <a:rPr lang="en-US" dirty="0"/>
              <a:t>. 13–604, decided December 15, </a:t>
            </a:r>
            <a:r>
              <a:rPr lang="en-US" dirty="0" smtClean="0"/>
              <a:t>2014</a:t>
            </a:r>
            <a:br>
              <a:rPr lang="en-US" dirty="0" smtClean="0"/>
            </a:br>
            <a:r>
              <a:rPr lang="en-US" i="1" dirty="0" smtClean="0"/>
              <a:t>Roberts </a:t>
            </a:r>
            <a:r>
              <a:rPr lang="en-US" i="1" dirty="0"/>
              <a:t>majority, Kagan concurring, Sotomayor dissenting</a:t>
            </a:r>
          </a:p>
          <a:p>
            <a:r>
              <a:rPr lang="en-US" dirty="0" smtClean="0"/>
              <a:t>Only one of </a:t>
            </a:r>
            <a:r>
              <a:rPr lang="en-US" dirty="0" err="1" smtClean="0"/>
              <a:t>Heien’s</a:t>
            </a:r>
            <a:r>
              <a:rPr lang="en-US" dirty="0" smtClean="0"/>
              <a:t> brake </a:t>
            </a:r>
            <a:r>
              <a:rPr lang="en-US" dirty="0"/>
              <a:t>lights was </a:t>
            </a:r>
            <a:r>
              <a:rPr lang="en-US" dirty="0" smtClean="0"/>
              <a:t>working and, following a stop, he consented to a vehicle search and trafficking </a:t>
            </a:r>
            <a:r>
              <a:rPr lang="en-US" dirty="0"/>
              <a:t>levels </a:t>
            </a:r>
            <a:r>
              <a:rPr lang="en-US" dirty="0" smtClean="0"/>
              <a:t>of cocaine were found.</a:t>
            </a:r>
          </a:p>
          <a:p>
            <a:r>
              <a:rPr lang="en-US" dirty="0" smtClean="0"/>
              <a:t>His motion </a:t>
            </a:r>
            <a:r>
              <a:rPr lang="en-US" dirty="0"/>
              <a:t>to </a:t>
            </a:r>
            <a:r>
              <a:rPr lang="en-US" dirty="0" smtClean="0"/>
              <a:t>suppress was denied, the trial court concluding </a:t>
            </a:r>
            <a:r>
              <a:rPr lang="en-US" dirty="0"/>
              <a:t>that the </a:t>
            </a:r>
            <a:r>
              <a:rPr lang="en-US" dirty="0" smtClean="0"/>
              <a:t>faulty </a:t>
            </a:r>
            <a:r>
              <a:rPr lang="en-US" dirty="0"/>
              <a:t>brake light gave the officer reasonable suspicion to initiate the stop. The North Carolina Court of Appeals reversed, </a:t>
            </a:r>
            <a:r>
              <a:rPr lang="en-US" dirty="0" smtClean="0"/>
              <a:t>and they were reversed </a:t>
            </a:r>
            <a:r>
              <a:rPr lang="en-US" dirty="0"/>
              <a:t>by the State Supreme </a:t>
            </a:r>
            <a:r>
              <a:rPr lang="en-US" dirty="0" smtClean="0"/>
              <a:t>Court, on the issue of whether the officer’s </a:t>
            </a:r>
            <a:r>
              <a:rPr lang="en-US" dirty="0"/>
              <a:t>mistaken understanding of the law </a:t>
            </a:r>
            <a:r>
              <a:rPr lang="en-US" dirty="0" smtClean="0"/>
              <a:t>(only one working brake light is required under North Carolina law) was reasonable.</a:t>
            </a:r>
          </a:p>
          <a:p>
            <a:r>
              <a:rPr lang="en-US" b="1" dirty="0" smtClean="0"/>
              <a:t>Held</a:t>
            </a:r>
            <a:r>
              <a:rPr lang="en-US" b="1" dirty="0"/>
              <a:t>:</a:t>
            </a:r>
            <a:r>
              <a:rPr lang="en-US" dirty="0"/>
              <a:t> Because the </a:t>
            </a:r>
            <a:r>
              <a:rPr lang="en-US" dirty="0" smtClean="0"/>
              <a:t>officer’s </a:t>
            </a:r>
            <a:r>
              <a:rPr lang="en-US" dirty="0"/>
              <a:t>mistake of law was reasonable, there was reasonable suspicion justifying the stop under the Fourth Amendment.</a:t>
            </a:r>
          </a:p>
        </p:txBody>
      </p:sp>
      <p:sp>
        <p:nvSpPr>
          <p:cNvPr id="4" name="TextBox 3"/>
          <p:cNvSpPr txBox="1"/>
          <p:nvPr/>
        </p:nvSpPr>
        <p:spPr>
          <a:xfrm>
            <a:off x="2286000" y="1230868"/>
            <a:ext cx="6858000" cy="369332"/>
          </a:xfrm>
          <a:prstGeom prst="rect">
            <a:avLst/>
          </a:prstGeom>
          <a:noFill/>
        </p:spPr>
        <p:txBody>
          <a:bodyPr wrap="square" rtlCol="0">
            <a:spAutoFit/>
          </a:bodyPr>
          <a:lstStyle/>
          <a:p>
            <a:pPr algn="r"/>
            <a:r>
              <a:rPr lang="en-US" b="1" i="1" dirty="0">
                <a:solidFill>
                  <a:srgbClr val="FF0000"/>
                </a:solidFill>
              </a:rPr>
              <a:t>Fourth Amendment, Reasonable Mistake of Law</a:t>
            </a:r>
            <a:endParaRPr lang="en-US" i="1" dirty="0">
              <a:solidFill>
                <a:srgbClr val="FF0000"/>
              </a:solidFill>
            </a:endParaRPr>
          </a:p>
        </p:txBody>
      </p:sp>
    </p:spTree>
    <p:extLst>
      <p:ext uri="{BB962C8B-B14F-4D97-AF65-F5344CB8AC3E}">
        <p14:creationId xmlns:p14="http://schemas.microsoft.com/office/powerpoint/2010/main" val="20486758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a:t>Holt v. </a:t>
            </a:r>
            <a:r>
              <a:rPr lang="en-US" i="1" dirty="0" smtClean="0"/>
              <a:t>Hobbs</a:t>
            </a:r>
            <a:endParaRPr lang="en-US" i="1"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No</a:t>
            </a:r>
            <a:r>
              <a:rPr lang="en-US" dirty="0"/>
              <a:t>. </a:t>
            </a:r>
            <a:r>
              <a:rPr lang="en-US" dirty="0" smtClean="0"/>
              <a:t>13–6827</a:t>
            </a:r>
            <a:r>
              <a:rPr lang="en-US" dirty="0"/>
              <a:t>, decided January 20, 2015</a:t>
            </a:r>
            <a:r>
              <a:rPr lang="en-US" dirty="0" smtClean="0"/>
              <a:t/>
            </a:r>
            <a:br>
              <a:rPr lang="en-US" dirty="0" smtClean="0"/>
            </a:br>
            <a:r>
              <a:rPr lang="en-US" i="1" dirty="0" smtClean="0"/>
              <a:t>Alito unanimous</a:t>
            </a:r>
            <a:endParaRPr lang="en-US" i="1" dirty="0"/>
          </a:p>
          <a:p>
            <a:r>
              <a:rPr lang="en-US" dirty="0" smtClean="0"/>
              <a:t>Petitioner, an </a:t>
            </a:r>
            <a:r>
              <a:rPr lang="en-US" dirty="0"/>
              <a:t>Arkansas inmate and devout </a:t>
            </a:r>
            <a:r>
              <a:rPr lang="en-US" dirty="0" smtClean="0"/>
              <a:t>Muslim, wishes </a:t>
            </a:r>
            <a:r>
              <a:rPr lang="en-US" dirty="0"/>
              <a:t>to grow a ½-inch beard in accordance with his religious </a:t>
            </a:r>
            <a:r>
              <a:rPr lang="en-US" dirty="0" smtClean="0"/>
              <a:t>beliefs.  </a:t>
            </a:r>
            <a:r>
              <a:rPr lang="en-US" dirty="0"/>
              <a:t>The Arkansas Department of </a:t>
            </a:r>
            <a:r>
              <a:rPr lang="en-US" dirty="0" smtClean="0"/>
              <a:t>Correction denied his request.  Petitioner sued under Section </a:t>
            </a:r>
            <a:r>
              <a:rPr lang="en-US" dirty="0"/>
              <a:t>3 of the Religious Land Use and Institutionalized Persons Act of 2000 (RLUIPA</a:t>
            </a:r>
            <a:r>
              <a:rPr lang="en-US" dirty="0" smtClean="0"/>
              <a:t>).</a:t>
            </a:r>
            <a:endParaRPr lang="en-US" dirty="0"/>
          </a:p>
          <a:p>
            <a:r>
              <a:rPr lang="en-US" b="1" dirty="0" smtClean="0"/>
              <a:t>Held</a:t>
            </a:r>
            <a:r>
              <a:rPr lang="en-US" b="1" dirty="0"/>
              <a:t>:</a:t>
            </a:r>
            <a:r>
              <a:rPr lang="en-US" dirty="0"/>
              <a:t> The </a:t>
            </a:r>
            <a:r>
              <a:rPr lang="en-US" dirty="0" smtClean="0"/>
              <a:t>Department’s </a:t>
            </a:r>
            <a:r>
              <a:rPr lang="en-US" dirty="0"/>
              <a:t>grooming policy violates RLUIPA insofar as it prevents petitioner from growing a ½-inch beard in accordance with his religious beliefs.</a:t>
            </a:r>
          </a:p>
        </p:txBody>
      </p:sp>
      <p:sp>
        <p:nvSpPr>
          <p:cNvPr id="4" name="TextBox 3"/>
          <p:cNvSpPr txBox="1"/>
          <p:nvPr/>
        </p:nvSpPr>
        <p:spPr>
          <a:xfrm>
            <a:off x="0" y="1230868"/>
            <a:ext cx="9144000" cy="369332"/>
          </a:xfrm>
          <a:prstGeom prst="rect">
            <a:avLst/>
          </a:prstGeom>
          <a:noFill/>
        </p:spPr>
        <p:txBody>
          <a:bodyPr wrap="square" rtlCol="0">
            <a:spAutoFit/>
          </a:bodyPr>
          <a:lstStyle/>
          <a:p>
            <a:pPr algn="r"/>
            <a:r>
              <a:rPr lang="en-US" b="1" i="1" dirty="0">
                <a:solidFill>
                  <a:srgbClr val="FF0000"/>
                </a:solidFill>
              </a:rPr>
              <a:t>Religious Land Use and Institutionalized Persons Act of 2000, Inmate Beards</a:t>
            </a:r>
            <a:endParaRPr lang="en-US" i="1" dirty="0">
              <a:solidFill>
                <a:srgbClr val="FF0000"/>
              </a:solidFill>
            </a:endParaRPr>
          </a:p>
        </p:txBody>
      </p:sp>
    </p:spTree>
    <p:extLst>
      <p:ext uri="{BB962C8B-B14F-4D97-AF65-F5344CB8AC3E}">
        <p14:creationId xmlns:p14="http://schemas.microsoft.com/office/powerpoint/2010/main" val="14261268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a:t>Johnson v. United States</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No</a:t>
            </a:r>
            <a:r>
              <a:rPr lang="en-US" dirty="0"/>
              <a:t>. 13–7120, decided June 26, </a:t>
            </a:r>
            <a:r>
              <a:rPr lang="en-US" dirty="0" smtClean="0"/>
              <a:t>2015</a:t>
            </a:r>
            <a:endParaRPr lang="en-US" dirty="0"/>
          </a:p>
          <a:p>
            <a:r>
              <a:rPr lang="en-US" i="1" dirty="0"/>
              <a:t>Scalia majority, Kennedy concurring, Thomas concurring, Alito dissenting</a:t>
            </a:r>
          </a:p>
          <a:p>
            <a:r>
              <a:rPr lang="en-US" dirty="0" smtClean="0"/>
              <a:t>Johnson </a:t>
            </a:r>
            <a:r>
              <a:rPr lang="en-US" dirty="0"/>
              <a:t>pleaded guilty to being a felon in possession of a </a:t>
            </a:r>
            <a:r>
              <a:rPr lang="en-US" dirty="0" smtClean="0"/>
              <a:t>firearm and the </a:t>
            </a:r>
            <a:r>
              <a:rPr lang="en-US" dirty="0"/>
              <a:t>Government sought an enhanced sentence under the Armed Career Criminal </a:t>
            </a:r>
            <a:r>
              <a:rPr lang="en-US" dirty="0" smtClean="0"/>
              <a:t>Act.</a:t>
            </a:r>
          </a:p>
          <a:p>
            <a:r>
              <a:rPr lang="en-US" b="1" dirty="0" smtClean="0"/>
              <a:t>Held</a:t>
            </a:r>
            <a:r>
              <a:rPr lang="en-US" b="1" dirty="0"/>
              <a:t>:</a:t>
            </a:r>
            <a:r>
              <a:rPr lang="en-US" dirty="0"/>
              <a:t> Imposing an increased sentence under </a:t>
            </a:r>
            <a:r>
              <a:rPr lang="en-US" dirty="0" smtClean="0"/>
              <a:t>ACCA’s </a:t>
            </a:r>
            <a:r>
              <a:rPr lang="en-US" dirty="0"/>
              <a:t>residual clause violates due process</a:t>
            </a:r>
            <a:r>
              <a:rPr lang="en-US" dirty="0" smtClean="0"/>
              <a:t>.  By tying the judicial assessment to a judicially imagined “ordinary case” of a crime rather than to real-world facts or statutory elements, the clause leaves grave uncertainty about how to estimate the risk posed by a crime.</a:t>
            </a:r>
            <a:endParaRPr lang="en-US" dirty="0"/>
          </a:p>
        </p:txBody>
      </p:sp>
      <p:sp>
        <p:nvSpPr>
          <p:cNvPr id="4" name="TextBox 3"/>
          <p:cNvSpPr txBox="1"/>
          <p:nvPr/>
        </p:nvSpPr>
        <p:spPr>
          <a:xfrm>
            <a:off x="0" y="1230868"/>
            <a:ext cx="9144000" cy="369332"/>
          </a:xfrm>
          <a:prstGeom prst="rect">
            <a:avLst/>
          </a:prstGeom>
          <a:noFill/>
        </p:spPr>
        <p:txBody>
          <a:bodyPr wrap="square" rtlCol="0">
            <a:spAutoFit/>
          </a:bodyPr>
          <a:lstStyle/>
          <a:p>
            <a:pPr algn="r"/>
            <a:r>
              <a:rPr lang="en-US" b="1" i="1" dirty="0">
                <a:solidFill>
                  <a:srgbClr val="FF0000"/>
                </a:solidFill>
              </a:rPr>
              <a:t>Felon in Possession of Firearm, Enhanced Sentence</a:t>
            </a:r>
            <a:endParaRPr lang="en-US" i="1" dirty="0">
              <a:solidFill>
                <a:srgbClr val="FF0000"/>
              </a:solidFill>
            </a:endParaRPr>
          </a:p>
        </p:txBody>
      </p:sp>
    </p:spTree>
    <p:extLst>
      <p:ext uri="{BB962C8B-B14F-4D97-AF65-F5344CB8AC3E}">
        <p14:creationId xmlns:p14="http://schemas.microsoft.com/office/powerpoint/2010/main" val="12978609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229600" cy="1143000"/>
          </a:xfrm>
        </p:spPr>
        <p:txBody>
          <a:bodyPr/>
          <a:lstStyle/>
          <a:p>
            <a:r>
              <a:rPr lang="en-US" i="1" dirty="0" smtClean="0"/>
              <a:t>Kingsley </a:t>
            </a:r>
            <a:r>
              <a:rPr lang="en-US" i="1" dirty="0"/>
              <a:t>v. </a:t>
            </a:r>
            <a:r>
              <a:rPr lang="en-US" i="1" dirty="0" smtClean="0"/>
              <a:t>Hendrickson</a:t>
            </a:r>
            <a:endParaRPr lang="en-US" i="1"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r>
              <a:rPr lang="en-US" dirty="0" smtClean="0"/>
              <a:t>No</a:t>
            </a:r>
            <a:r>
              <a:rPr lang="en-US" dirty="0"/>
              <a:t>. 14–6368, decided June 22, 2015</a:t>
            </a:r>
            <a:r>
              <a:rPr lang="en-US" dirty="0" smtClean="0"/>
              <a:t/>
            </a:r>
            <a:br>
              <a:rPr lang="en-US" dirty="0" smtClean="0"/>
            </a:br>
            <a:r>
              <a:rPr lang="en-US" i="1" dirty="0"/>
              <a:t>Breyer majority, Scalia dissenting, Alito dissenting</a:t>
            </a:r>
          </a:p>
          <a:p>
            <a:r>
              <a:rPr lang="en-US" dirty="0"/>
              <a:t>While </a:t>
            </a:r>
            <a:r>
              <a:rPr lang="en-US" dirty="0" smtClean="0"/>
              <a:t>awaiting </a:t>
            </a:r>
            <a:r>
              <a:rPr lang="en-US" dirty="0"/>
              <a:t>trial in county jail, officers forcibly removed </a:t>
            </a:r>
            <a:r>
              <a:rPr lang="en-US" dirty="0" smtClean="0"/>
              <a:t>Kingsley from </a:t>
            </a:r>
            <a:r>
              <a:rPr lang="en-US" dirty="0"/>
              <a:t>his cell when he refused to comply with their instructions. Kingsley filed a complaint </a:t>
            </a:r>
            <a:r>
              <a:rPr lang="en-US" dirty="0" smtClean="0"/>
              <a:t>claiming that </a:t>
            </a:r>
            <a:r>
              <a:rPr lang="en-US" dirty="0"/>
              <a:t>two of the officers used excessive force against him in violation of the Fourteenth </a:t>
            </a:r>
            <a:r>
              <a:rPr lang="en-US" dirty="0" smtClean="0"/>
              <a:t>Amendment’s </a:t>
            </a:r>
            <a:r>
              <a:rPr lang="en-US" dirty="0"/>
              <a:t>Due Process Clause</a:t>
            </a:r>
            <a:r>
              <a:rPr lang="en-US" dirty="0" smtClean="0"/>
              <a:t>.</a:t>
            </a:r>
          </a:p>
          <a:p>
            <a:r>
              <a:rPr lang="en-US" b="1" dirty="0" smtClean="0"/>
              <a:t>Held</a:t>
            </a:r>
            <a:r>
              <a:rPr lang="en-US" b="1" dirty="0"/>
              <a:t>:</a:t>
            </a:r>
            <a:r>
              <a:rPr lang="en-US" dirty="0"/>
              <a:t> Under 42 U. S. C. §1983, a pretrial detainee must show only that the force purposely or knowingly used against him was objectively unreasonable to prevail on an excessive force claim.</a:t>
            </a:r>
          </a:p>
        </p:txBody>
      </p:sp>
      <p:sp>
        <p:nvSpPr>
          <p:cNvPr id="4" name="TextBox 3"/>
          <p:cNvSpPr txBox="1"/>
          <p:nvPr/>
        </p:nvSpPr>
        <p:spPr>
          <a:xfrm>
            <a:off x="0" y="1230868"/>
            <a:ext cx="9144000" cy="369332"/>
          </a:xfrm>
          <a:prstGeom prst="rect">
            <a:avLst/>
          </a:prstGeom>
          <a:noFill/>
        </p:spPr>
        <p:txBody>
          <a:bodyPr wrap="square" rtlCol="0">
            <a:spAutoFit/>
          </a:bodyPr>
          <a:lstStyle/>
          <a:p>
            <a:pPr algn="r"/>
            <a:r>
              <a:rPr lang="en-US" b="1" i="1" dirty="0">
                <a:solidFill>
                  <a:srgbClr val="FF0000"/>
                </a:solidFill>
              </a:rPr>
              <a:t>Excessive Force on Pretrial Detainee</a:t>
            </a:r>
            <a:endParaRPr lang="en-US" i="1" dirty="0">
              <a:solidFill>
                <a:srgbClr val="FF0000"/>
              </a:solidFill>
            </a:endParaRPr>
          </a:p>
        </p:txBody>
      </p:sp>
    </p:spTree>
    <p:extLst>
      <p:ext uri="{BB962C8B-B14F-4D97-AF65-F5344CB8AC3E}">
        <p14:creationId xmlns:p14="http://schemas.microsoft.com/office/powerpoint/2010/main" val="32925635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 Airplane</Template>
  <TotalTime>455</TotalTime>
  <Words>629</Words>
  <Application>Microsoft Office PowerPoint</Application>
  <PresentationFormat>On-screen Show (4:3)</PresentationFormat>
  <Paragraphs>127</Paragraphs>
  <Slides>30</Slides>
  <Notes>3</Notes>
  <HiddenSlides>11</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Diseño predeterminado</vt:lpstr>
      <vt:lpstr>United States Supreme Court Criminal &amp; Immigration Law Decisions of the 2014-2015 Term</vt:lpstr>
      <vt:lpstr>The High fliers</vt:lpstr>
      <vt:lpstr>Elonis v. United States</vt:lpstr>
      <vt:lpstr>Glossip, et al v. Gross</vt:lpstr>
      <vt:lpstr>Grady v. United States</vt:lpstr>
      <vt:lpstr>Heien v. North Carolina</vt:lpstr>
      <vt:lpstr>Holt v. Hobbs</vt:lpstr>
      <vt:lpstr>Johnson v. United States</vt:lpstr>
      <vt:lpstr>Kingsley v. Hendrickson</vt:lpstr>
      <vt:lpstr>Ohio v. Clark</vt:lpstr>
      <vt:lpstr>Rodriguez v. United States</vt:lpstr>
      <vt:lpstr>Low level fliers</vt:lpstr>
      <vt:lpstr>Brumfield v. Cain</vt:lpstr>
      <vt:lpstr>Carroll v. Carman</vt:lpstr>
      <vt:lpstr>Christeson v. Roper, Warden</vt:lpstr>
      <vt:lpstr>San Francisco v. Sheehan</vt:lpstr>
      <vt:lpstr>Los Angeles v. Patel</vt:lpstr>
      <vt:lpstr>Davis v. Ayala</vt:lpstr>
      <vt:lpstr>Henderson v. United States</vt:lpstr>
      <vt:lpstr>Jones v. United States</vt:lpstr>
      <vt:lpstr>McFadden v. United States</vt:lpstr>
      <vt:lpstr>Mellouli v. Lynch</vt:lpstr>
      <vt:lpstr>Whitfield v. United States</vt:lpstr>
      <vt:lpstr>Yates v. United States</vt:lpstr>
      <vt:lpstr>Decisions of the 2014-2015 Term</vt:lpstr>
      <vt:lpstr>PowerPoint Presentation</vt:lpstr>
      <vt:lpstr>Preview - 1</vt:lpstr>
      <vt:lpstr>Preview - 2</vt:lpstr>
      <vt:lpstr>Preview - 3</vt:lpstr>
      <vt:lpstr>Questions?</vt:lpstr>
    </vt:vector>
  </TitlesOfParts>
  <Company>Kennesaw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Supreme Court Criminal Law Decisions of the 2013-2014 Term</dc:title>
  <dc:creator>Michael B. Shapiro</dc:creator>
  <cp:lastModifiedBy>Michael B. Shapiro</cp:lastModifiedBy>
  <cp:revision>79</cp:revision>
  <dcterms:created xsi:type="dcterms:W3CDTF">2014-07-08T22:08:01Z</dcterms:created>
  <dcterms:modified xsi:type="dcterms:W3CDTF">2015-10-20T03:38:56Z</dcterms:modified>
</cp:coreProperties>
</file>